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4" r:id="rId11"/>
    <p:sldId id="263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E68D5-AF70-45E4-A3A9-304F462A10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5 Part 1: Atomic Basics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BD45E-BC0D-4111-A05D-DDD93A1E7D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1962328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71DF-9142-431E-8F2F-4EB539C8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Mass Unit (</a:t>
            </a:r>
            <a:r>
              <a:rPr lang="en-US" dirty="0" err="1"/>
              <a:t>amu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45FF2-F6E9-4448-AA8D-5CCCAEECC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SI unit for the mass of an atom is the atomic mass unit or </a:t>
            </a:r>
            <a:r>
              <a:rPr lang="en-US" sz="2000" dirty="0" err="1"/>
              <a:t>amu</a:t>
            </a:r>
            <a:r>
              <a:rPr lang="en-US" sz="2000" dirty="0"/>
              <a:t>.</a:t>
            </a:r>
          </a:p>
          <a:p>
            <a:r>
              <a:rPr lang="en-US" sz="2000" dirty="0"/>
              <a:t>One atomic mass unit equals the mass of a proton, which is about 1.7 × 10</a:t>
            </a:r>
            <a:r>
              <a:rPr lang="en-US" sz="2000" baseline="30000" dirty="0"/>
              <a:t>-24</a:t>
            </a:r>
            <a:r>
              <a:rPr lang="en-US" sz="2000" dirty="0"/>
              <a:t> g ( a neutron also has a mass of about 1 </a:t>
            </a:r>
            <a:r>
              <a:rPr lang="en-US" sz="2000" dirty="0" err="1"/>
              <a:t>amu</a:t>
            </a:r>
            <a:r>
              <a:rPr lang="en-US" sz="2000" dirty="0"/>
              <a:t>).</a:t>
            </a:r>
          </a:p>
          <a:p>
            <a:r>
              <a:rPr lang="en-US" sz="2000" dirty="0"/>
              <a:t>What is the atomic mass of Zinc?</a:t>
            </a:r>
          </a:p>
        </p:txBody>
      </p:sp>
    </p:spTree>
    <p:extLst>
      <p:ext uri="{BB962C8B-B14F-4D97-AF65-F5344CB8AC3E}">
        <p14:creationId xmlns:p14="http://schemas.microsoft.com/office/powerpoint/2010/main" val="2075492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B84A5-FFFE-4E01-9D04-0C1A316DC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Number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BB1B672-9BC0-4F48-9D95-1D3089CEA3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115198" y="1372571"/>
            <a:ext cx="4188171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atomic number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the number of protons in an atom.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number is unique for atoms of each kind of element.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example, the atomic number of all Helium atoms is 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3463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E5E-78E0-4B9F-8783-1023042B3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711" y="1909589"/>
            <a:ext cx="3816534" cy="2719225"/>
          </a:xfrm>
        </p:spPr>
        <p:txBody>
          <a:bodyPr>
            <a:noAutofit/>
          </a:bodyPr>
          <a:lstStyle/>
          <a:p>
            <a:r>
              <a:rPr lang="en-US" sz="3200" dirty="0"/>
              <a:t>Practice:</a:t>
            </a:r>
            <a:br>
              <a:rPr lang="en-US" sz="2400" dirty="0"/>
            </a:br>
            <a:r>
              <a:rPr lang="en-US" sz="3200" dirty="0"/>
              <a:t>For each element to the right identify the atomic number, atomic mass, protons, neutrons, and electrons. </a:t>
            </a:r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8A3A0D-127B-4DBA-A6EA-FE639DCEF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7505" y="1312862"/>
            <a:ext cx="5755864" cy="4440238"/>
          </a:xfrm>
        </p:spPr>
      </p:pic>
    </p:spTree>
    <p:extLst>
      <p:ext uri="{BB962C8B-B14F-4D97-AF65-F5344CB8AC3E}">
        <p14:creationId xmlns:p14="http://schemas.microsoft.com/office/powerpoint/2010/main" val="1718989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38EE-6E5C-44D0-BBB0-3768ED7B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28018-C736-486C-A432-B6CB8EA96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Atoms can gain or lose electrons. When this happens, an atom becomes charged.</a:t>
            </a:r>
          </a:p>
          <a:p>
            <a:r>
              <a:rPr lang="en-US" sz="2400" dirty="0"/>
              <a:t>Atoms that have an equal number of protons and electrons are neutral atoms (no charge).</a:t>
            </a:r>
          </a:p>
          <a:p>
            <a:r>
              <a:rPr lang="en-US" sz="2400" dirty="0"/>
              <a:t>If an atom gains electrons, it is negatively charged. It is called an anion. </a:t>
            </a:r>
          </a:p>
          <a:p>
            <a:r>
              <a:rPr lang="en-US" sz="2400" dirty="0"/>
              <a:t>If an atom loses electrons, it is positively charged. It is called a cation.</a:t>
            </a:r>
          </a:p>
        </p:txBody>
      </p:sp>
    </p:spTree>
    <p:extLst>
      <p:ext uri="{BB962C8B-B14F-4D97-AF65-F5344CB8AC3E}">
        <p14:creationId xmlns:p14="http://schemas.microsoft.com/office/powerpoint/2010/main" val="105941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D97C9-AD2E-4CB3-AE93-AA91ECA2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F28D8-DC90-4DC0-9601-AC8F7575A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electrons did the following atoms gain or lose for each element listed below:</a:t>
            </a:r>
          </a:p>
          <a:p>
            <a:pPr marL="0" indent="0">
              <a:buNone/>
            </a:pPr>
            <a:r>
              <a:rPr lang="en-US" sz="2400" dirty="0"/>
              <a:t>1.Ca</a:t>
            </a:r>
            <a:r>
              <a:rPr lang="en-US" sz="2400" baseline="30000" dirty="0"/>
              <a:t>2+</a:t>
            </a:r>
          </a:p>
          <a:p>
            <a:pPr marL="0" indent="0">
              <a:buNone/>
            </a:pPr>
            <a:r>
              <a:rPr lang="en-US" sz="2400" dirty="0"/>
              <a:t>2. Cl</a:t>
            </a:r>
            <a:r>
              <a:rPr lang="en-US" sz="2400" baseline="30000" dirty="0"/>
              <a:t>-</a:t>
            </a:r>
          </a:p>
          <a:p>
            <a:pPr marL="0" indent="0">
              <a:buNone/>
            </a:pPr>
            <a:r>
              <a:rPr lang="en-US" sz="2400" dirty="0"/>
              <a:t>3.O</a:t>
            </a:r>
            <a:r>
              <a:rPr lang="en-US" sz="2400" baseline="30000" dirty="0"/>
              <a:t>2-</a:t>
            </a:r>
          </a:p>
          <a:p>
            <a:pPr marL="0" indent="0">
              <a:buNone/>
            </a:pPr>
            <a:r>
              <a:rPr lang="en-US" sz="2400" dirty="0"/>
              <a:t>4.Li</a:t>
            </a:r>
            <a:r>
              <a:rPr lang="en-US" sz="2400" baseline="30000" dirty="0"/>
              <a:t>3+</a:t>
            </a:r>
          </a:p>
        </p:txBody>
      </p:sp>
    </p:spTree>
    <p:extLst>
      <p:ext uri="{BB962C8B-B14F-4D97-AF65-F5344CB8AC3E}">
        <p14:creationId xmlns:p14="http://schemas.microsoft.com/office/powerpoint/2010/main" val="3762891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9">
            <a:extLst>
              <a:ext uri="{FF2B5EF4-FFF2-40B4-BE49-F238E27FC236}">
                <a16:creationId xmlns:a16="http://schemas.microsoft.com/office/drawing/2014/main" id="{48502C74-5431-489C-B80C-2664E8459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11">
            <a:extLst>
              <a:ext uri="{FF2B5EF4-FFF2-40B4-BE49-F238E27FC236}">
                <a16:creationId xmlns:a16="http://schemas.microsoft.com/office/drawing/2014/main" id="{9C134B5E-4174-4CD7-A7B7-D3713F835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C6B5718-5BE5-4119-BBD7-1D15F3DE0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F8BC3B5-3314-42F8-BEA4-3E28C50BF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C7063B0-2FAC-4FF2-AD0E-2AFF7E5B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CC624F3E-EB8D-48A3-ADCC-074C2EF9A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C4A1D40-8D35-47AF-9E0A-3F979BCCE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BCE9F603-5E83-40D8-9E55-89EAACF55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0322FEAC-3F81-4F7A-B72B-0BE9A52C5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83FE699-A293-4E08-B065-EA33A2B3B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50AA497A-A75D-428C-9D83-DA1E609AC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9F98FA28-B83B-45F4-A58E-A0B7C565B2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FFB51381-ABD5-4D0C-BC2D-F8F24D5B1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9785169A-878D-48A7-A9D6-D84A046B1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20ACCB3C-07CE-46E6-9EC1-1255D8036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041B44FD-A25C-440D-A07F-258E6C90F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8D69F7CD-D448-4527-B012-CD2BD5867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9964E4F6-453F-449B-AB47-06D573562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F68C9137-CEE2-49C8-A17B-C036AFEC62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BE46FF1-996A-4249-8535-8CF2C2F2F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73AF40C3-FA30-4AAC-8CF0-231119D2F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C9605299-EA9C-49E1-A0DD-C67ABCCCA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ACF928EB-F2DC-4D02-ABD2-13B58B5ABE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34">
            <a:extLst>
              <a:ext uri="{FF2B5EF4-FFF2-40B4-BE49-F238E27FC236}">
                <a16:creationId xmlns:a16="http://schemas.microsoft.com/office/drawing/2014/main" id="{3EA07751-D94C-4FEE-83A4-CD46E7377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AFB9B11-02B1-458F-A21F-96952C0A1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22">
              <a:extLst>
                <a:ext uri="{FF2B5EF4-FFF2-40B4-BE49-F238E27FC236}">
                  <a16:creationId xmlns:a16="http://schemas.microsoft.com/office/drawing/2014/main" id="{509608E6-93FC-46EA-ADDC-384526952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041D2CF-7FFC-4057-A778-5C48CDF9B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670CEC-01F0-4128-9B3C-1C5899E8B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US" sz="4000"/>
              <a:t>Isotopes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A2F9A5-7168-40C7-B077-85DBCA6DC2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39" r="-3" b="-3"/>
          <a:stretch/>
        </p:blipFill>
        <p:spPr>
          <a:xfrm>
            <a:off x="5115908" y="804036"/>
            <a:ext cx="6274561" cy="297746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0A718-E582-46C4-8599-9BEC7E967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267830"/>
            <a:ext cx="6281873" cy="1783977"/>
          </a:xfrm>
        </p:spPr>
        <p:txBody>
          <a:bodyPr>
            <a:normAutofit/>
          </a:bodyPr>
          <a:lstStyle/>
          <a:p>
            <a:r>
              <a:rPr lang="en-US" sz="1800"/>
              <a:t>Atoms of the same element have a different number of neutrons. These atoms are called isotopes. </a:t>
            </a:r>
          </a:p>
          <a:p>
            <a:r>
              <a:rPr lang="en-US" sz="1800"/>
              <a:t>The atomic mass will be different because of the different number of neutrons.</a:t>
            </a:r>
          </a:p>
        </p:txBody>
      </p:sp>
    </p:spTree>
    <p:extLst>
      <p:ext uri="{BB962C8B-B14F-4D97-AF65-F5344CB8AC3E}">
        <p14:creationId xmlns:p14="http://schemas.microsoft.com/office/powerpoint/2010/main" val="417840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4B894-A4A1-438C-8536-D31A186F7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  <a:br>
              <a:rPr lang="en-US" dirty="0"/>
            </a:br>
            <a:r>
              <a:rPr lang="en-US" dirty="0"/>
              <a:t>10/21/19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720AF-0B23-4E04-98E0-7D5EDDDBB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grab a periodic table from the front table.</a:t>
            </a:r>
          </a:p>
          <a:p>
            <a:r>
              <a:rPr lang="en-US" dirty="0"/>
              <a:t>Locate Fe on the table and complete the following:</a:t>
            </a:r>
          </a:p>
          <a:p>
            <a:pPr marL="342900" indent="-342900">
              <a:buAutoNum type="arabicPeriod"/>
            </a:pPr>
            <a:r>
              <a:rPr lang="en-US" dirty="0"/>
              <a:t>Element Name:_______________</a:t>
            </a:r>
          </a:p>
          <a:p>
            <a:pPr marL="342900" indent="-342900">
              <a:buAutoNum type="arabicPeriod"/>
            </a:pPr>
            <a:r>
              <a:rPr lang="en-US" dirty="0"/>
              <a:t>Atomic #:___________</a:t>
            </a:r>
          </a:p>
          <a:p>
            <a:pPr marL="342900" indent="-342900">
              <a:buAutoNum type="arabicPeriod"/>
            </a:pPr>
            <a:r>
              <a:rPr lang="en-US" dirty="0"/>
              <a:t>Number of Protons:______________</a:t>
            </a:r>
          </a:p>
          <a:p>
            <a:pPr marL="342900" indent="-342900">
              <a:buAutoNum type="arabicPeriod"/>
            </a:pPr>
            <a:r>
              <a:rPr lang="en-US" dirty="0"/>
              <a:t>Number of Electrons:______________</a:t>
            </a:r>
          </a:p>
          <a:p>
            <a:pPr marL="342900" indent="-342900">
              <a:buAutoNum type="arabicPeriod"/>
            </a:pPr>
            <a:r>
              <a:rPr lang="en-US" dirty="0"/>
              <a:t>Number of Neutrons:_______________</a:t>
            </a:r>
          </a:p>
          <a:p>
            <a:pPr marL="342900" indent="-342900">
              <a:buAutoNum type="arabicPeriod"/>
            </a:pPr>
            <a:r>
              <a:rPr lang="en-US" dirty="0"/>
              <a:t>Atomic Mass:________________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4550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AE2120F6-8E57-41EE-BB0D-A594E62F7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5647D7D-5592-41D1-83FF-DF5DA184B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C553BEDD-BF02-44D5-BA87-66B0C7DFF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7CB45884-3232-4F65-878F-70BB9A33F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9D6A7227-D62E-4406-AC6E-99A45846A0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681BB9EE-7F84-4FF0-84F8-16A4B34288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F7850C57-8179-4794-A685-74DB758C9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FB9F2FAB-3458-4CF1-B150-3FF02C9B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19D0B220-1886-4735-B54C-E6A319E6F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A05C2DFB-B1BF-4765-A2DB-3C771F05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9D2AB3CB-39DD-4B4F-95D0-43F0CE1D4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30009A96-6139-4C40-B42C-B75C2637A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0F31EEA2-E8CC-4CD3-A761-B1AB51611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BDA43813-1028-4EC3-9A87-66231CBD2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1E701875-F5B7-4C05-A94D-FF0CB694F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AF511308-365A-4A2D-8066-A78E86520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2600FCAD-4820-4ED7-B5EB-20C351BE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18CA6A78-A870-42EA-948B-A132C24230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0A1386DD-6135-41A1-A586-9F4CCDCDF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DE3D1818-40BB-43F5-B154-010DA399F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17C44AA2-FDC4-4B6A-90B7-F1C9950B8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A36CF914-2830-40C9-9E0B-D46E40470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75416D19-FFDF-4AF9-9674-AFDCD973B1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034C20D3-A6C3-4D90-80F2-649A0AB0E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96D1069-04C7-4182-90F7-045A3E0D90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87" r="10872"/>
          <a:stretch/>
        </p:blipFill>
        <p:spPr>
          <a:xfrm>
            <a:off x="7550167" y="10"/>
            <a:ext cx="4641833" cy="3429217"/>
          </a:xfrm>
          <a:prstGeom prst="rect">
            <a:avLst/>
          </a:prstGeom>
          <a:ln>
            <a:noFill/>
          </a:ln>
        </p:spPr>
      </p:pic>
      <p:sp>
        <p:nvSpPr>
          <p:cNvPr id="68" name="Isosceles Triangle 22">
            <a:extLst>
              <a:ext uri="{FF2B5EF4-FFF2-40B4-BE49-F238E27FC236}">
                <a16:creationId xmlns:a16="http://schemas.microsoft.com/office/drawing/2014/main" id="{F5C09205-CDE9-4D3E-89A3-511E69D8F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EA8DFC3-1FC1-4551-B1E8-2FAF39AD4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6C1D3-153E-4CA7-9986-3409323C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1718735"/>
            <a:ext cx="5767566" cy="1072378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The Atom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01A7F4-5EBD-4D68-9647-F0EE8C407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02" y="2789239"/>
            <a:ext cx="5768442" cy="2683606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DFF5D"/>
              </a:buClr>
            </a:pPr>
            <a:r>
              <a:rPr lang="en-US" sz="3000" dirty="0">
                <a:solidFill>
                  <a:srgbClr val="FFFFFE"/>
                </a:solidFill>
              </a:rPr>
              <a:t>Basic building block of matter.</a:t>
            </a:r>
          </a:p>
          <a:p>
            <a:pPr>
              <a:buClr>
                <a:srgbClr val="FDFF5D"/>
              </a:buClr>
            </a:pPr>
            <a:r>
              <a:rPr lang="en-US" sz="3000" dirty="0">
                <a:solidFill>
                  <a:srgbClr val="FFFFFE"/>
                </a:solidFill>
              </a:rPr>
              <a:t>Smallest particle of an element that contains the properties of that element.</a:t>
            </a:r>
          </a:p>
          <a:p>
            <a:pPr>
              <a:buClr>
                <a:srgbClr val="FDFF5D"/>
              </a:buClr>
            </a:pPr>
            <a:r>
              <a:rPr lang="en-US" sz="3000" dirty="0">
                <a:solidFill>
                  <a:srgbClr val="FFFFFE"/>
                </a:solidFill>
              </a:rPr>
              <a:t>Every element on the periodic table represents one atom of that element.</a:t>
            </a:r>
          </a:p>
          <a:p>
            <a:pPr>
              <a:buClr>
                <a:srgbClr val="FDFF5D"/>
              </a:buClr>
            </a:pPr>
            <a:endParaRPr lang="en-US" sz="1600" dirty="0">
              <a:solidFill>
                <a:srgbClr val="FFFFFE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F97B7D-98B7-4213-8C51-E9D67A429B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593" r="4" b="11533"/>
          <a:stretch/>
        </p:blipFill>
        <p:spPr>
          <a:xfrm>
            <a:off x="7549862" y="3428999"/>
            <a:ext cx="4641833" cy="342922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5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56475-4E14-4469-998D-B38FD87FC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Periodic Table of Elements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BD97F27-B2E8-48BE-8BD4-E94C189BD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5264" y="1318901"/>
            <a:ext cx="7348449" cy="4793714"/>
          </a:xfrm>
        </p:spPr>
      </p:pic>
    </p:spTree>
    <p:extLst>
      <p:ext uri="{BB962C8B-B14F-4D97-AF65-F5344CB8AC3E}">
        <p14:creationId xmlns:p14="http://schemas.microsoft.com/office/powerpoint/2010/main" val="168199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8E2E-A05E-4402-AB78-CC83821A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Model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93D0B3-3D05-4181-B350-17F8B5F451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334809"/>
            <a:ext cx="6281738" cy="4185207"/>
          </a:xfrm>
        </p:spPr>
      </p:pic>
    </p:spTree>
    <p:extLst>
      <p:ext uri="{BB962C8B-B14F-4D97-AF65-F5344CB8AC3E}">
        <p14:creationId xmlns:p14="http://schemas.microsoft.com/office/powerpoint/2010/main" val="224325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7110-F519-4B15-9D83-0F57C613B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Subatomic Particles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E94ED-5910-4705-98F6-5F82F76FC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Protons: </a:t>
            </a:r>
            <a:r>
              <a:rPr lang="en-US" dirty="0"/>
              <a:t>positively charged particles located in the nucleus of an atom. Protons identify the element. PROTONS NEVER CHANGE.</a:t>
            </a:r>
          </a:p>
          <a:p>
            <a:r>
              <a:rPr lang="en-US" u="sng" dirty="0"/>
              <a:t>Neutrons: </a:t>
            </a:r>
            <a:r>
              <a:rPr lang="en-US" dirty="0"/>
              <a:t>Neutrons have no charge and are also located in the nucleus of an atom.</a:t>
            </a:r>
          </a:p>
          <a:p>
            <a:r>
              <a:rPr lang="en-US" u="sng" dirty="0"/>
              <a:t>Electrons: </a:t>
            </a:r>
            <a:r>
              <a:rPr lang="en-US" dirty="0"/>
              <a:t>negatively charged particles located outside the nucleus in the electron cloud.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9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791CE-FD42-46B2-A690-8A1595BAA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3D486-E2F4-4958-B084-467AFD965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The charge of an electron is opposite but equal to the charge of a proton. Atoms have the same number of electrons as protons.</a:t>
            </a:r>
          </a:p>
          <a:p>
            <a:r>
              <a:rPr lang="en-US" sz="2400" dirty="0"/>
              <a:t> As a result, the negative and positive charges "cancel out." This makes atoms electrically neutral. </a:t>
            </a:r>
          </a:p>
          <a:p>
            <a:r>
              <a:rPr lang="en-US" sz="2400" dirty="0"/>
              <a:t>For example, a carbon atom has six electrons that "cancel out" its six protons.</a:t>
            </a:r>
          </a:p>
          <a:p>
            <a:r>
              <a:rPr lang="en-US" sz="2400" dirty="0"/>
              <a:t>Electrons have very little mass, which enables them to move so fast and so often</a:t>
            </a:r>
          </a:p>
          <a:p>
            <a:r>
              <a:rPr lang="en-US" sz="2400" dirty="0"/>
              <a:t>Electrons are involved in bonding.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63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956EC-4A06-4184-B15D-5042A319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Forces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56C0-A492-4B2C-BF8E-E9B2086E6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it comes to atomic particles, opposites attract. Negative electrons are attracted to positive protons. This force of attraction keeps the electrons moving about the nucleus.</a:t>
            </a:r>
          </a:p>
        </p:txBody>
      </p:sp>
    </p:spTree>
    <p:extLst>
      <p:ext uri="{BB962C8B-B14F-4D97-AF65-F5344CB8AC3E}">
        <p14:creationId xmlns:p14="http://schemas.microsoft.com/office/powerpoint/2010/main" val="315226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892DD75-0F21-4634-99B7-E84CA5367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FF33740-2A83-42E8-A598-9AE61A3F0A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6899C82F-20B6-4E2D-AB9D-1713FB3E67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D89ADB3-2D4B-4770-A268-498E3840E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5034FDD9-592C-44B5-BC27-2E924BF3B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4770B370-A883-43EB-9548-9F4DF8AFB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B4352703-BD5E-41FD-B464-679A4C6B7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5030174A-A42D-4ECB-8A60-CF7D87327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28551ADF-F4C9-471C-B42F-D2D31E333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3A66B57-AB21-4F33-AA9A-B7EB77A1E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A1B8DCE-9DBF-48EC-85D4-5FC835815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52FA78DE-98F5-44CD-B9E3-7A5ED0ABC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F3E719C3-D321-48DD-8374-FF3B01E3C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CA9A2902-2BBF-4AD3-BA2E-88A033E76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052E19B-E780-4BD7-AAE5-F0087C6DE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26318BCD-2E45-42B7-81DD-3D91924DD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F32B7AC7-D1A6-46B1-91B3-36A119862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B04127CF-94AE-471B-AABC-7884E900E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0AB28A6D-6244-4B44-9B35-11BB6B8A1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220F393F-FEF8-4D1A-A959-F0EC20D65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F0CE6A4D-5C7D-460B-B2FD-8E85CD5AB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8A535C9C-6C1A-4BCF-BA51-CD74AA7E7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36530B88-C8C1-478A-B785-86E745DD5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64FD6B-7970-4134-8E9A-4961411F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686" y="795527"/>
            <a:ext cx="4123738" cy="143332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Atomic Mass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0009B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C8FA83-DFA7-4936-8DB4-BC27D2EFE8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64" r="5837"/>
          <a:stretch/>
        </p:blipFill>
        <p:spPr>
          <a:xfrm>
            <a:off x="1177732" y="1085888"/>
            <a:ext cx="4890069" cy="4263950"/>
          </a:xfrm>
          <a:prstGeom prst="rect">
            <a:avLst/>
          </a:prstGeom>
          <a:ln w="12700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5C993-0C3F-4359-9B6E-D301E2660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37" y="1990771"/>
            <a:ext cx="5774496" cy="3937748"/>
          </a:xfrm>
        </p:spPr>
        <p:txBody>
          <a:bodyPr>
            <a:normAutofit fontScale="92500"/>
          </a:bodyPr>
          <a:lstStyle/>
          <a:p>
            <a:pPr>
              <a:buClr>
                <a:srgbClr val="0009B3"/>
              </a:buClr>
            </a:pPr>
            <a:r>
              <a:rPr lang="en-US" sz="2800" dirty="0"/>
              <a:t>The nucleus is the central part of the atom. </a:t>
            </a:r>
          </a:p>
          <a:p>
            <a:pPr>
              <a:buClr>
                <a:srgbClr val="0009B3"/>
              </a:buClr>
            </a:pPr>
            <a:r>
              <a:rPr lang="en-US" sz="2800" dirty="0"/>
              <a:t>In the nucleus are the protons and the neutrons. </a:t>
            </a:r>
          </a:p>
          <a:p>
            <a:pPr>
              <a:buClr>
                <a:srgbClr val="0009B3"/>
              </a:buClr>
            </a:pPr>
            <a:r>
              <a:rPr lang="en-US" sz="2800" dirty="0"/>
              <a:t>The nucleus is the most massive part of the atom.</a:t>
            </a:r>
          </a:p>
          <a:p>
            <a:pPr>
              <a:buClr>
                <a:srgbClr val="0009B3"/>
              </a:buClr>
            </a:pPr>
            <a:r>
              <a:rPr lang="en-US" sz="2800" dirty="0"/>
              <a:t>Atomic Mass = protons + neutrons</a:t>
            </a:r>
          </a:p>
        </p:txBody>
      </p:sp>
    </p:spTree>
    <p:extLst>
      <p:ext uri="{BB962C8B-B14F-4D97-AF65-F5344CB8AC3E}">
        <p14:creationId xmlns:p14="http://schemas.microsoft.com/office/powerpoint/2010/main" val="292301200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46</TotalTime>
  <Words>542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 Light</vt:lpstr>
      <vt:lpstr>Rockwell</vt:lpstr>
      <vt:lpstr>Wingdings</vt:lpstr>
      <vt:lpstr>Atlas</vt:lpstr>
      <vt:lpstr>Unit 5 Part 1: Atomic Basics </vt:lpstr>
      <vt:lpstr>Bell Ringer 10/21/19</vt:lpstr>
      <vt:lpstr>The Atom</vt:lpstr>
      <vt:lpstr>The Periodic Table of Elements</vt:lpstr>
      <vt:lpstr>Atomic Model</vt:lpstr>
      <vt:lpstr>Subatomic Particles</vt:lpstr>
      <vt:lpstr>Electrons</vt:lpstr>
      <vt:lpstr>Atomic Forces</vt:lpstr>
      <vt:lpstr>Atomic Mass</vt:lpstr>
      <vt:lpstr>Atomic Mass Unit (amu)</vt:lpstr>
      <vt:lpstr>Atomic Number</vt:lpstr>
      <vt:lpstr>Practice: For each element to the right identify the atomic number, atomic mass, protons, neutrons, and electrons. </vt:lpstr>
      <vt:lpstr>Ions </vt:lpstr>
      <vt:lpstr>Ion Practice</vt:lpstr>
      <vt:lpstr>Isotopes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Basics </dc:title>
  <dc:creator>Kelly Mastin</dc:creator>
  <cp:lastModifiedBy>Kelly Mastin</cp:lastModifiedBy>
  <cp:revision>22</cp:revision>
  <dcterms:created xsi:type="dcterms:W3CDTF">2019-10-20T21:55:53Z</dcterms:created>
  <dcterms:modified xsi:type="dcterms:W3CDTF">2019-10-20T23:55:07Z</dcterms:modified>
</cp:coreProperties>
</file>