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Lst>
  <p:handoutMasterIdLst>
    <p:handoutMasterId r:id="rId17"/>
  </p:handoutMasterIdLst>
  <p:sldIdLst>
    <p:sldId id="256" r:id="rId2"/>
    <p:sldId id="269" r:id="rId3"/>
    <p:sldId id="259" r:id="rId4"/>
    <p:sldId id="319" r:id="rId5"/>
    <p:sldId id="260" r:id="rId6"/>
    <p:sldId id="320" r:id="rId7"/>
    <p:sldId id="261" r:id="rId8"/>
    <p:sldId id="315" r:id="rId9"/>
    <p:sldId id="321" r:id="rId10"/>
    <p:sldId id="263" r:id="rId11"/>
    <p:sldId id="322" r:id="rId12"/>
    <p:sldId id="264" r:id="rId13"/>
    <p:sldId id="323" r:id="rId14"/>
    <p:sldId id="324" r:id="rId15"/>
    <p:sldId id="325"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2E45FD6A-77FF-47BE-8EB4-6D465025B1E7}" type="datetimeFigureOut">
              <a:rPr lang="en-US"/>
              <a:pPr>
                <a:defRPr/>
              </a:pPr>
              <a:t>10/22/2017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95A403C2-333F-4B89-89C6-3A2964E0ADB7}" type="slidenum">
              <a:rPr lang="en-US"/>
              <a:pPr>
                <a:defRPr/>
              </a:pPr>
              <a:t>‹#›</a:t>
            </a:fld>
            <a:endParaRPr lang="en-US"/>
          </a:p>
        </p:txBody>
      </p:sp>
    </p:spTree>
    <p:extLst>
      <p:ext uri="{BB962C8B-B14F-4D97-AF65-F5344CB8AC3E}">
        <p14:creationId xmlns:p14="http://schemas.microsoft.com/office/powerpoint/2010/main" val="39891522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1A96D35-F5E5-4069-8183-C97912DC6E7A}" type="slidenum">
              <a:rPr lang="en-US" smtClean="0"/>
              <a:pPr>
                <a:defRPr/>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82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2E96DD1-60D2-4CEC-B12F-2962F8101DB9}" type="slidenum">
              <a:rPr lang="en-US" smtClean="0"/>
              <a:pPr>
                <a:defRPr/>
              </a:pPr>
              <a:t>‹#›</a:t>
            </a:fld>
            <a:endParaRPr lang="en-US"/>
          </a:p>
        </p:txBody>
      </p:sp>
    </p:spTree>
    <p:extLst>
      <p:ext uri="{BB962C8B-B14F-4D97-AF65-F5344CB8AC3E}">
        <p14:creationId xmlns:p14="http://schemas.microsoft.com/office/powerpoint/2010/main" val="238204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F24FF09-F569-43E4-9D26-AB9AC79DC4CF}" type="slidenum">
              <a:rPr lang="en-US" smtClean="0"/>
              <a:pPr>
                <a:defRPr/>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1590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E2AD6F1-3255-44C7-B82B-21E68CAA9318}" type="slidenum">
              <a:rPr lang="en-US" smtClean="0"/>
              <a:pPr>
                <a:defRPr/>
              </a:pPr>
              <a:t>‹#›</a:t>
            </a:fld>
            <a:endParaRPr lang="en-US"/>
          </a:p>
        </p:txBody>
      </p:sp>
    </p:spTree>
    <p:extLst>
      <p:ext uri="{BB962C8B-B14F-4D97-AF65-F5344CB8AC3E}">
        <p14:creationId xmlns:p14="http://schemas.microsoft.com/office/powerpoint/2010/main" val="3610894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E9F54A-CD17-4142-BBE5-177A348341AC}" type="slidenum">
              <a:rPr lang="en-US" smtClean="0"/>
              <a:pPr>
                <a:defRPr/>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7298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53EA09-8F85-40BE-97A4-720D7EB9A990}" type="slidenum">
              <a:rPr lang="en-US" smtClean="0"/>
              <a:pPr>
                <a:defRPr/>
              </a:pPr>
              <a:t>‹#›</a:t>
            </a:fld>
            <a:endParaRPr lang="en-US"/>
          </a:p>
        </p:txBody>
      </p:sp>
    </p:spTree>
    <p:extLst>
      <p:ext uri="{BB962C8B-B14F-4D97-AF65-F5344CB8AC3E}">
        <p14:creationId xmlns:p14="http://schemas.microsoft.com/office/powerpoint/2010/main" val="3202577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0DD290C-56BC-4C96-B0B2-204CEA645282}" type="slidenum">
              <a:rPr lang="en-US" smtClean="0"/>
              <a:pPr>
                <a:defRPr/>
              </a:pPr>
              <a:t>‹#›</a:t>
            </a:fld>
            <a:endParaRPr lang="en-US"/>
          </a:p>
        </p:txBody>
      </p:sp>
    </p:spTree>
    <p:extLst>
      <p:ext uri="{BB962C8B-B14F-4D97-AF65-F5344CB8AC3E}">
        <p14:creationId xmlns:p14="http://schemas.microsoft.com/office/powerpoint/2010/main" val="2108800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A36625B-C807-4CAA-8B5D-A3D74543232F}" type="slidenum">
              <a:rPr lang="en-US" smtClean="0"/>
              <a:pPr>
                <a:defRPr/>
              </a:pPr>
              <a:t>‹#›</a:t>
            </a:fld>
            <a:endParaRPr lang="en-US"/>
          </a:p>
        </p:txBody>
      </p:sp>
    </p:spTree>
    <p:extLst>
      <p:ext uri="{BB962C8B-B14F-4D97-AF65-F5344CB8AC3E}">
        <p14:creationId xmlns:p14="http://schemas.microsoft.com/office/powerpoint/2010/main" val="2216381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06FFCA7-60C4-4894-A581-C6F8F442C3EC}" type="slidenum">
              <a:rPr lang="en-US" smtClean="0"/>
              <a:pPr>
                <a:defRPr/>
              </a:pPr>
              <a:t>‹#›</a:t>
            </a:fld>
            <a:endParaRPr lang="en-US"/>
          </a:p>
        </p:txBody>
      </p:sp>
    </p:spTree>
    <p:extLst>
      <p:ext uri="{BB962C8B-B14F-4D97-AF65-F5344CB8AC3E}">
        <p14:creationId xmlns:p14="http://schemas.microsoft.com/office/powerpoint/2010/main" val="3714134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D0041AE-29F2-4E2B-B494-E01221CCA2AB}" type="slidenum">
              <a:rPr lang="en-US" smtClean="0"/>
              <a:pPr>
                <a:defRPr/>
              </a:pPr>
              <a:t>‹#›</a:t>
            </a:fld>
            <a:endParaRPr lang="en-US"/>
          </a:p>
        </p:txBody>
      </p:sp>
    </p:spTree>
    <p:extLst>
      <p:ext uri="{BB962C8B-B14F-4D97-AF65-F5344CB8AC3E}">
        <p14:creationId xmlns:p14="http://schemas.microsoft.com/office/powerpoint/2010/main" val="71311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D457A8-3608-4E3D-B0BC-7456AA590928}" type="slidenum">
              <a:rPr lang="en-US" smtClean="0"/>
              <a:pPr>
                <a:defRPr/>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8336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FA59ADA3-728E-4D5C-9C88-54C37CF73C49}" type="slidenum">
              <a:rPr lang="en-US" smtClean="0"/>
              <a:pPr>
                <a:defRPr/>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167493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upload.wikimedia.org/wikipedia/commons/8/83/Electron_shell_010_Neon.svg" TargetMode="Externa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en.wikipedia.org/wiki/Image:Ionic_bonding_animation.gi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hemicalforums.com/index.php?page=periodictable" TargetMode="Externa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ctrTitle"/>
          </p:nvPr>
        </p:nvSpPr>
        <p:spPr>
          <a:xfrm>
            <a:off x="838200" y="5029200"/>
            <a:ext cx="5105400" cy="1143000"/>
          </a:xfrm>
        </p:spPr>
        <p:txBody>
          <a:bodyPr/>
          <a:lstStyle/>
          <a:p>
            <a:pPr eaLnBrk="1" hangingPunct="1"/>
            <a:r>
              <a:rPr lang="en-US" b="1" dirty="0" smtClean="0"/>
              <a:t>Chemical </a:t>
            </a:r>
            <a:r>
              <a:rPr lang="en-US" b="1" dirty="0" smtClean="0"/>
              <a:t>Bonding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76200"/>
            <a:ext cx="8229600" cy="1139825"/>
          </a:xfrm>
        </p:spPr>
        <p:txBody>
          <a:bodyPr/>
          <a:lstStyle/>
          <a:p>
            <a:pPr eaLnBrk="1" hangingPunct="1"/>
            <a:r>
              <a:rPr lang="en-US" sz="4400" b="1" dirty="0" smtClean="0"/>
              <a:t>Atomic Stability</a:t>
            </a:r>
          </a:p>
        </p:txBody>
      </p:sp>
      <p:sp>
        <p:nvSpPr>
          <p:cNvPr id="17411" name="Rectangle 3"/>
          <p:cNvSpPr>
            <a:spLocks noGrp="1" noChangeArrowheads="1"/>
          </p:cNvSpPr>
          <p:nvPr>
            <p:ph type="body" idx="4294967295"/>
          </p:nvPr>
        </p:nvSpPr>
        <p:spPr>
          <a:xfrm>
            <a:off x="0" y="1371600"/>
            <a:ext cx="8610600" cy="4800600"/>
          </a:xfrm>
        </p:spPr>
        <p:txBody>
          <a:bodyPr/>
          <a:lstStyle/>
          <a:p>
            <a:pPr eaLnBrk="1" hangingPunct="1"/>
            <a:r>
              <a:rPr lang="en-US" sz="4000" b="1" i="1" dirty="0" smtClean="0"/>
              <a:t>REMEMBER: </a:t>
            </a:r>
            <a:r>
              <a:rPr lang="en-US" sz="4000" dirty="0" smtClean="0"/>
              <a:t>An atom is chemically stable when its outer energy level is </a:t>
            </a:r>
            <a:r>
              <a:rPr lang="en-US" sz="4000" b="1" i="1" dirty="0" smtClean="0">
                <a:solidFill>
                  <a:schemeClr val="accent6">
                    <a:lumMod val="50000"/>
                  </a:schemeClr>
                </a:solidFill>
                <a:effectLst>
                  <a:outerShdw blurRad="38100" dist="38100" dir="2700000" algn="tl">
                    <a:srgbClr val="000000">
                      <a:alpha val="43137"/>
                    </a:srgbClr>
                  </a:outerShdw>
                </a:effectLst>
              </a:rPr>
              <a:t>complete </a:t>
            </a:r>
            <a:r>
              <a:rPr lang="en-US" sz="4000" dirty="0" smtClean="0"/>
              <a:t>(like the </a:t>
            </a:r>
            <a:r>
              <a:rPr lang="en-US" sz="4000" b="1" i="1" u="sng" dirty="0" smtClean="0">
                <a:solidFill>
                  <a:schemeClr val="accent6">
                    <a:lumMod val="50000"/>
                  </a:schemeClr>
                </a:solidFill>
                <a:effectLst>
                  <a:outerShdw blurRad="38100" dist="38100" dir="2700000" algn="tl">
                    <a:srgbClr val="000000">
                      <a:alpha val="43137"/>
                    </a:srgbClr>
                  </a:outerShdw>
                </a:effectLst>
              </a:rPr>
              <a:t>Noble Gases</a:t>
            </a:r>
            <a:r>
              <a:rPr lang="en-US" sz="4000" dirty="0" smtClean="0"/>
              <a:t>)</a:t>
            </a:r>
          </a:p>
          <a:p>
            <a:pPr eaLnBrk="1" hangingPunct="1"/>
            <a:endParaRPr lang="en-US" sz="3000" dirty="0" smtClean="0"/>
          </a:p>
        </p:txBody>
      </p:sp>
      <p:pic>
        <p:nvPicPr>
          <p:cNvPr id="17412" name="Picture 13" descr="Image:Electron shell 010 Neon.svg">
            <a:hlinkClick r:id="rId2"/>
          </p:cNvPr>
          <p:cNvPicPr>
            <a:picLocks noChangeAspect="1" noChangeArrowheads="1"/>
          </p:cNvPicPr>
          <p:nvPr/>
        </p:nvPicPr>
        <p:blipFill>
          <a:blip r:embed="rId3" cstate="print"/>
          <a:srcRect l="24373" t="29333" r="22580" b="21333"/>
          <a:stretch>
            <a:fillRect/>
          </a:stretch>
        </p:blipFill>
        <p:spPr bwMode="auto">
          <a:xfrm>
            <a:off x="1219200" y="4038600"/>
            <a:ext cx="2819400" cy="2819400"/>
          </a:xfrm>
          <a:prstGeom prst="rect">
            <a:avLst/>
          </a:prstGeom>
          <a:noFill/>
          <a:ln w="9525">
            <a:noFill/>
            <a:miter lim="800000"/>
            <a:headEnd/>
            <a:tailEnd/>
          </a:ln>
        </p:spPr>
      </p:pic>
      <p:pic>
        <p:nvPicPr>
          <p:cNvPr id="17413" name="Picture 14" descr="krypton"/>
          <p:cNvPicPr>
            <a:picLocks noChangeAspect="1" noChangeArrowheads="1"/>
          </p:cNvPicPr>
          <p:nvPr/>
        </p:nvPicPr>
        <p:blipFill>
          <a:blip r:embed="rId4" cstate="print"/>
          <a:srcRect/>
          <a:stretch>
            <a:fillRect/>
          </a:stretch>
        </p:blipFill>
        <p:spPr bwMode="auto">
          <a:xfrm>
            <a:off x="5486400" y="4572000"/>
            <a:ext cx="2133600" cy="1622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0" y="76200"/>
            <a:ext cx="8229600" cy="1139825"/>
          </a:xfrm>
        </p:spPr>
        <p:txBody>
          <a:bodyPr/>
          <a:lstStyle/>
          <a:p>
            <a:pPr eaLnBrk="1" hangingPunct="1"/>
            <a:r>
              <a:rPr lang="en-US" sz="4400" b="1" dirty="0" smtClean="0"/>
              <a:t>Atomic Stability</a:t>
            </a:r>
          </a:p>
        </p:txBody>
      </p:sp>
      <p:sp>
        <p:nvSpPr>
          <p:cNvPr id="17411" name="Rectangle 3"/>
          <p:cNvSpPr>
            <a:spLocks noGrp="1" noChangeArrowheads="1"/>
          </p:cNvSpPr>
          <p:nvPr>
            <p:ph type="body" idx="4294967295"/>
          </p:nvPr>
        </p:nvSpPr>
        <p:spPr>
          <a:xfrm>
            <a:off x="0" y="1676400"/>
            <a:ext cx="8686800" cy="4800600"/>
          </a:xfrm>
        </p:spPr>
        <p:txBody>
          <a:bodyPr/>
          <a:lstStyle/>
          <a:p>
            <a:pPr eaLnBrk="1" hangingPunct="1"/>
            <a:r>
              <a:rPr lang="en-US" sz="4000" dirty="0" smtClean="0"/>
              <a:t>Elements will form chemical </a:t>
            </a:r>
            <a:r>
              <a:rPr lang="en-US" sz="4000" b="1" i="1" u="sng" dirty="0" smtClean="0">
                <a:solidFill>
                  <a:schemeClr val="accent6">
                    <a:lumMod val="50000"/>
                  </a:schemeClr>
                </a:solidFill>
                <a:effectLst>
                  <a:outerShdw blurRad="38100" dist="38100" dir="2700000" algn="tl">
                    <a:srgbClr val="000000">
                      <a:alpha val="43137"/>
                    </a:srgbClr>
                  </a:outerShdw>
                </a:effectLst>
              </a:rPr>
              <a:t>bonds</a:t>
            </a:r>
            <a:r>
              <a:rPr lang="en-US" sz="4000" dirty="0" smtClean="0"/>
              <a:t> in order to become stable!</a:t>
            </a:r>
          </a:p>
        </p:txBody>
      </p:sp>
      <p:pic>
        <p:nvPicPr>
          <p:cNvPr id="17414" name="Picture 18" descr="FG03_09C"/>
          <p:cNvPicPr>
            <a:picLocks noChangeAspect="1" noChangeArrowheads="1"/>
          </p:cNvPicPr>
          <p:nvPr/>
        </p:nvPicPr>
        <p:blipFill>
          <a:blip r:embed="rId2" cstate="print"/>
          <a:srcRect r="33769" b="75049"/>
          <a:stretch>
            <a:fillRect/>
          </a:stretch>
        </p:blipFill>
        <p:spPr bwMode="auto">
          <a:xfrm>
            <a:off x="2895600" y="3657600"/>
            <a:ext cx="4114800" cy="1727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914400" y="76200"/>
            <a:ext cx="8229600" cy="1139825"/>
          </a:xfrm>
        </p:spPr>
        <p:txBody>
          <a:bodyPr/>
          <a:lstStyle/>
          <a:p>
            <a:pPr eaLnBrk="1" hangingPunct="1"/>
            <a:r>
              <a:rPr lang="en-US" sz="4400" b="1" dirty="0" smtClean="0"/>
              <a:t>Atomic Stability</a:t>
            </a:r>
          </a:p>
        </p:txBody>
      </p:sp>
      <p:sp>
        <p:nvSpPr>
          <p:cNvPr id="18435" name="Rectangle 3"/>
          <p:cNvSpPr>
            <a:spLocks noGrp="1" noChangeArrowheads="1"/>
          </p:cNvSpPr>
          <p:nvPr>
            <p:ph type="body" idx="4294967295"/>
          </p:nvPr>
        </p:nvSpPr>
        <p:spPr>
          <a:xfrm>
            <a:off x="0" y="1371600"/>
            <a:ext cx="8686800" cy="4724400"/>
          </a:xfrm>
        </p:spPr>
        <p:txBody>
          <a:bodyPr/>
          <a:lstStyle/>
          <a:p>
            <a:pPr eaLnBrk="1" hangingPunct="1"/>
            <a:r>
              <a:rPr lang="en-US" sz="4400" dirty="0" smtClean="0"/>
              <a:t>The </a:t>
            </a:r>
            <a:r>
              <a:rPr lang="en-US" sz="4400" b="1" i="1" u="sng" dirty="0" smtClean="0">
                <a:solidFill>
                  <a:schemeClr val="accent6">
                    <a:lumMod val="50000"/>
                  </a:schemeClr>
                </a:solidFill>
                <a:effectLst>
                  <a:outerShdw blurRad="38100" dist="38100" dir="2700000" algn="tl">
                    <a:srgbClr val="000000">
                      <a:alpha val="43137"/>
                    </a:srgbClr>
                  </a:outerShdw>
                </a:effectLst>
              </a:rPr>
              <a:t>Octet Rule </a:t>
            </a:r>
            <a:r>
              <a:rPr lang="en-US" sz="4400" dirty="0" smtClean="0"/>
              <a:t>says that atoms tend to combine so they have </a:t>
            </a:r>
            <a:r>
              <a:rPr lang="en-US" sz="4400" b="1" i="1" u="sng" dirty="0" smtClean="0">
                <a:solidFill>
                  <a:schemeClr val="accent6">
                    <a:lumMod val="50000"/>
                  </a:schemeClr>
                </a:solidFill>
                <a:effectLst>
                  <a:outerShdw blurRad="38100" dist="38100" dir="2700000" algn="tl">
                    <a:srgbClr val="000000">
                      <a:alpha val="43137"/>
                    </a:srgbClr>
                  </a:outerShdw>
                </a:effectLst>
              </a:rPr>
              <a:t>eight</a:t>
            </a:r>
            <a:r>
              <a:rPr lang="en-US" sz="4400" dirty="0" smtClean="0"/>
              <a:t> electrons in their outer energy level or, in the case of elements </a:t>
            </a:r>
            <a:r>
              <a:rPr lang="en-US" sz="4400" b="1" i="1" u="sng" dirty="0" smtClean="0">
                <a:solidFill>
                  <a:schemeClr val="accent6">
                    <a:lumMod val="50000"/>
                  </a:schemeClr>
                </a:solidFill>
                <a:effectLst>
                  <a:outerShdw blurRad="38100" dist="38100" dir="2700000" algn="tl">
                    <a:srgbClr val="000000">
                      <a:alpha val="43137"/>
                    </a:srgbClr>
                  </a:outerShdw>
                </a:effectLst>
              </a:rPr>
              <a:t>1-5</a:t>
            </a:r>
            <a:r>
              <a:rPr lang="en-US" sz="4400" dirty="0" smtClean="0"/>
              <a:t>, </a:t>
            </a:r>
            <a:r>
              <a:rPr lang="en-US" sz="4400" b="1" i="1" u="sng" dirty="0" smtClean="0">
                <a:solidFill>
                  <a:schemeClr val="accent6">
                    <a:lumMod val="50000"/>
                  </a:schemeClr>
                </a:solidFill>
                <a:effectLst>
                  <a:outerShdw blurRad="38100" dist="38100" dir="2700000" algn="tl">
                    <a:srgbClr val="000000">
                      <a:alpha val="43137"/>
                    </a:srgbClr>
                  </a:outerShdw>
                </a:effectLst>
              </a:rPr>
              <a:t>two</a:t>
            </a:r>
            <a:r>
              <a:rPr lang="en-US" sz="4400" dirty="0" smtClean="0"/>
              <a:t> in their outer shell level.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914400" y="76200"/>
            <a:ext cx="8229600" cy="1139825"/>
          </a:xfrm>
        </p:spPr>
        <p:txBody>
          <a:bodyPr/>
          <a:lstStyle/>
          <a:p>
            <a:pPr eaLnBrk="1" hangingPunct="1"/>
            <a:r>
              <a:rPr lang="en-US" sz="4400" b="1" dirty="0" smtClean="0"/>
              <a:t>Atomic Stability</a:t>
            </a:r>
          </a:p>
        </p:txBody>
      </p:sp>
      <p:sp>
        <p:nvSpPr>
          <p:cNvPr id="18435" name="Rectangle 3"/>
          <p:cNvSpPr>
            <a:spLocks noGrp="1" noChangeArrowheads="1"/>
          </p:cNvSpPr>
          <p:nvPr>
            <p:ph type="body" idx="4294967295"/>
          </p:nvPr>
        </p:nvSpPr>
        <p:spPr>
          <a:xfrm>
            <a:off x="533400" y="1371600"/>
            <a:ext cx="8610600" cy="4343400"/>
          </a:xfrm>
        </p:spPr>
        <p:txBody>
          <a:bodyPr/>
          <a:lstStyle/>
          <a:p>
            <a:pPr eaLnBrk="1" hangingPunct="1"/>
            <a:r>
              <a:rPr lang="en-US" sz="4000" dirty="0" smtClean="0"/>
              <a:t>Atoms can </a:t>
            </a:r>
            <a:r>
              <a:rPr lang="en-US" sz="4000" b="1" i="1" u="sng" dirty="0" smtClean="0">
                <a:solidFill>
                  <a:schemeClr val="accent6">
                    <a:lumMod val="50000"/>
                  </a:schemeClr>
                </a:solidFill>
                <a:effectLst>
                  <a:outerShdw blurRad="38100" dist="38100" dir="2700000" algn="tl">
                    <a:srgbClr val="000000">
                      <a:alpha val="43137"/>
                    </a:srgbClr>
                  </a:outerShdw>
                </a:effectLst>
              </a:rPr>
              <a:t>gain</a:t>
            </a:r>
            <a:r>
              <a:rPr lang="en-US" sz="4000" dirty="0" smtClean="0"/>
              <a:t>, </a:t>
            </a:r>
            <a:r>
              <a:rPr lang="en-US" sz="4000" b="1" i="1" u="sng" dirty="0" smtClean="0">
                <a:solidFill>
                  <a:schemeClr val="accent6">
                    <a:lumMod val="50000"/>
                  </a:schemeClr>
                </a:solidFill>
                <a:effectLst>
                  <a:outerShdw blurRad="38100" dist="38100" dir="2700000" algn="tl">
                    <a:srgbClr val="000000">
                      <a:alpha val="43137"/>
                    </a:srgbClr>
                  </a:outerShdw>
                </a:effectLst>
              </a:rPr>
              <a:t>lose</a:t>
            </a:r>
            <a:r>
              <a:rPr lang="en-US" sz="4000" dirty="0" smtClean="0"/>
              <a:t>, or </a:t>
            </a:r>
            <a:r>
              <a:rPr lang="en-US" sz="4000" b="1" i="1" u="sng" dirty="0" smtClean="0">
                <a:solidFill>
                  <a:schemeClr val="accent6">
                    <a:lumMod val="50000"/>
                  </a:schemeClr>
                </a:solidFill>
                <a:effectLst>
                  <a:outerShdw blurRad="38100" dist="38100" dir="2700000" algn="tl">
                    <a:srgbClr val="000000">
                      <a:alpha val="43137"/>
                    </a:srgbClr>
                  </a:outerShdw>
                </a:effectLst>
              </a:rPr>
              <a:t>share</a:t>
            </a:r>
            <a:r>
              <a:rPr lang="en-US" sz="4000" dirty="0" smtClean="0"/>
              <a:t> electrons to complete their outer energy levels and become stable</a:t>
            </a:r>
          </a:p>
          <a:p>
            <a:pPr eaLnBrk="1" hangingPunct="1"/>
            <a:endParaRPr lang="en-US" sz="1200" dirty="0" smtClean="0"/>
          </a:p>
          <a:p>
            <a:pPr eaLnBrk="1" hangingPunct="1"/>
            <a:r>
              <a:rPr lang="en-US" sz="4000" dirty="0" smtClean="0"/>
              <a:t>Gaining, losing, and sharing electrons forms a </a:t>
            </a:r>
            <a:r>
              <a:rPr lang="en-US" sz="4000" b="1" i="1" u="sng" dirty="0" smtClean="0">
                <a:solidFill>
                  <a:schemeClr val="accent6">
                    <a:lumMod val="50000"/>
                  </a:schemeClr>
                </a:solidFill>
                <a:effectLst>
                  <a:outerShdw blurRad="38100" dist="38100" dir="2700000" algn="tl">
                    <a:srgbClr val="000000">
                      <a:alpha val="43137"/>
                    </a:srgbClr>
                  </a:outerShdw>
                </a:effectLst>
              </a:rPr>
              <a:t>chemical bond </a:t>
            </a:r>
            <a:r>
              <a:rPr lang="en-US" sz="4000" dirty="0" smtClean="0"/>
              <a:t>between atoms</a:t>
            </a:r>
          </a:p>
          <a:p>
            <a:pPr eaLnBrk="1" hangingPunct="1"/>
            <a:endParaRPr 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odium and chlorine bonding ionically to form sodium chloride. Sodium loses its outer electron endothermically to give it a noble gas electron configuration, and this electron enters the chlorine atom exothermically. The oppositely charged ions are then attracted to each other, and their bonding releases energy. The net transfer of energy is that energy leaves the atoms, so the reaction is able to take place."/>
          <p:cNvPicPr/>
          <p:nvPr/>
        </p:nvPicPr>
        <p:blipFill>
          <a:blip r:embed="rId2" cstate="print"/>
          <a:srcRect/>
          <a:stretch>
            <a:fillRect/>
          </a:stretch>
        </p:blipFill>
        <p:spPr bwMode="auto">
          <a:xfrm>
            <a:off x="1600200" y="1447800"/>
            <a:ext cx="61722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152400"/>
            <a:ext cx="7290054" cy="1499616"/>
          </a:xfrm>
        </p:spPr>
        <p:txBody>
          <a:bodyPr/>
          <a:lstStyle/>
          <a:p>
            <a:pPr eaLnBrk="1" hangingPunct="1"/>
            <a:r>
              <a:rPr lang="en-US" b="1" i="1" dirty="0" smtClean="0">
                <a:solidFill>
                  <a:srgbClr val="7B9899"/>
                </a:solidFill>
              </a:rPr>
              <a:t>Review</a:t>
            </a:r>
            <a:r>
              <a:rPr lang="en-US" b="1" dirty="0" smtClean="0">
                <a:solidFill>
                  <a:srgbClr val="7B9899"/>
                </a:solidFill>
              </a:rPr>
              <a:t> – What are Valence Electrons?</a:t>
            </a:r>
          </a:p>
        </p:txBody>
      </p:sp>
      <p:sp>
        <p:nvSpPr>
          <p:cNvPr id="19459" name="Rectangle 3"/>
          <p:cNvSpPr>
            <a:spLocks noGrp="1" noChangeArrowheads="1"/>
          </p:cNvSpPr>
          <p:nvPr>
            <p:ph idx="1"/>
          </p:nvPr>
        </p:nvSpPr>
        <p:spPr>
          <a:xfrm>
            <a:off x="228600" y="1524000"/>
            <a:ext cx="8686800" cy="5257800"/>
          </a:xfrm>
        </p:spPr>
        <p:txBody>
          <a:bodyPr/>
          <a:lstStyle/>
          <a:p>
            <a:pPr eaLnBrk="1" hangingPunct="1">
              <a:lnSpc>
                <a:spcPct val="90000"/>
              </a:lnSpc>
            </a:pPr>
            <a:r>
              <a:rPr lang="en-US" sz="4000" b="1" i="1" dirty="0" smtClean="0"/>
              <a:t>Valence electrons </a:t>
            </a:r>
            <a:r>
              <a:rPr lang="en-US" sz="4000" dirty="0" smtClean="0"/>
              <a:t>are the electrons in the </a:t>
            </a:r>
            <a:r>
              <a:rPr lang="en-US" sz="4000" b="1" i="1" u="sng" dirty="0" smtClean="0">
                <a:solidFill>
                  <a:schemeClr val="accent6">
                    <a:lumMod val="50000"/>
                  </a:schemeClr>
                </a:solidFill>
                <a:effectLst>
                  <a:outerShdw blurRad="38100" dist="38100" dir="2700000" algn="tl">
                    <a:srgbClr val="000000">
                      <a:alpha val="43137"/>
                    </a:srgbClr>
                  </a:outerShdw>
                </a:effectLst>
              </a:rPr>
              <a:t>outer shell</a:t>
            </a:r>
            <a:r>
              <a:rPr lang="en-US" sz="4000" dirty="0" smtClean="0"/>
              <a:t>.</a:t>
            </a:r>
          </a:p>
          <a:p>
            <a:pPr eaLnBrk="1" hangingPunct="1">
              <a:lnSpc>
                <a:spcPct val="90000"/>
              </a:lnSpc>
            </a:pPr>
            <a:endParaRPr lang="en-US" sz="2800" dirty="0" smtClean="0"/>
          </a:p>
          <a:p>
            <a:pPr eaLnBrk="1" hangingPunct="1">
              <a:lnSpc>
                <a:spcPct val="90000"/>
              </a:lnSpc>
            </a:pPr>
            <a:r>
              <a:rPr lang="en-US" sz="3600" dirty="0" smtClean="0"/>
              <a:t>The </a:t>
            </a:r>
            <a:r>
              <a:rPr lang="en-US" sz="3600" b="1" i="1" u="sng" dirty="0" smtClean="0">
                <a:solidFill>
                  <a:schemeClr val="accent6">
                    <a:lumMod val="50000"/>
                  </a:schemeClr>
                </a:solidFill>
                <a:effectLst>
                  <a:outerShdw blurRad="38100" dist="38100" dir="2700000" algn="tl">
                    <a:srgbClr val="000000">
                      <a:alpha val="43137"/>
                    </a:srgbClr>
                  </a:outerShdw>
                </a:effectLst>
              </a:rPr>
              <a:t>group number </a:t>
            </a:r>
            <a:r>
              <a:rPr lang="en-US" sz="3600" dirty="0" smtClean="0"/>
              <a:t>of the periodic table tells us the number of valence electrons an element has.</a:t>
            </a:r>
          </a:p>
        </p:txBody>
      </p:sp>
      <p:pic>
        <p:nvPicPr>
          <p:cNvPr id="19460" name="Picture 8" descr="Sodium and chlorine bonding ionically to form sodium chloride. Sodium loses its outer electron endothermically to give it a noble gas electron configuration, and this electron enters the chlorine atom exothermically. The oppositely charged ions are then attracted to each other, and their bonding releases energy. The net transfer of energy is that energy leaves the atoms, so the reaction is able to take place.">
            <a:hlinkClick r:id="rId2" tooltip="Sodium and chlorine bonding ionically to form sodium chloride. Sodium loses its outer electron endothermically to give it a noble gas electron configuration, and this electron enters the chlorine atom exothermically. The oppositely charged ions are then attracted to each other, and their bonding releases energy. The net transfer of energy is that energy leaves the atoms, so the reaction is able to take place."/>
          </p:cNvPr>
          <p:cNvPicPr>
            <a:picLocks noChangeAspect="1" noChangeArrowheads="1" noCrop="1"/>
          </p:cNvPicPr>
          <p:nvPr/>
        </p:nvPicPr>
        <p:blipFill>
          <a:blip r:embed="rId3" cstate="print"/>
          <a:srcRect/>
          <a:stretch>
            <a:fillRect/>
          </a:stretch>
        </p:blipFill>
        <p:spPr bwMode="auto">
          <a:xfrm>
            <a:off x="6096000" y="5000625"/>
            <a:ext cx="2800350" cy="1400175"/>
          </a:xfrm>
          <a:prstGeom prst="rect">
            <a:avLst/>
          </a:prstGeom>
          <a:noFill/>
          <a:ln w="9525">
            <a:noFill/>
            <a:miter lim="800000"/>
            <a:headEnd/>
            <a:tailEnd/>
          </a:ln>
        </p:spPr>
      </p:pic>
      <p:pic>
        <p:nvPicPr>
          <p:cNvPr id="19461" name="Picture 2"/>
          <p:cNvPicPr>
            <a:picLocks noChangeAspect="1" noChangeArrowheads="1"/>
          </p:cNvPicPr>
          <p:nvPr/>
        </p:nvPicPr>
        <p:blipFill>
          <a:blip r:embed="rId4" cstate="print"/>
          <a:srcRect/>
          <a:stretch>
            <a:fillRect/>
          </a:stretch>
        </p:blipFill>
        <p:spPr bwMode="auto">
          <a:xfrm>
            <a:off x="228600" y="5029200"/>
            <a:ext cx="5600700" cy="1400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228600"/>
            <a:ext cx="8229600" cy="911225"/>
          </a:xfrm>
        </p:spPr>
        <p:txBody>
          <a:bodyPr/>
          <a:lstStyle/>
          <a:p>
            <a:pPr eaLnBrk="1" hangingPunct="1"/>
            <a:r>
              <a:rPr lang="en-US" sz="4400" b="1" dirty="0" smtClean="0"/>
              <a:t>Making Compounds</a:t>
            </a:r>
          </a:p>
        </p:txBody>
      </p:sp>
      <p:sp>
        <p:nvSpPr>
          <p:cNvPr id="14339" name="Rectangle 3"/>
          <p:cNvSpPr>
            <a:spLocks noGrp="1" noChangeArrowheads="1"/>
          </p:cNvSpPr>
          <p:nvPr>
            <p:ph type="body" idx="4294967295"/>
          </p:nvPr>
        </p:nvSpPr>
        <p:spPr>
          <a:xfrm>
            <a:off x="685800" y="1295400"/>
            <a:ext cx="8458200" cy="4835525"/>
          </a:xfrm>
        </p:spPr>
        <p:txBody>
          <a:bodyPr/>
          <a:lstStyle/>
          <a:p>
            <a:pPr eaLnBrk="1" hangingPunct="1">
              <a:lnSpc>
                <a:spcPct val="90000"/>
              </a:lnSpc>
            </a:pPr>
            <a:r>
              <a:rPr lang="en-US" sz="3600" dirty="0" smtClean="0"/>
              <a:t>Many elements exist around you in their uncombined forms, but elements can unite chemically to form </a:t>
            </a:r>
            <a:r>
              <a:rPr lang="en-US" sz="3600" b="1" i="1" u="sng" dirty="0" smtClean="0">
                <a:solidFill>
                  <a:schemeClr val="accent6">
                    <a:lumMod val="50000"/>
                  </a:schemeClr>
                </a:solidFill>
                <a:effectLst>
                  <a:outerShdw blurRad="38100" dist="38100" dir="2700000" algn="tl">
                    <a:srgbClr val="000000">
                      <a:alpha val="43137"/>
                    </a:srgbClr>
                  </a:outerShdw>
                </a:effectLst>
              </a:rPr>
              <a:t>compounds</a:t>
            </a:r>
            <a:r>
              <a:rPr lang="en-US" sz="3600" dirty="0" smtClean="0"/>
              <a:t> when conditions are right</a:t>
            </a:r>
          </a:p>
          <a:p>
            <a:pPr eaLnBrk="1" hangingPunct="1">
              <a:lnSpc>
                <a:spcPct val="90000"/>
              </a:lnSpc>
            </a:pPr>
            <a:endParaRPr lang="en-US" sz="2800" dirty="0" smtClean="0"/>
          </a:p>
          <a:p>
            <a:pPr eaLnBrk="1" hangingPunct="1">
              <a:lnSpc>
                <a:spcPct val="90000"/>
              </a:lnSpc>
            </a:pPr>
            <a:r>
              <a:rPr lang="en-US" sz="3600" dirty="0" smtClean="0"/>
              <a:t>Compounds unite by </a:t>
            </a:r>
            <a:r>
              <a:rPr lang="en-US" sz="3600" b="1" i="1" u="sng" dirty="0" smtClean="0">
                <a:solidFill>
                  <a:schemeClr val="accent6">
                    <a:lumMod val="50000"/>
                  </a:schemeClr>
                </a:solidFill>
                <a:effectLst>
                  <a:outerShdw blurRad="38100" dist="38100" dir="2700000" algn="tl">
                    <a:srgbClr val="000000">
                      <a:alpha val="43137"/>
                    </a:srgbClr>
                  </a:outerShdw>
                </a:effectLst>
              </a:rPr>
              <a:t>sharing</a:t>
            </a:r>
            <a:r>
              <a:rPr lang="en-US" sz="3600" b="1" dirty="0" smtClean="0"/>
              <a:t> </a:t>
            </a:r>
            <a:r>
              <a:rPr lang="en-US" sz="3600" dirty="0" smtClean="0"/>
              <a:t>electrons</a:t>
            </a:r>
            <a:r>
              <a:rPr lang="en-US" sz="3600" b="1" dirty="0" smtClean="0"/>
              <a:t> </a:t>
            </a:r>
            <a:r>
              <a:rPr lang="en-US" sz="3600" dirty="0" smtClean="0"/>
              <a:t>or </a:t>
            </a:r>
            <a:r>
              <a:rPr lang="en-US" sz="3600" b="1" i="1" u="sng" dirty="0" smtClean="0">
                <a:solidFill>
                  <a:schemeClr val="accent6">
                    <a:lumMod val="50000"/>
                  </a:schemeClr>
                </a:solidFill>
                <a:effectLst>
                  <a:outerShdw blurRad="38100" dist="38100" dir="2700000" algn="tl">
                    <a:srgbClr val="000000">
                      <a:alpha val="43137"/>
                    </a:srgbClr>
                  </a:outerShdw>
                </a:effectLst>
              </a:rPr>
              <a:t>transferring</a:t>
            </a:r>
            <a:r>
              <a:rPr lang="en-US" sz="3600" b="1" dirty="0" smtClean="0"/>
              <a:t> </a:t>
            </a:r>
            <a:r>
              <a:rPr lang="en-US" sz="3600" dirty="0" smtClean="0"/>
              <a:t>electrons in a </a:t>
            </a:r>
            <a:r>
              <a:rPr lang="en-US" sz="3600" b="1" i="1" u="sng" dirty="0" smtClean="0">
                <a:solidFill>
                  <a:schemeClr val="accent6">
                    <a:lumMod val="50000"/>
                  </a:schemeClr>
                </a:solidFill>
                <a:effectLst>
                  <a:outerShdw blurRad="38100" dist="38100" dir="2700000" algn="tl">
                    <a:srgbClr val="000000">
                      <a:alpha val="43137"/>
                    </a:srgbClr>
                  </a:outerShdw>
                </a:effectLst>
              </a:rPr>
              <a:t>chemical bond</a:t>
            </a:r>
            <a:r>
              <a:rPr lang="en-US" sz="36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2o"/>
          <p:cNvPicPr>
            <a:picLocks noChangeAspect="1" noChangeArrowheads="1"/>
          </p:cNvPicPr>
          <p:nvPr/>
        </p:nvPicPr>
        <p:blipFill>
          <a:blip r:embed="rId2" cstate="print"/>
          <a:srcRect/>
          <a:stretch>
            <a:fillRect/>
          </a:stretch>
        </p:blipFill>
        <p:spPr bwMode="auto">
          <a:xfrm>
            <a:off x="2286000" y="1665675"/>
            <a:ext cx="4876800" cy="3869331"/>
          </a:xfrm>
          <a:prstGeom prst="rect">
            <a:avLst/>
          </a:prstGeom>
          <a:noFill/>
          <a:ln w="9525">
            <a:noFill/>
            <a:miter lim="800000"/>
            <a:headEnd/>
            <a:tailEnd/>
          </a:ln>
        </p:spPr>
      </p:pic>
      <p:sp>
        <p:nvSpPr>
          <p:cNvPr id="3" name="Rectangle 2"/>
          <p:cNvSpPr txBox="1">
            <a:spLocks noChangeArrowheads="1"/>
          </p:cNvSpPr>
          <p:nvPr/>
        </p:nvSpPr>
        <p:spPr bwMode="auto">
          <a:xfrm>
            <a:off x="457200" y="228600"/>
            <a:ext cx="8229600" cy="9112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smtClean="0">
                <a:ln>
                  <a:noFill/>
                </a:ln>
                <a:solidFill>
                  <a:srgbClr val="7B9899"/>
                </a:solidFill>
                <a:effectLst/>
                <a:uLnTx/>
                <a:uFillTx/>
                <a:latin typeface="+mj-lt"/>
                <a:ea typeface="+mj-ea"/>
                <a:cs typeface="+mj-cs"/>
              </a:rPr>
              <a:t>Making Compounds</a:t>
            </a:r>
            <a:endParaRPr kumimoji="0" lang="en-US" sz="4400" b="1" i="0" u="none" strike="noStrike" kern="1200" cap="none" spc="0" normalizeH="0" baseline="0" noProof="0" dirty="0" smtClean="0">
              <a:ln>
                <a:noFill/>
              </a:ln>
              <a:solidFill>
                <a:srgbClr val="7B9899"/>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sz="half" idx="4294967295"/>
          </p:nvPr>
        </p:nvSpPr>
        <p:spPr>
          <a:xfrm>
            <a:off x="0" y="1600200"/>
            <a:ext cx="8229600" cy="4495800"/>
          </a:xfrm>
        </p:spPr>
        <p:txBody>
          <a:bodyPr/>
          <a:lstStyle/>
          <a:p>
            <a:pPr eaLnBrk="1" hangingPunct="1"/>
            <a:r>
              <a:rPr lang="en-US" sz="4000" dirty="0" smtClean="0"/>
              <a:t>Compounds often have unique, different properties than </a:t>
            </a:r>
            <a:r>
              <a:rPr lang="en-US" sz="4000" b="1" i="1" u="sng" dirty="0" smtClean="0">
                <a:solidFill>
                  <a:schemeClr val="accent6">
                    <a:lumMod val="50000"/>
                  </a:schemeClr>
                </a:solidFill>
                <a:effectLst>
                  <a:outerShdw blurRad="38100" dist="38100" dir="2700000" algn="tl">
                    <a:srgbClr val="000000">
                      <a:alpha val="43137"/>
                    </a:srgbClr>
                  </a:outerShdw>
                </a:effectLst>
              </a:rPr>
              <a:t>the individual elements that make up the compound</a:t>
            </a:r>
          </a:p>
          <a:p>
            <a:pPr eaLnBrk="1" hangingPunct="1"/>
            <a:endParaRPr lang="en-US" sz="2800" dirty="0" smtClean="0"/>
          </a:p>
        </p:txBody>
      </p:sp>
      <p:sp>
        <p:nvSpPr>
          <p:cNvPr id="11" name="Rectangle 2"/>
          <p:cNvSpPr txBox="1">
            <a:spLocks noChangeArrowheads="1"/>
          </p:cNvSpPr>
          <p:nvPr/>
        </p:nvSpPr>
        <p:spPr bwMode="auto">
          <a:xfrm>
            <a:off x="457200" y="228600"/>
            <a:ext cx="8229600" cy="9112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7B9899"/>
                </a:solidFill>
                <a:effectLst/>
                <a:uLnTx/>
                <a:uFillTx/>
                <a:latin typeface="+mj-lt"/>
                <a:ea typeface="+mj-ea"/>
                <a:cs typeface="+mj-cs"/>
              </a:rPr>
              <a:t>Making Compounds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Na">
            <a:hlinkClick r:id="rId2"/>
          </p:cNvPr>
          <p:cNvPicPr>
            <a:picLocks noChangeAspect="1" noChangeArrowheads="1"/>
          </p:cNvPicPr>
          <p:nvPr/>
        </p:nvPicPr>
        <p:blipFill>
          <a:blip r:embed="rId3" cstate="print"/>
          <a:srcRect/>
          <a:stretch>
            <a:fillRect/>
          </a:stretch>
        </p:blipFill>
        <p:spPr bwMode="auto">
          <a:xfrm>
            <a:off x="381000" y="4572000"/>
            <a:ext cx="1905000" cy="1905000"/>
          </a:xfrm>
          <a:prstGeom prst="rect">
            <a:avLst/>
          </a:prstGeom>
          <a:noFill/>
          <a:ln w="9525">
            <a:noFill/>
            <a:miter lim="800000"/>
            <a:headEnd/>
            <a:tailEnd/>
          </a:ln>
        </p:spPr>
      </p:pic>
      <p:pic>
        <p:nvPicPr>
          <p:cNvPr id="3" name="Picture 13" descr="339808940_bc073c2397"/>
          <p:cNvPicPr>
            <a:picLocks noChangeAspect="1" noChangeArrowheads="1"/>
          </p:cNvPicPr>
          <p:nvPr/>
        </p:nvPicPr>
        <p:blipFill>
          <a:blip r:embed="rId4" cstate="print"/>
          <a:srcRect/>
          <a:stretch>
            <a:fillRect/>
          </a:stretch>
        </p:blipFill>
        <p:spPr bwMode="auto">
          <a:xfrm>
            <a:off x="5638800" y="4648200"/>
            <a:ext cx="3200400" cy="1890713"/>
          </a:xfrm>
          <a:prstGeom prst="rect">
            <a:avLst/>
          </a:prstGeom>
          <a:noFill/>
          <a:ln w="9525">
            <a:noFill/>
            <a:miter lim="800000"/>
            <a:headEnd/>
            <a:tailEnd/>
          </a:ln>
        </p:spPr>
      </p:pic>
      <p:pic>
        <p:nvPicPr>
          <p:cNvPr id="4" name="Picture 11" descr="s11s"/>
          <p:cNvPicPr>
            <a:picLocks noChangeAspect="1" noChangeArrowheads="1"/>
          </p:cNvPicPr>
          <p:nvPr/>
        </p:nvPicPr>
        <p:blipFill>
          <a:blip r:embed="rId5" cstate="print"/>
          <a:srcRect/>
          <a:stretch>
            <a:fillRect/>
          </a:stretch>
        </p:blipFill>
        <p:spPr bwMode="auto">
          <a:xfrm>
            <a:off x="3048000" y="4572000"/>
            <a:ext cx="1971675" cy="1971675"/>
          </a:xfrm>
          <a:prstGeom prst="rect">
            <a:avLst/>
          </a:prstGeom>
          <a:noFill/>
          <a:ln w="9525">
            <a:noFill/>
            <a:miter lim="800000"/>
            <a:headEnd/>
            <a:tailEnd/>
          </a:ln>
        </p:spPr>
      </p:pic>
      <p:sp>
        <p:nvSpPr>
          <p:cNvPr id="5" name="Text Box 7"/>
          <p:cNvSpPr txBox="1">
            <a:spLocks noChangeArrowheads="1"/>
          </p:cNvSpPr>
          <p:nvPr/>
        </p:nvSpPr>
        <p:spPr bwMode="auto">
          <a:xfrm>
            <a:off x="1371600" y="1524000"/>
            <a:ext cx="2438400" cy="1311275"/>
          </a:xfrm>
          <a:prstGeom prst="rect">
            <a:avLst/>
          </a:prstGeom>
          <a:noFill/>
          <a:ln w="9525">
            <a:noFill/>
            <a:miter lim="800000"/>
            <a:headEnd/>
            <a:tailEnd/>
          </a:ln>
        </p:spPr>
        <p:txBody>
          <a:bodyPr>
            <a:spAutoFit/>
          </a:bodyPr>
          <a:lstStyle/>
          <a:p>
            <a:pPr algn="ctr">
              <a:spcBef>
                <a:spcPct val="50000"/>
              </a:spcBef>
            </a:pPr>
            <a:r>
              <a:rPr lang="en-US" sz="4000" b="1" dirty="0"/>
              <a:t>Consider </a:t>
            </a:r>
            <a:r>
              <a:rPr lang="en-US" sz="4000" b="1" dirty="0" err="1"/>
              <a:t>NaCl</a:t>
            </a:r>
            <a:endParaRPr lang="en-US" sz="4000" b="1" dirty="0"/>
          </a:p>
        </p:txBody>
      </p:sp>
      <p:sp>
        <p:nvSpPr>
          <p:cNvPr id="6" name="Text Box 8"/>
          <p:cNvSpPr txBox="1">
            <a:spLocks noChangeArrowheads="1"/>
          </p:cNvSpPr>
          <p:nvPr/>
        </p:nvSpPr>
        <p:spPr bwMode="auto">
          <a:xfrm>
            <a:off x="2514600" y="5105400"/>
            <a:ext cx="685800" cy="701675"/>
          </a:xfrm>
          <a:prstGeom prst="rect">
            <a:avLst/>
          </a:prstGeom>
          <a:noFill/>
          <a:ln w="9525">
            <a:noFill/>
            <a:miter lim="800000"/>
            <a:headEnd/>
            <a:tailEnd/>
          </a:ln>
        </p:spPr>
        <p:txBody>
          <a:bodyPr>
            <a:spAutoFit/>
          </a:bodyPr>
          <a:lstStyle/>
          <a:p>
            <a:pPr>
              <a:spcBef>
                <a:spcPct val="50000"/>
              </a:spcBef>
            </a:pPr>
            <a:r>
              <a:rPr lang="en-US" sz="4000" b="1" dirty="0"/>
              <a:t>+</a:t>
            </a:r>
          </a:p>
        </p:txBody>
      </p:sp>
      <p:sp>
        <p:nvSpPr>
          <p:cNvPr id="7" name="Text Box 9"/>
          <p:cNvSpPr txBox="1">
            <a:spLocks noChangeArrowheads="1"/>
          </p:cNvSpPr>
          <p:nvPr/>
        </p:nvSpPr>
        <p:spPr bwMode="auto">
          <a:xfrm>
            <a:off x="5105400" y="5105400"/>
            <a:ext cx="685800" cy="701675"/>
          </a:xfrm>
          <a:prstGeom prst="rect">
            <a:avLst/>
          </a:prstGeom>
          <a:noFill/>
          <a:ln w="9525">
            <a:noFill/>
            <a:miter lim="800000"/>
            <a:headEnd/>
            <a:tailEnd/>
          </a:ln>
        </p:spPr>
        <p:txBody>
          <a:bodyPr>
            <a:spAutoFit/>
          </a:bodyPr>
          <a:lstStyle/>
          <a:p>
            <a:pPr>
              <a:spcBef>
                <a:spcPct val="50000"/>
              </a:spcBef>
            </a:pPr>
            <a:r>
              <a:rPr lang="en-US" sz="4000" b="1" dirty="0"/>
              <a:t>=</a:t>
            </a:r>
          </a:p>
        </p:txBody>
      </p:sp>
      <p:pic>
        <p:nvPicPr>
          <p:cNvPr id="8" name="Picture 13" descr="FG03_03"/>
          <p:cNvPicPr>
            <a:picLocks noChangeAspect="1" noChangeArrowheads="1"/>
          </p:cNvPicPr>
          <p:nvPr/>
        </p:nvPicPr>
        <p:blipFill>
          <a:blip r:embed="rId6" cstate="print"/>
          <a:srcRect/>
          <a:stretch>
            <a:fillRect/>
          </a:stretch>
        </p:blipFill>
        <p:spPr bwMode="auto">
          <a:xfrm>
            <a:off x="4724400" y="1295400"/>
            <a:ext cx="1960563" cy="2438400"/>
          </a:xfrm>
          <a:prstGeom prst="rect">
            <a:avLst/>
          </a:prstGeom>
          <a:noFill/>
          <a:ln w="9525">
            <a:noFill/>
            <a:miter lim="800000"/>
            <a:headEnd/>
            <a:tailEnd/>
          </a:ln>
        </p:spPr>
      </p:pic>
      <p:sp>
        <p:nvSpPr>
          <p:cNvPr id="9" name="Rectangle 2"/>
          <p:cNvSpPr txBox="1">
            <a:spLocks noChangeArrowheads="1"/>
          </p:cNvSpPr>
          <p:nvPr/>
        </p:nvSpPr>
        <p:spPr bwMode="auto">
          <a:xfrm>
            <a:off x="457200" y="228600"/>
            <a:ext cx="8229600" cy="9112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solidFill>
                  <a:srgbClr val="7B9899"/>
                </a:solidFill>
                <a:effectLst/>
                <a:uLnTx/>
                <a:uFillTx/>
                <a:latin typeface="+mj-lt"/>
                <a:ea typeface="+mj-ea"/>
                <a:cs typeface="+mj-cs"/>
              </a:rPr>
              <a:t>Making Compounds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667000" y="381000"/>
            <a:ext cx="6477000" cy="835025"/>
          </a:xfrm>
        </p:spPr>
        <p:txBody>
          <a:bodyPr/>
          <a:lstStyle/>
          <a:p>
            <a:pPr eaLnBrk="1" hangingPunct="1"/>
            <a:r>
              <a:rPr lang="en-US" sz="4400" b="1" dirty="0" smtClean="0"/>
              <a:t>Chemical Formulas</a:t>
            </a:r>
          </a:p>
        </p:txBody>
      </p:sp>
      <p:sp>
        <p:nvSpPr>
          <p:cNvPr id="16387" name="Rectangle 3"/>
          <p:cNvSpPr>
            <a:spLocks noGrp="1" noChangeArrowheads="1"/>
          </p:cNvSpPr>
          <p:nvPr>
            <p:ph type="body" sz="half" idx="4294967295"/>
          </p:nvPr>
        </p:nvSpPr>
        <p:spPr>
          <a:xfrm>
            <a:off x="457200" y="1685987"/>
            <a:ext cx="8458200" cy="3962400"/>
          </a:xfrm>
        </p:spPr>
        <p:txBody>
          <a:bodyPr/>
          <a:lstStyle/>
          <a:p>
            <a:pPr eaLnBrk="1" hangingPunct="1">
              <a:lnSpc>
                <a:spcPct val="90000"/>
              </a:lnSpc>
            </a:pPr>
            <a:r>
              <a:rPr lang="en-US" sz="4000" dirty="0" smtClean="0"/>
              <a:t>A chemical formula tells </a:t>
            </a:r>
            <a:r>
              <a:rPr lang="en-US" sz="4000" b="1" i="1" u="sng" dirty="0" smtClean="0">
                <a:solidFill>
                  <a:schemeClr val="accent6">
                    <a:lumMod val="50000"/>
                  </a:schemeClr>
                </a:solidFill>
                <a:effectLst>
                  <a:outerShdw blurRad="38100" dist="38100" dir="2700000" algn="tl">
                    <a:srgbClr val="000000">
                      <a:alpha val="43137"/>
                    </a:srgbClr>
                  </a:outerShdw>
                </a:effectLst>
              </a:rPr>
              <a:t>what </a:t>
            </a:r>
            <a:r>
              <a:rPr lang="en-US" sz="4000" dirty="0" smtClean="0"/>
              <a:t>elements a compound contains and the </a:t>
            </a:r>
            <a:r>
              <a:rPr lang="en-US" sz="4000" b="1" i="1" u="sng" dirty="0" smtClean="0">
                <a:solidFill>
                  <a:schemeClr val="accent6">
                    <a:lumMod val="50000"/>
                  </a:schemeClr>
                </a:solidFill>
                <a:effectLst>
                  <a:outerShdw blurRad="38100" dist="38100" dir="2700000" algn="tl">
                    <a:srgbClr val="000000">
                      <a:alpha val="43137"/>
                    </a:srgbClr>
                  </a:outerShdw>
                </a:effectLst>
              </a:rPr>
              <a:t>exact number </a:t>
            </a:r>
            <a:r>
              <a:rPr lang="en-US" sz="4000" dirty="0" smtClean="0"/>
              <a:t>of atoms of each element in a unit of the compound</a:t>
            </a:r>
          </a:p>
          <a:p>
            <a:pPr eaLnBrk="1" hangingPunct="1">
              <a:lnSpc>
                <a:spcPct val="90000"/>
              </a:lnSpc>
            </a:pPr>
            <a:endParaRPr lang="en-US" sz="2800" dirty="0" smtClean="0"/>
          </a:p>
          <a:p>
            <a:pPr eaLnBrk="1" hangingPunct="1">
              <a:lnSpc>
                <a:spcPct val="90000"/>
              </a:lnSpc>
            </a:pPr>
            <a:endParaRPr lang="en-US" sz="2800" dirty="0" smtClean="0"/>
          </a:p>
        </p:txBody>
      </p:sp>
      <p:pic>
        <p:nvPicPr>
          <p:cNvPr id="16388" name="Picture 8" descr="CO2"/>
          <p:cNvPicPr>
            <a:picLocks noGrp="1" noChangeAspect="1" noChangeArrowheads="1"/>
          </p:cNvPicPr>
          <p:nvPr>
            <p:ph sz="half" idx="4294967295"/>
          </p:nvPr>
        </p:nvPicPr>
        <p:blipFill>
          <a:blip r:embed="rId2" cstate="print"/>
          <a:srcRect/>
          <a:stretch>
            <a:fillRect/>
          </a:stretch>
        </p:blipFill>
        <p:spPr>
          <a:xfrm>
            <a:off x="0" y="4733925"/>
            <a:ext cx="2408238" cy="1666875"/>
          </a:xfrm>
          <a:noFill/>
        </p:spPr>
      </p:pic>
      <p:pic>
        <p:nvPicPr>
          <p:cNvPr id="16389" name="Picture 11" descr="Raylec_Software%2BCovalent_Bonding"/>
          <p:cNvPicPr>
            <a:picLocks noChangeAspect="1" noChangeArrowheads="1"/>
          </p:cNvPicPr>
          <p:nvPr/>
        </p:nvPicPr>
        <p:blipFill>
          <a:blip r:embed="rId3" cstate="print"/>
          <a:srcRect l="53773" t="54706"/>
          <a:stretch>
            <a:fillRect/>
          </a:stretch>
        </p:blipFill>
        <p:spPr bwMode="auto">
          <a:xfrm>
            <a:off x="5791200" y="4724400"/>
            <a:ext cx="2273877" cy="1786618"/>
          </a:xfrm>
          <a:prstGeom prst="rect">
            <a:avLst/>
          </a:prstGeom>
          <a:noFill/>
          <a:ln w="9525">
            <a:noFill/>
            <a:miter lim="800000"/>
            <a:headEnd/>
            <a:tailEnd/>
          </a:ln>
        </p:spPr>
      </p:pic>
      <p:sp>
        <p:nvSpPr>
          <p:cNvPr id="16390" name="Text Box 12"/>
          <p:cNvSpPr txBox="1">
            <a:spLocks noChangeArrowheads="1"/>
          </p:cNvSpPr>
          <p:nvPr/>
        </p:nvSpPr>
        <p:spPr bwMode="auto">
          <a:xfrm>
            <a:off x="7848600" y="304800"/>
            <a:ext cx="1524000" cy="641350"/>
          </a:xfrm>
          <a:prstGeom prst="rect">
            <a:avLst/>
          </a:prstGeom>
          <a:noFill/>
          <a:ln w="9525">
            <a:noFill/>
            <a:miter lim="800000"/>
            <a:headEnd/>
            <a:tailEnd/>
          </a:ln>
        </p:spPr>
        <p:txBody>
          <a:bodyPr>
            <a:spAutoFit/>
          </a:bodyPr>
          <a:lstStyle/>
          <a:p>
            <a:pPr>
              <a:spcBef>
                <a:spcPct val="50000"/>
              </a:spcBef>
            </a:pPr>
            <a:r>
              <a:rPr lang="en-US" sz="3600" b="1">
                <a:solidFill>
                  <a:schemeClr val="bg1"/>
                </a:solidFill>
              </a:rPr>
              <a:t>NH</a:t>
            </a:r>
            <a:r>
              <a:rPr lang="en-US" sz="3600" b="1" baseline="-25000">
                <a:solidFill>
                  <a:schemeClr val="bg1"/>
                </a:solidFill>
              </a:rPr>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639763" y="1219200"/>
            <a:ext cx="8504237" cy="4572000"/>
          </a:xfrm>
        </p:spPr>
        <p:txBody>
          <a:bodyPr/>
          <a:lstStyle/>
          <a:p>
            <a:pPr eaLnBrk="1" hangingPunct="1">
              <a:lnSpc>
                <a:spcPct val="90000"/>
              </a:lnSpc>
            </a:pPr>
            <a:r>
              <a:rPr lang="en-US" sz="4000" dirty="0" smtClean="0"/>
              <a:t>A </a:t>
            </a:r>
            <a:r>
              <a:rPr lang="en-US" sz="4000" b="1" i="1" u="sng" dirty="0" smtClean="0">
                <a:solidFill>
                  <a:schemeClr val="accent6">
                    <a:lumMod val="50000"/>
                  </a:schemeClr>
                </a:solidFill>
                <a:effectLst>
                  <a:outerShdw blurRad="38100" dist="38100" dir="2700000" algn="tl">
                    <a:srgbClr val="000000">
                      <a:alpha val="43137"/>
                    </a:srgbClr>
                  </a:outerShdw>
                </a:effectLst>
              </a:rPr>
              <a:t>subscript</a:t>
            </a:r>
            <a:r>
              <a:rPr lang="en-US" sz="4000" dirty="0" smtClean="0"/>
              <a:t> is written </a:t>
            </a:r>
            <a:r>
              <a:rPr lang="en-US" sz="4000" b="1" dirty="0" smtClean="0"/>
              <a:t>after </a:t>
            </a:r>
            <a:r>
              <a:rPr lang="en-US" sz="4000" i="1" dirty="0" smtClean="0"/>
              <a:t>and</a:t>
            </a:r>
            <a:r>
              <a:rPr lang="en-US" sz="4000" b="1" i="1" dirty="0" smtClean="0"/>
              <a:t> </a:t>
            </a:r>
            <a:r>
              <a:rPr lang="en-US" sz="4000" b="1" dirty="0" smtClean="0"/>
              <a:t>below </a:t>
            </a:r>
            <a:r>
              <a:rPr lang="en-US" sz="4000" dirty="0" smtClean="0"/>
              <a:t>the element’s symbol</a:t>
            </a:r>
          </a:p>
          <a:p>
            <a:pPr eaLnBrk="1" hangingPunct="1">
              <a:lnSpc>
                <a:spcPct val="90000"/>
              </a:lnSpc>
            </a:pPr>
            <a:endParaRPr lang="en-US" sz="1200" dirty="0" smtClean="0"/>
          </a:p>
          <a:p>
            <a:pPr eaLnBrk="1" hangingPunct="1">
              <a:lnSpc>
                <a:spcPct val="90000"/>
              </a:lnSpc>
            </a:pPr>
            <a:r>
              <a:rPr lang="en-US" sz="4000" dirty="0" smtClean="0"/>
              <a:t>Subscripts tell how many atoms are in each unit of a compound</a:t>
            </a:r>
          </a:p>
          <a:p>
            <a:pPr eaLnBrk="1" hangingPunct="1">
              <a:lnSpc>
                <a:spcPct val="90000"/>
              </a:lnSpc>
              <a:buNone/>
            </a:pPr>
            <a:r>
              <a:rPr lang="en-US" sz="4000" dirty="0" smtClean="0"/>
              <a:t>          (</a:t>
            </a:r>
            <a:r>
              <a:rPr lang="en-US" sz="4000" b="1" dirty="0" smtClean="0"/>
              <a:t>ex.</a:t>
            </a:r>
            <a:r>
              <a:rPr lang="en-US" sz="4000" dirty="0" smtClean="0"/>
              <a:t> C</a:t>
            </a:r>
            <a:r>
              <a:rPr lang="en-US" sz="4000" baseline="-25000" dirty="0" smtClean="0"/>
              <a:t>6</a:t>
            </a:r>
            <a:r>
              <a:rPr lang="en-US" sz="4000" dirty="0" smtClean="0"/>
              <a:t>H</a:t>
            </a:r>
            <a:r>
              <a:rPr lang="en-US" sz="4000" baseline="-25000" dirty="0" smtClean="0"/>
              <a:t>12</a:t>
            </a:r>
            <a:r>
              <a:rPr lang="en-US" sz="4000" dirty="0" smtClean="0"/>
              <a:t>O</a:t>
            </a:r>
            <a:r>
              <a:rPr lang="en-US" sz="4000" baseline="-25000" dirty="0" smtClean="0"/>
              <a:t>6</a:t>
            </a:r>
            <a:r>
              <a:rPr lang="en-US" sz="4000" dirty="0" smtClean="0"/>
              <a:t> )</a:t>
            </a:r>
          </a:p>
          <a:p>
            <a:pPr>
              <a:buNone/>
            </a:pPr>
            <a:endParaRPr lang="en-US" dirty="0"/>
          </a:p>
        </p:txBody>
      </p:sp>
      <p:sp>
        <p:nvSpPr>
          <p:cNvPr id="2" name="Title 1"/>
          <p:cNvSpPr>
            <a:spLocks noGrp="1"/>
          </p:cNvSpPr>
          <p:nvPr>
            <p:ph type="title" idx="4294967295"/>
          </p:nvPr>
        </p:nvSpPr>
        <p:spPr>
          <a:xfrm>
            <a:off x="0" y="228600"/>
            <a:ext cx="8534400" cy="758825"/>
          </a:xfrm>
        </p:spPr>
        <p:txBody>
          <a:bodyPr/>
          <a:lstStyle/>
          <a:p>
            <a:r>
              <a:rPr lang="en-US" sz="4400" b="1" dirty="0" smtClean="0"/>
              <a:t>Chemical Formulas</a:t>
            </a:r>
            <a:endParaRPr lang="en-US" sz="4400" b="1" dirty="0"/>
          </a:p>
        </p:txBody>
      </p:sp>
      <p:pic>
        <p:nvPicPr>
          <p:cNvPr id="1026" name="Picture 2" descr="http://ts3.mm.bing.net/images/thumbnail.aspx?q=1188336570406&amp;id=b61d503f87888e28ebad87d546fbd0c9"/>
          <p:cNvPicPr>
            <a:picLocks noChangeAspect="1" noChangeArrowheads="1"/>
          </p:cNvPicPr>
          <p:nvPr/>
        </p:nvPicPr>
        <p:blipFill>
          <a:blip r:embed="rId2" cstate="print"/>
          <a:srcRect/>
          <a:stretch>
            <a:fillRect/>
          </a:stretch>
        </p:blipFill>
        <p:spPr bwMode="auto">
          <a:xfrm>
            <a:off x="6019800" y="4343400"/>
            <a:ext cx="2628900" cy="20505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0" y="1219200"/>
            <a:ext cx="8504238" cy="4572000"/>
          </a:xfrm>
        </p:spPr>
        <p:txBody>
          <a:bodyPr/>
          <a:lstStyle/>
          <a:p>
            <a:pPr eaLnBrk="1" hangingPunct="1">
              <a:lnSpc>
                <a:spcPct val="90000"/>
              </a:lnSpc>
            </a:pPr>
            <a:r>
              <a:rPr lang="en-US" sz="4000" b="1" dirty="0" smtClean="0"/>
              <a:t>Ex. </a:t>
            </a:r>
            <a:r>
              <a:rPr lang="en-US" sz="4000" dirty="0" smtClean="0"/>
              <a:t>How many of each atom are  in H</a:t>
            </a:r>
            <a:r>
              <a:rPr lang="en-US" sz="4000" baseline="-25000" dirty="0" smtClean="0"/>
              <a:t>2</a:t>
            </a:r>
            <a:r>
              <a:rPr lang="en-US" sz="4000" dirty="0" smtClean="0"/>
              <a:t>O?</a:t>
            </a:r>
          </a:p>
          <a:p>
            <a:pPr eaLnBrk="1" hangingPunct="1">
              <a:lnSpc>
                <a:spcPct val="90000"/>
              </a:lnSpc>
            </a:pPr>
            <a:endParaRPr lang="en-US" sz="4000" dirty="0" smtClean="0"/>
          </a:p>
          <a:p>
            <a:pPr eaLnBrk="1" hangingPunct="1">
              <a:lnSpc>
                <a:spcPct val="90000"/>
              </a:lnSpc>
            </a:pPr>
            <a:endParaRPr lang="en-US" sz="4000" dirty="0" smtClean="0"/>
          </a:p>
          <a:p>
            <a:pPr>
              <a:spcAft>
                <a:spcPts val="600"/>
              </a:spcAft>
            </a:pPr>
            <a:r>
              <a:rPr lang="en-US" sz="4000" b="1" dirty="0" smtClean="0"/>
              <a:t>Ex. </a:t>
            </a:r>
            <a:r>
              <a:rPr lang="en-US" sz="4000" dirty="0" smtClean="0"/>
              <a:t>How many of each atom are  in Li</a:t>
            </a:r>
            <a:r>
              <a:rPr lang="en-US" sz="4000" baseline="-25000" dirty="0" smtClean="0"/>
              <a:t>3</a:t>
            </a:r>
            <a:r>
              <a:rPr lang="en-US" sz="4000" dirty="0" smtClean="0"/>
              <a:t>PO</a:t>
            </a:r>
            <a:r>
              <a:rPr lang="en-US" sz="4000" baseline="-25000" dirty="0" smtClean="0"/>
              <a:t>4</a:t>
            </a:r>
            <a:r>
              <a:rPr lang="en-US" sz="4000" dirty="0" smtClean="0"/>
              <a:t>?</a:t>
            </a:r>
          </a:p>
          <a:p>
            <a:endParaRPr lang="en-US" sz="4000" dirty="0"/>
          </a:p>
        </p:txBody>
      </p:sp>
      <p:sp>
        <p:nvSpPr>
          <p:cNvPr id="2" name="Title 1"/>
          <p:cNvSpPr>
            <a:spLocks noGrp="1"/>
          </p:cNvSpPr>
          <p:nvPr>
            <p:ph type="title" idx="4294967295"/>
          </p:nvPr>
        </p:nvSpPr>
        <p:spPr>
          <a:xfrm>
            <a:off x="0" y="228600"/>
            <a:ext cx="8534400" cy="758825"/>
          </a:xfrm>
        </p:spPr>
        <p:txBody>
          <a:bodyPr/>
          <a:lstStyle/>
          <a:p>
            <a:r>
              <a:rPr lang="en-US" sz="4400" b="1" dirty="0" smtClean="0"/>
              <a:t>Chemical Formulas</a:t>
            </a:r>
            <a:endParaRPr lang="en-US" sz="4400" b="1" dirty="0"/>
          </a:p>
        </p:txBody>
      </p:sp>
      <p:pic>
        <p:nvPicPr>
          <p:cNvPr id="1026" name="Picture 2" descr="http://ts3.mm.bing.net/images/thumbnail.aspx?q=1188336570406&amp;id=b61d503f87888e28ebad87d546fbd0c9"/>
          <p:cNvPicPr>
            <a:picLocks noChangeAspect="1" noChangeArrowheads="1"/>
          </p:cNvPicPr>
          <p:nvPr/>
        </p:nvPicPr>
        <p:blipFill>
          <a:blip r:embed="rId2" cstate="print"/>
          <a:srcRect/>
          <a:stretch>
            <a:fillRect/>
          </a:stretch>
        </p:blipFill>
        <p:spPr bwMode="auto">
          <a:xfrm>
            <a:off x="6996722" y="5105400"/>
            <a:ext cx="1651977" cy="128854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898</TotalTime>
  <Words>286</Words>
  <Application>Microsoft Office PowerPoint</Application>
  <PresentationFormat>On-screen Show (4:3)</PresentationFormat>
  <Paragraphs>39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Tw Cen MT</vt:lpstr>
      <vt:lpstr>Tw Cen MT Condensed</vt:lpstr>
      <vt:lpstr>Wingdings 3</vt:lpstr>
      <vt:lpstr>Integral</vt:lpstr>
      <vt:lpstr>Chemical Bonding</vt:lpstr>
      <vt:lpstr>Review – What are Valence Electrons?</vt:lpstr>
      <vt:lpstr>Making Compounds</vt:lpstr>
      <vt:lpstr>PowerPoint Presentation</vt:lpstr>
      <vt:lpstr>PowerPoint Presentation</vt:lpstr>
      <vt:lpstr>PowerPoint Presentation</vt:lpstr>
      <vt:lpstr>Chemical Formulas</vt:lpstr>
      <vt:lpstr>Chemical Formulas</vt:lpstr>
      <vt:lpstr>Chemical Formulas</vt:lpstr>
      <vt:lpstr>Atomic Stability</vt:lpstr>
      <vt:lpstr>Atomic Stability</vt:lpstr>
      <vt:lpstr>Atomic Stability</vt:lpstr>
      <vt:lpstr>Atomic Stability</vt:lpstr>
      <vt:lpstr>PowerPoint Presentation</vt:lpstr>
      <vt:lpstr>PowerPoint Presentation</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Valence Electrons and Chemical Bonding</dc:title>
  <dc:creator>Administrator</dc:creator>
  <cp:lastModifiedBy>Kelly Mastin</cp:lastModifiedBy>
  <cp:revision>100</cp:revision>
  <dcterms:created xsi:type="dcterms:W3CDTF">2008-11-30T20:00:45Z</dcterms:created>
  <dcterms:modified xsi:type="dcterms:W3CDTF">2017-10-23T00:53:58Z</dcterms:modified>
</cp:coreProperties>
</file>