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notesMasterIdLst>
    <p:notesMasterId r:id="rId28"/>
  </p:notesMasterIdLst>
  <p:sldIdLst>
    <p:sldId id="256" r:id="rId2"/>
    <p:sldId id="258" r:id="rId3"/>
    <p:sldId id="295" r:id="rId4"/>
    <p:sldId id="305" r:id="rId5"/>
    <p:sldId id="306" r:id="rId6"/>
    <p:sldId id="307" r:id="rId7"/>
    <p:sldId id="308" r:id="rId8"/>
    <p:sldId id="257" r:id="rId9"/>
    <p:sldId id="259" r:id="rId10"/>
    <p:sldId id="260" r:id="rId11"/>
    <p:sldId id="261" r:id="rId12"/>
    <p:sldId id="262" r:id="rId13"/>
    <p:sldId id="296" r:id="rId14"/>
    <p:sldId id="263" r:id="rId15"/>
    <p:sldId id="297" r:id="rId16"/>
    <p:sldId id="264" r:id="rId17"/>
    <p:sldId id="265" r:id="rId18"/>
    <p:sldId id="266" r:id="rId19"/>
    <p:sldId id="267" r:id="rId20"/>
    <p:sldId id="298" r:id="rId21"/>
    <p:sldId id="268" r:id="rId22"/>
    <p:sldId id="300" r:id="rId23"/>
    <p:sldId id="301" r:id="rId24"/>
    <p:sldId id="302" r:id="rId25"/>
    <p:sldId id="303" r:id="rId26"/>
    <p:sldId id="304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bg2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bg2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bg2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bg2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bg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bg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bg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bg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bg2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35" autoAdjust="0"/>
    <p:restoredTop sz="86391" autoAdjust="0"/>
  </p:normalViewPr>
  <p:slideViewPr>
    <p:cSldViewPr>
      <p:cViewPr varScale="1">
        <p:scale>
          <a:sx n="64" d="100"/>
          <a:sy n="64" d="100"/>
        </p:scale>
        <p:origin x="9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5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image" Target="../media/image1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A8DD4-5AFF-40E2-B49C-5E30BE72533B}" type="datetimeFigureOut">
              <a:rPr lang="en-US" smtClean="0"/>
              <a:t>4/10/2017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6343E-C77E-4C46-8F0C-7B840C408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890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6343E-C77E-4C46-8F0C-7B840C408F1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335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62B747-8028-46D4-97EB-F1BBCBD7E2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D2FE29-9355-44DC-B911-287BC17F38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A98052-8C24-452F-ACAB-47DD04C586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1926C1-BABB-481F-B8CF-E9FEE991AB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C9B789-C2C8-401F-A751-D62028339A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F80C36-0898-4D01-8749-095199D0E3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440D78-415E-4FAA-BF72-7F0C780233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632D0-FDC4-4314-8C09-247DC61B31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7739C3-14C8-4A72-9763-8A6EE2051B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CB72AE-A107-4F69-9DFF-2AE5F90007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61E480C1-C12C-4068-A429-DB1EFBD2C3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7D5657C-9C06-4309-BF19-81D1788AE8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kiewicz.com/photos/imagefiles/99_IMG0016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www.nature.com/news/2003/030901/images/waves_180.jpg" TargetMode="Externa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9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kiewicz.com/photos/imagefiles/99_IMG0016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www.nature.com/news/2003/030901/images/waves_180.jpg" TargetMode="Externa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T4KAc0Ag1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gDtRmSCxB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057400"/>
            <a:ext cx="7772400" cy="1446213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> </a:t>
            </a:r>
            <a:r>
              <a:rPr lang="en-US" dirty="0" smtClean="0"/>
              <a:t>Chapter </a:t>
            </a:r>
            <a:r>
              <a:rPr lang="en-US" dirty="0" smtClean="0"/>
              <a:t>12 </a:t>
            </a:r>
            <a:br>
              <a:rPr lang="en-US" dirty="0" smtClean="0"/>
            </a:br>
            <a:r>
              <a:rPr lang="en-US" dirty="0" smtClean="0"/>
              <a:t>Light Waves and Sound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 </a:t>
            </a:r>
          </a:p>
        </p:txBody>
      </p:sp>
      <p:grpSp>
        <p:nvGrpSpPr>
          <p:cNvPr id="17412" name="Group 11"/>
          <p:cNvGrpSpPr>
            <a:grpSpLocks/>
          </p:cNvGrpSpPr>
          <p:nvPr/>
        </p:nvGrpSpPr>
        <p:grpSpPr bwMode="auto">
          <a:xfrm>
            <a:off x="885825" y="2620963"/>
            <a:ext cx="7372350" cy="1616075"/>
            <a:chOff x="0" y="0"/>
            <a:chExt cx="4644" cy="1018"/>
          </a:xfrm>
        </p:grpSpPr>
        <p:sp>
          <p:nvSpPr>
            <p:cNvPr id="17426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4644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27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4644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400">
                  <a:solidFill>
                    <a:schemeClr val="tx1"/>
                  </a:solidFill>
                </a:rPr>
                <a:t>  </a:t>
              </a:r>
              <a:r>
                <a:rPr lang="en-US" sz="7600">
                  <a:solidFill>
                    <a:schemeClr val="tx1"/>
                  </a:solidFill>
                </a:rPr>
                <a:t> </a:t>
              </a:r>
              <a:r>
                <a:rPr lang="en-US" sz="2400">
                  <a:solidFill>
                    <a:schemeClr val="tx1"/>
                  </a:solidFill>
                </a:rPr>
                <a:t>             </a:t>
              </a:r>
            </a:p>
            <a:p>
              <a:pPr algn="ctr" eaLnBrk="0" hangingPunct="0"/>
              <a:endParaRPr lang="en-US" sz="2400">
                <a:solidFill>
                  <a:schemeClr val="tx1"/>
                </a:solidFill>
              </a:endParaRPr>
            </a:p>
          </p:txBody>
        </p:sp>
      </p:grpSp>
      <p:grpSp>
        <p:nvGrpSpPr>
          <p:cNvPr id="17414" name="Group 15"/>
          <p:cNvGrpSpPr>
            <a:grpSpLocks/>
          </p:cNvGrpSpPr>
          <p:nvPr/>
        </p:nvGrpSpPr>
        <p:grpSpPr bwMode="auto">
          <a:xfrm>
            <a:off x="885825" y="3108325"/>
            <a:ext cx="7372350" cy="641350"/>
            <a:chOff x="0" y="0"/>
            <a:chExt cx="4644" cy="404"/>
          </a:xfrm>
        </p:grpSpPr>
        <p:sp>
          <p:nvSpPr>
            <p:cNvPr id="1742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4644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25" name="Rectangle 13"/>
            <p:cNvSpPr>
              <a:spLocks noChangeArrowheads="1"/>
            </p:cNvSpPr>
            <p:nvPr/>
          </p:nvSpPr>
          <p:spPr bwMode="auto">
            <a:xfrm>
              <a:off x="0" y="0"/>
              <a:ext cx="464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400">
                  <a:solidFill>
                    <a:schemeClr val="tx1"/>
                  </a:solidFill>
                </a:rPr>
                <a:t>  </a:t>
              </a:r>
              <a:r>
                <a:rPr lang="en-US">
                  <a:solidFill>
                    <a:schemeClr val="tx1"/>
                  </a:solidFill>
                </a:rPr>
                <a:t> </a:t>
              </a:r>
              <a:r>
                <a:rPr lang="en-US" sz="2400">
                  <a:solidFill>
                    <a:schemeClr val="tx1"/>
                  </a:solidFill>
                </a:rPr>
                <a:t>           </a:t>
              </a:r>
            </a:p>
          </p:txBody>
        </p:sp>
      </p:grpSp>
      <p:grpSp>
        <p:nvGrpSpPr>
          <p:cNvPr id="17416" name="Group 19"/>
          <p:cNvGrpSpPr>
            <a:grpSpLocks/>
          </p:cNvGrpSpPr>
          <p:nvPr/>
        </p:nvGrpSpPr>
        <p:grpSpPr bwMode="auto">
          <a:xfrm>
            <a:off x="885825" y="3108325"/>
            <a:ext cx="7372350" cy="641350"/>
            <a:chOff x="0" y="0"/>
            <a:chExt cx="4644" cy="404"/>
          </a:xfrm>
        </p:grpSpPr>
        <p:sp>
          <p:nvSpPr>
            <p:cNvPr id="17422" name="Rectangle 16"/>
            <p:cNvSpPr>
              <a:spLocks noChangeArrowheads="1"/>
            </p:cNvSpPr>
            <p:nvPr/>
          </p:nvSpPr>
          <p:spPr bwMode="auto">
            <a:xfrm>
              <a:off x="0" y="0"/>
              <a:ext cx="4644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23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464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400">
                  <a:solidFill>
                    <a:schemeClr val="tx1"/>
                  </a:solidFill>
                </a:rPr>
                <a:t>  </a:t>
              </a:r>
              <a:r>
                <a:rPr lang="en-US">
                  <a:solidFill>
                    <a:schemeClr val="tx1"/>
                  </a:solidFill>
                </a:rPr>
                <a:t> </a:t>
              </a:r>
              <a:r>
                <a:rPr lang="en-US" sz="2400">
                  <a:solidFill>
                    <a:schemeClr val="tx1"/>
                  </a:solidFill>
                </a:rPr>
                <a:t>           </a:t>
              </a:r>
            </a:p>
          </p:txBody>
        </p:sp>
      </p:grpSp>
      <p:grpSp>
        <p:nvGrpSpPr>
          <p:cNvPr id="17417" name="Group 23"/>
          <p:cNvGrpSpPr>
            <a:grpSpLocks/>
          </p:cNvGrpSpPr>
          <p:nvPr/>
        </p:nvGrpSpPr>
        <p:grpSpPr bwMode="auto">
          <a:xfrm>
            <a:off x="857250" y="3017838"/>
            <a:ext cx="7429500" cy="822325"/>
            <a:chOff x="0" y="0"/>
            <a:chExt cx="4680" cy="518"/>
          </a:xfrm>
        </p:grpSpPr>
        <p:sp>
          <p:nvSpPr>
            <p:cNvPr id="17420" name="Rectangle 20"/>
            <p:cNvSpPr>
              <a:spLocks noChangeArrowheads="1"/>
            </p:cNvSpPr>
            <p:nvPr/>
          </p:nvSpPr>
          <p:spPr bwMode="auto">
            <a:xfrm>
              <a:off x="0" y="0"/>
              <a:ext cx="4644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421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468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  </a:t>
              </a:r>
              <a:r>
                <a:rPr lang="en-US" sz="800" dirty="0">
                  <a:solidFill>
                    <a:schemeClr val="tx1"/>
                  </a:solidFill>
                </a:rPr>
                <a:t> </a:t>
              </a:r>
              <a:r>
                <a:rPr lang="en-US" sz="2400" dirty="0">
                  <a:solidFill>
                    <a:schemeClr val="tx1"/>
                  </a:solidFill>
                </a:rPr>
                <a:t>                   </a:t>
              </a:r>
              <a:r>
                <a:rPr lang="en-US" sz="2400" dirty="0" smtClean="0">
                  <a:solidFill>
                    <a:schemeClr val="tx1"/>
                  </a:solidFill>
                </a:rPr>
                <a:t>,</a:t>
              </a:r>
              <a:r>
                <a:rPr lang="en-US" sz="2400" dirty="0">
                  <a:solidFill>
                    <a:schemeClr val="tx1"/>
                  </a:solidFill>
                </a:rPr>
                <a:t>                        </a:t>
              </a:r>
              <a:r>
                <a:rPr lang="en-US" sz="2400" dirty="0" smtClean="0">
                  <a:solidFill>
                    <a:schemeClr val="tx1"/>
                  </a:solidFill>
                </a:rPr>
                <a:t>,</a:t>
              </a:r>
              <a:r>
                <a:rPr lang="en-US" sz="2400" dirty="0">
                  <a:solidFill>
                    <a:schemeClr val="tx1"/>
                  </a:solidFill>
                </a:rPr>
                <a:t>                                               </a:t>
              </a:r>
            </a:p>
            <a:p>
              <a:pPr algn="ctr" eaLnBrk="0" hangingPunct="0"/>
              <a:endParaRPr lang="en-US" sz="24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2072" name="Picture 24" descr="AG00628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4343400"/>
            <a:ext cx="5867400" cy="139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78028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>Parts of a Transverse Wave</a:t>
            </a:r>
          </a:p>
        </p:txBody>
      </p:sp>
      <p:sp>
        <p:nvSpPr>
          <p:cNvPr id="8195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b="1" i="1" dirty="0" smtClean="0"/>
              <a:t>Crest</a:t>
            </a:r>
            <a:r>
              <a:rPr lang="en-US" sz="3200" dirty="0" smtClean="0"/>
              <a:t>: </a:t>
            </a:r>
            <a:r>
              <a:rPr lang="en-US" sz="3200" b="1" i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highest</a:t>
            </a:r>
            <a:r>
              <a:rPr lang="en-US" sz="3200" dirty="0" smtClean="0"/>
              <a:t> point of the wave</a:t>
            </a:r>
          </a:p>
          <a:p>
            <a:pPr eaLnBrk="1" hangingPunct="1">
              <a:buFontTx/>
              <a:buNone/>
              <a:defRPr/>
            </a:pPr>
            <a:endParaRPr lang="en-US" sz="1200" dirty="0" smtClean="0"/>
          </a:p>
          <a:p>
            <a:pPr eaLnBrk="1" hangingPunct="1">
              <a:defRPr/>
            </a:pPr>
            <a:r>
              <a:rPr lang="en-US" sz="3200" b="1" i="1" dirty="0" smtClean="0"/>
              <a:t>Trough</a:t>
            </a:r>
            <a:r>
              <a:rPr lang="en-US" sz="3200" dirty="0" smtClean="0"/>
              <a:t>: </a:t>
            </a:r>
            <a:r>
              <a:rPr lang="en-US" sz="3200" b="1" i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lowest</a:t>
            </a:r>
            <a:r>
              <a:rPr lang="en-US" sz="3200" dirty="0" smtClean="0"/>
              <a:t> point of the wave</a:t>
            </a:r>
          </a:p>
          <a:p>
            <a:pPr eaLnBrk="1" hangingPunct="1">
              <a:buFontTx/>
              <a:buNone/>
              <a:defRPr/>
            </a:pPr>
            <a:endParaRPr lang="en-US" sz="3200" dirty="0" smtClean="0"/>
          </a:p>
        </p:txBody>
      </p:sp>
      <p:pic>
        <p:nvPicPr>
          <p:cNvPr id="8197" name="Picture 1029" descr="transv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3817938"/>
            <a:ext cx="5334000" cy="273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4500" dirty="0" smtClean="0"/>
              <a:t>More on Transverse Waves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b="1" i="1" dirty="0" smtClean="0"/>
              <a:t>Wavelength</a:t>
            </a:r>
            <a:r>
              <a:rPr lang="en-US" sz="3200" dirty="0" smtClean="0"/>
              <a:t>:  (</a:t>
            </a:r>
            <a:r>
              <a:rPr lang="en-US" sz="3200" dirty="0" smtClean="0">
                <a:sym typeface="Symbol" pitchFamily="18" charset="2"/>
              </a:rPr>
              <a:t>) </a:t>
            </a:r>
            <a:r>
              <a:rPr lang="en-US" sz="3200" dirty="0" smtClean="0"/>
              <a:t>Distance between a point on one wave to the </a:t>
            </a:r>
            <a:r>
              <a:rPr lang="en-US" sz="3200" b="1" i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identical</a:t>
            </a:r>
            <a:r>
              <a:rPr lang="en-US" sz="3200" dirty="0" smtClean="0"/>
              <a:t> point on the </a:t>
            </a:r>
            <a:r>
              <a:rPr lang="en-US" sz="3200" b="1" i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/>
              <a:t>wave</a:t>
            </a:r>
          </a:p>
          <a:p>
            <a:pPr eaLnBrk="1" hangingPunct="1">
              <a:buFontTx/>
              <a:buNone/>
              <a:defRPr/>
            </a:pPr>
            <a:endParaRPr lang="en-US" sz="1200" dirty="0" smtClean="0"/>
          </a:p>
          <a:p>
            <a:pPr eaLnBrk="1" hangingPunct="1">
              <a:defRPr/>
            </a:pPr>
            <a:r>
              <a:rPr lang="en-US" sz="3200" b="1" i="1" dirty="0" smtClean="0"/>
              <a:t>Amplitude</a:t>
            </a:r>
            <a:r>
              <a:rPr lang="en-US" sz="3200" dirty="0" smtClean="0"/>
              <a:t>: (a) </a:t>
            </a:r>
            <a:r>
              <a:rPr lang="en-US" sz="3200" b="1" i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Distance</a:t>
            </a:r>
            <a:r>
              <a:rPr lang="en-US" sz="3200" dirty="0" smtClean="0"/>
              <a:t> from crest or trough to the </a:t>
            </a:r>
            <a:r>
              <a:rPr lang="en-US" sz="3200" b="1" i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</a:t>
            </a:r>
            <a:r>
              <a:rPr lang="en-US" sz="3200" dirty="0" smtClean="0"/>
              <a:t> position of the wave</a:t>
            </a:r>
          </a:p>
          <a:p>
            <a:pPr eaLnBrk="1" hangingPunct="1">
              <a:buFontTx/>
              <a:buNone/>
              <a:defRPr/>
            </a:pPr>
            <a:endParaRPr lang="en-US" sz="1200" dirty="0" smtClean="0"/>
          </a:p>
          <a:p>
            <a:pPr eaLnBrk="1" hangingPunct="1">
              <a:defRPr/>
            </a:pPr>
            <a:r>
              <a:rPr lang="en-US" sz="3200" b="1" i="1" dirty="0" smtClean="0"/>
              <a:t>Frequency</a:t>
            </a:r>
            <a:r>
              <a:rPr lang="en-US" sz="3200" dirty="0" smtClean="0"/>
              <a:t>: (f) The number of wave crests that </a:t>
            </a:r>
            <a:r>
              <a:rPr lang="en-US" sz="3200" b="1" i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</a:t>
            </a:r>
            <a:r>
              <a:rPr lang="en-US" sz="3200" dirty="0" smtClean="0"/>
              <a:t> a given point in a </a:t>
            </a:r>
            <a:r>
              <a:rPr lang="en-US" sz="3200" b="1" i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smtClean="0">
                <a:solidFill>
                  <a:srgbClr val="2F1AFF"/>
                </a:solidFill>
              </a:rPr>
              <a:t>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More on Transverse Waves</a:t>
            </a:r>
            <a:endParaRPr kumimoji="0" lang="en-US" sz="45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3557" name="Picture 5" descr="transverse wav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438400"/>
            <a:ext cx="5633007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smtClean="0">
                <a:solidFill>
                  <a:srgbClr val="2F1AFF"/>
                </a:solidFill>
              </a:rPr>
              <a:t>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More on Transverse Waves</a:t>
            </a:r>
            <a:endParaRPr kumimoji="0" lang="en-US" sz="45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0898" name="Picture 2" descr="http://www.davidjarvis.ca/entanglement/frequency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752600"/>
            <a:ext cx="6629400" cy="46694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814388"/>
            <a:ext cx="8763000" cy="762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>Math – Frequency and Wavelength	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133600"/>
            <a:ext cx="8534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Frequency and Wavelength are </a:t>
            </a:r>
            <a:r>
              <a:rPr lang="en-US" sz="3200" b="1" i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inversely</a:t>
            </a:r>
            <a:r>
              <a:rPr lang="en-US" sz="3200" dirty="0" smtClean="0"/>
              <a:t> related</a:t>
            </a:r>
          </a:p>
          <a:p>
            <a:pPr lvl="1">
              <a:defRPr/>
            </a:pPr>
            <a:endParaRPr lang="en-US" sz="3200" dirty="0" smtClean="0"/>
          </a:p>
          <a:p>
            <a:pPr lvl="1">
              <a:defRPr/>
            </a:pPr>
            <a:endParaRPr lang="en-US" sz="3200" dirty="0" smtClean="0"/>
          </a:p>
          <a:p>
            <a:pPr eaLnBrk="1" hangingPunct="1">
              <a:defRPr/>
            </a:pPr>
            <a:r>
              <a:rPr lang="en-US" sz="3200" dirty="0" smtClean="0"/>
              <a:t>Frequency has units of 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1/s</a:t>
            </a:r>
            <a:r>
              <a:rPr lang="en-US" sz="3200" dirty="0" smtClean="0"/>
              <a:t> or 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3200" b="1" i="1" baseline="30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</a:t>
            </a:r>
            <a:r>
              <a:rPr lang="en-US" sz="3200" dirty="0" smtClean="0"/>
              <a:t> or 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Hertz</a:t>
            </a:r>
            <a:r>
              <a:rPr lang="en-US" sz="3200" dirty="0" smtClean="0"/>
              <a:t> (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Hz</a:t>
            </a:r>
            <a:r>
              <a:rPr lang="en-US" sz="3200" dirty="0" smtClean="0"/>
              <a:t>)</a:t>
            </a:r>
          </a:p>
          <a:p>
            <a:pPr eaLnBrk="1" hangingPunct="1">
              <a:buNone/>
              <a:defRPr/>
            </a:pPr>
            <a:r>
              <a:rPr lang="en-US" sz="1200" dirty="0" smtClean="0"/>
              <a:t> </a:t>
            </a:r>
          </a:p>
          <a:p>
            <a:pPr eaLnBrk="1" hangingPunct="1">
              <a:defRPr/>
            </a:pPr>
            <a:r>
              <a:rPr lang="en-US" sz="3200" dirty="0" smtClean="0"/>
              <a:t>Wavelength has a unit of </a:t>
            </a:r>
            <a:r>
              <a:rPr lang="en-US" sz="3200" b="1" i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meters</a:t>
            </a:r>
            <a:r>
              <a:rPr lang="en-US" sz="3200" dirty="0" smtClean="0"/>
              <a:t> (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3200" dirty="0" smtClean="0"/>
              <a:t>)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814388"/>
            <a:ext cx="8763000" cy="762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>Math – Frequency and Wavelength	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133600"/>
            <a:ext cx="8534400" cy="4114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b="1" i="1" dirty="0" smtClean="0"/>
              <a:t>Velocity</a:t>
            </a:r>
            <a:r>
              <a:rPr lang="en-US" sz="3200" dirty="0" smtClean="0"/>
              <a:t> of a wave is calculated by multiplying wavelength by frequency</a:t>
            </a:r>
          </a:p>
          <a:p>
            <a:pPr eaLnBrk="1" hangingPunct="1">
              <a:defRPr/>
            </a:pPr>
            <a:endParaRPr lang="en-US" sz="1300" dirty="0" smtClean="0"/>
          </a:p>
          <a:p>
            <a:pPr eaLnBrk="1" hangingPunct="1">
              <a:defRPr/>
            </a:pPr>
            <a:r>
              <a:rPr lang="en-US" sz="3200" dirty="0" smtClean="0"/>
              <a:t>Velocity has units of meters/second (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m/s</a:t>
            </a:r>
            <a:r>
              <a:rPr lang="en-US" sz="3200" dirty="0" smtClean="0"/>
              <a:t>)</a:t>
            </a:r>
          </a:p>
          <a:p>
            <a:pPr eaLnBrk="1" hangingPunct="1">
              <a:defRPr/>
            </a:pPr>
            <a:endParaRPr lang="en-US" sz="1200" dirty="0" smtClean="0"/>
          </a:p>
          <a:p>
            <a:pPr eaLnBrk="1" hangingPunct="1">
              <a:buFontTx/>
              <a:buNone/>
              <a:defRPr/>
            </a:pPr>
            <a:r>
              <a:rPr lang="en-US" sz="3200" dirty="0" smtClean="0"/>
              <a:t>				</a:t>
            </a:r>
          </a:p>
          <a:p>
            <a:pPr eaLnBrk="1" hangingPunct="1">
              <a:buFontTx/>
              <a:buNone/>
              <a:defRPr/>
            </a:pPr>
            <a:endParaRPr lang="en-US" sz="3200" b="1" i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 V = 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 x f</a:t>
            </a:r>
            <a:endParaRPr lang="en-US" sz="3200" b="1" i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5791200" y="4114800"/>
            <a:ext cx="2743200" cy="2134394"/>
            <a:chOff x="2667000" y="4343400"/>
            <a:chExt cx="2743200" cy="2134394"/>
          </a:xfrm>
        </p:grpSpPr>
        <p:sp>
          <p:nvSpPr>
            <p:cNvPr id="24580" name="AutoShape 4"/>
            <p:cNvSpPr>
              <a:spLocks noChangeArrowheads="1"/>
            </p:cNvSpPr>
            <p:nvPr/>
          </p:nvSpPr>
          <p:spPr bwMode="auto">
            <a:xfrm>
              <a:off x="2667000" y="4343400"/>
              <a:ext cx="2743200" cy="21336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5" name="Straight Connector 14"/>
            <p:cNvCxnSpPr>
              <a:stCxn id="24580" idx="1"/>
              <a:endCxn id="24580" idx="5"/>
            </p:cNvCxnSpPr>
            <p:nvPr/>
          </p:nvCxnSpPr>
          <p:spPr>
            <a:xfrm rot="10800000" flipH="1">
              <a:off x="3352800" y="5410200"/>
              <a:ext cx="1371600" cy="158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24580" idx="3"/>
            </p:cNvCxnSpPr>
            <p:nvPr/>
          </p:nvCxnSpPr>
          <p:spPr>
            <a:xfrm rot="5400000" flipH="1">
              <a:off x="3505200" y="5943600"/>
              <a:ext cx="1066800" cy="1588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14388"/>
            <a:ext cx="7772400" cy="762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>Example Problem #1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76400"/>
            <a:ext cx="8763000" cy="27432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A wave is generated in a wave pool at an amusement park.  The wavelength is 3.2 m and the frequency is 0.60 Hz.  What is the velocity of the wave?</a:t>
            </a:r>
          </a:p>
          <a:p>
            <a:pPr eaLnBrk="1" hangingPunct="1"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762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>Example Problem #2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828800"/>
            <a:ext cx="8686800" cy="31242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Earthquakes can produce three types of waves.  One of these is transverse wave called an “s” wave.  A typical s wave travels at 5000 m/s.  Its wavelength is 417 m.  What is its frequency?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814388"/>
            <a:ext cx="8610600" cy="762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>Compression/Longitudinal Wave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5105400" cy="4191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Motion of the </a:t>
            </a:r>
            <a:r>
              <a:rPr lang="en-US" sz="3200" i="1" dirty="0" smtClean="0"/>
              <a:t>medium</a:t>
            </a:r>
            <a:r>
              <a:rPr lang="en-US" sz="3200" dirty="0" smtClean="0"/>
              <a:t> is </a:t>
            </a:r>
            <a:r>
              <a:rPr lang="en-US" sz="3200" b="1" i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parallel </a:t>
            </a:r>
            <a:r>
              <a:rPr lang="en-US" sz="3200" dirty="0" smtClean="0"/>
              <a:t>to the direction of the wave movement</a:t>
            </a:r>
          </a:p>
          <a:p>
            <a:pPr eaLnBrk="1" hangingPunct="1">
              <a:buFontTx/>
              <a:buNone/>
              <a:defRPr/>
            </a:pPr>
            <a:endParaRPr lang="en-US" sz="1300" dirty="0" smtClean="0"/>
          </a:p>
          <a:p>
            <a:pPr eaLnBrk="1" hangingPunct="1">
              <a:defRPr/>
            </a:pPr>
            <a:r>
              <a:rPr lang="en-US" sz="3200" b="1" i="1" dirty="0" smtClean="0"/>
              <a:t>Examples:</a:t>
            </a:r>
            <a:r>
              <a:rPr lang="en-US" sz="3200" dirty="0" smtClean="0"/>
              <a:t> Sound waves, springs, coils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692400" y="2097088"/>
            <a:ext cx="457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2185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39243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1600" b="1">
              <a:solidFill>
                <a:schemeClr val="tx1"/>
              </a:solidFill>
            </a:endParaRPr>
          </a:p>
          <a:p>
            <a:pPr eaLnBrk="0" hangingPunct="0"/>
            <a:endParaRPr lang="en-US" sz="2400">
              <a:solidFill>
                <a:schemeClr val="tx1"/>
              </a:solidFill>
            </a:endParaRPr>
          </a:p>
        </p:txBody>
      </p:sp>
      <p:pic>
        <p:nvPicPr>
          <p:cNvPr id="27655" name="Picture 7" descr="longwav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2133600"/>
            <a:ext cx="334486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2185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39243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1600" b="1">
              <a:solidFill>
                <a:schemeClr val="tx1"/>
              </a:solidFill>
            </a:endParaRPr>
          </a:p>
          <a:p>
            <a:pPr eaLnBrk="0" hangingPunct="0"/>
            <a:endParaRPr lang="en-US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10600" cy="46482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dirty="0" smtClean="0"/>
              <a:t>Compressions expand to an area that is </a:t>
            </a:r>
            <a:r>
              <a:rPr lang="en-US" sz="3200" b="1" i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</a:t>
            </a:r>
            <a:r>
              <a:rPr lang="en-US" sz="3200" dirty="0" smtClean="0"/>
              <a:t> dense</a:t>
            </a:r>
          </a:p>
          <a:p>
            <a:pPr eaLnBrk="1" hangingPunct="1">
              <a:buFontTx/>
              <a:buNone/>
              <a:defRPr/>
            </a:pPr>
            <a:endParaRPr lang="en-US" sz="1200" dirty="0" smtClean="0"/>
          </a:p>
          <a:p>
            <a:pPr eaLnBrk="1" hangingPunct="1">
              <a:defRPr/>
            </a:pPr>
            <a:r>
              <a:rPr lang="en-US" sz="3200" b="1" i="1" dirty="0" smtClean="0"/>
              <a:t>Rarefaction</a:t>
            </a:r>
            <a:r>
              <a:rPr lang="en-US" sz="3200" dirty="0" smtClean="0"/>
              <a:t>:  The </a:t>
            </a:r>
            <a:r>
              <a:rPr lang="en-US" sz="3200" b="1" i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 dense</a:t>
            </a:r>
            <a:r>
              <a:rPr lang="en-US" sz="3200" dirty="0" smtClean="0"/>
              <a:t> area in a compression wave</a:t>
            </a:r>
          </a:p>
          <a:p>
            <a:pPr eaLnBrk="1" hangingPunct="1">
              <a:defRPr/>
            </a:pPr>
            <a:endParaRPr lang="en-US" sz="1200" dirty="0" smtClean="0"/>
          </a:p>
          <a:p>
            <a:pPr eaLnBrk="1" hangingPunct="1">
              <a:defRPr/>
            </a:pPr>
            <a:endParaRPr lang="en-US" sz="320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814388"/>
            <a:ext cx="8610600" cy="762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>Compression/Longitudinal Wave</a:t>
            </a:r>
          </a:p>
        </p:txBody>
      </p:sp>
      <p:pic>
        <p:nvPicPr>
          <p:cNvPr id="28677" name="Picture 5" descr="s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4343400"/>
            <a:ext cx="4848225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814388"/>
            <a:ext cx="7772400" cy="762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>What is a Wave?</a:t>
            </a:r>
          </a:p>
        </p:txBody>
      </p:sp>
      <p:sp>
        <p:nvSpPr>
          <p:cNvPr id="4099" name="Rectangle 1027"/>
          <p:cNvSpPr>
            <a:spLocks noGrp="1" noChangeArrowheads="1"/>
          </p:cNvSpPr>
          <p:nvPr>
            <p:ph idx="1"/>
          </p:nvPr>
        </p:nvSpPr>
        <p:spPr>
          <a:xfrm>
            <a:off x="152400" y="1935480"/>
            <a:ext cx="8763000" cy="438912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Traveling </a:t>
            </a:r>
            <a:r>
              <a:rPr lang="en-US" sz="3200" b="1" i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disturbance</a:t>
            </a:r>
            <a:r>
              <a:rPr lang="en-US" sz="3200" dirty="0" smtClean="0"/>
              <a:t> that carries </a:t>
            </a:r>
            <a:r>
              <a:rPr lang="en-US" sz="3200" b="1" i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energy</a:t>
            </a:r>
            <a:r>
              <a:rPr lang="en-US" sz="3200" dirty="0" smtClean="0"/>
              <a:t> from one place to another</a:t>
            </a:r>
          </a:p>
          <a:p>
            <a:pPr eaLnBrk="1" hangingPunct="1">
              <a:defRPr/>
            </a:pPr>
            <a:endParaRPr lang="en-US" sz="1200" dirty="0" smtClean="0"/>
          </a:p>
          <a:p>
            <a:pPr lvl="1">
              <a:defRPr/>
            </a:pPr>
            <a:r>
              <a:rPr lang="en-US" sz="3200" dirty="0" smtClean="0"/>
              <a:t>Remember – Energy is the ability to do </a:t>
            </a:r>
            <a:r>
              <a:rPr lang="en-US" sz="3200" b="1" i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  <a:r>
              <a:rPr lang="en-US" sz="3200" dirty="0" smtClean="0"/>
              <a:t> or cause </a:t>
            </a:r>
            <a:r>
              <a:rPr lang="en-US" sz="3200" b="1" i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</a:t>
            </a:r>
          </a:p>
        </p:txBody>
      </p:sp>
      <p:pic>
        <p:nvPicPr>
          <p:cNvPr id="18436" name="Picture 1029" descr="come to Pembrokeshire - it's wild!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953000"/>
            <a:ext cx="21336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1031" descr="99_IMG0016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4800600"/>
            <a:ext cx="2667000" cy="177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1033" descr="waves_180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62800" y="4953000"/>
            <a:ext cx="1763713" cy="160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610600" cy="4648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200" dirty="0" smtClean="0"/>
              <a:t>In order to have a compression wave, there must be a </a:t>
            </a:r>
            <a:r>
              <a:rPr lang="en-US" sz="3200" b="1" i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medium</a:t>
            </a:r>
            <a:r>
              <a:rPr lang="en-US" sz="3200" dirty="0" smtClean="0"/>
              <a:t> (</a:t>
            </a:r>
            <a:r>
              <a:rPr lang="en-US" sz="3200" b="1" i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matter</a:t>
            </a:r>
            <a:r>
              <a:rPr lang="en-US" sz="3200" dirty="0" smtClean="0"/>
              <a:t>)</a:t>
            </a:r>
          </a:p>
          <a:p>
            <a:pPr eaLnBrk="1" hangingPunct="1">
              <a:defRPr/>
            </a:pPr>
            <a:endParaRPr lang="en-US" sz="1200" dirty="0" smtClean="0"/>
          </a:p>
          <a:p>
            <a:pPr eaLnBrk="1" hangingPunct="1">
              <a:defRPr/>
            </a:pPr>
            <a:r>
              <a:rPr lang="en-US" sz="3200" dirty="0" smtClean="0"/>
              <a:t>Matter in a medium </a:t>
            </a:r>
            <a:r>
              <a:rPr lang="en-US" sz="3200" b="1" i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not </a:t>
            </a:r>
            <a:r>
              <a:rPr lang="en-US" sz="3200" dirty="0" smtClean="0"/>
              <a:t>move forward.  Instead the wave carries the energy forward.</a:t>
            </a:r>
          </a:p>
          <a:p>
            <a:pPr eaLnBrk="1" hangingPunct="1">
              <a:defRPr/>
            </a:pPr>
            <a:endParaRPr lang="en-US" sz="120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814388"/>
            <a:ext cx="8610600" cy="762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>Compression/Longitudinal Wave</a:t>
            </a:r>
          </a:p>
        </p:txBody>
      </p:sp>
      <p:pic>
        <p:nvPicPr>
          <p:cNvPr id="108546" name="Picture 2" descr="http://swift.sonoma.edu/education/slinky_booklet/Images/compraref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4724400"/>
            <a:ext cx="5842203" cy="1876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6106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i="1" dirty="0" smtClean="0"/>
              <a:t>Wavelength </a:t>
            </a:r>
            <a:r>
              <a:rPr lang="en-US" sz="3200" dirty="0" smtClean="0"/>
              <a:t>(</a:t>
            </a:r>
            <a:r>
              <a:rPr lang="en-US" sz="3200" dirty="0" smtClean="0">
                <a:sym typeface="Symbol" pitchFamily="18" charset="2"/>
              </a:rPr>
              <a:t>): One compression and one rarefaction</a:t>
            </a:r>
          </a:p>
          <a:p>
            <a:pPr eaLnBrk="1" hangingPunct="1">
              <a:buNone/>
              <a:defRPr/>
            </a:pPr>
            <a:r>
              <a:rPr lang="en-US" sz="1200" dirty="0" smtClean="0">
                <a:sym typeface="Symbol" pitchFamily="18" charset="2"/>
              </a:rPr>
              <a:t>	</a:t>
            </a:r>
          </a:p>
          <a:p>
            <a:pPr eaLnBrk="1" hangingPunct="1">
              <a:defRPr/>
            </a:pPr>
            <a:r>
              <a:rPr lang="en-US" sz="3200" b="1" i="1" dirty="0" smtClean="0">
                <a:sym typeface="Symbol" pitchFamily="18" charset="2"/>
              </a:rPr>
              <a:t>Frequency</a:t>
            </a:r>
            <a:r>
              <a:rPr lang="en-US" sz="3200" dirty="0" smtClean="0">
                <a:sym typeface="Symbol" pitchFamily="18" charset="2"/>
              </a:rPr>
              <a:t> (f):  Number of compressions that pass a point per second</a:t>
            </a:r>
            <a:endParaRPr lang="en-US" sz="3200" dirty="0" smtClean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10600" cy="762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>Compression/Longitudinal Wave</a:t>
            </a:r>
          </a:p>
        </p:txBody>
      </p:sp>
      <p:pic>
        <p:nvPicPr>
          <p:cNvPr id="29704" name="Picture 8" descr="http://erhuphysics.net78.net/images/compression_rarefactio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4122810"/>
            <a:ext cx="4991100" cy="2735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Interactions of Waves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610600" cy="4953000"/>
          </a:xfrm>
        </p:spPr>
        <p:txBody>
          <a:bodyPr>
            <a:normAutofit lnSpcReduction="10000"/>
          </a:bodyPr>
          <a:lstStyle/>
          <a:p>
            <a:r>
              <a:rPr lang="en-US" sz="3200" b="1" i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Bouncing back </a:t>
            </a:r>
            <a:r>
              <a:rPr lang="en-US" sz="3200" dirty="0" smtClean="0"/>
              <a:t>of a wave after it strikes a </a:t>
            </a:r>
            <a:r>
              <a:rPr lang="en-US" sz="3200" b="1" i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surface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b="1" i="1" dirty="0" smtClean="0"/>
              <a:t>Incident ray </a:t>
            </a:r>
            <a:r>
              <a:rPr lang="en-US" sz="3200" dirty="0" smtClean="0"/>
              <a:t>– incoming wave</a:t>
            </a:r>
          </a:p>
          <a:p>
            <a:endParaRPr lang="en-US" sz="3200" dirty="0" smtClean="0"/>
          </a:p>
          <a:p>
            <a:r>
              <a:rPr lang="en-US" sz="3200" b="1" i="1" dirty="0" smtClean="0"/>
              <a:t>Reflected ray </a:t>
            </a:r>
            <a:r>
              <a:rPr lang="en-US" sz="3200" dirty="0" smtClean="0"/>
              <a:t>– reflected wave</a:t>
            </a:r>
          </a:p>
          <a:p>
            <a:pPr>
              <a:buNone/>
            </a:pPr>
            <a:endParaRPr lang="en-US" sz="3200" dirty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10600" cy="762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>Reflection</a:t>
            </a:r>
          </a:p>
        </p:txBody>
      </p:sp>
      <p:pic>
        <p:nvPicPr>
          <p:cNvPr id="112642" name="Picture 2" descr="Reflection-Light-Ra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2743200"/>
            <a:ext cx="4170123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610600" cy="4953000"/>
          </a:xfrm>
        </p:spPr>
        <p:txBody>
          <a:bodyPr>
            <a:normAutofit/>
          </a:bodyPr>
          <a:lstStyle/>
          <a:p>
            <a:r>
              <a:rPr lang="en-US" sz="3200" b="1" i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Bending </a:t>
            </a:r>
            <a:r>
              <a:rPr lang="en-US" sz="3200" dirty="0" smtClean="0"/>
              <a:t>of a wave because of a change in </a:t>
            </a:r>
            <a:r>
              <a:rPr lang="en-US" sz="3200" b="1" i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medium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pPr>
              <a:buNone/>
            </a:pPr>
            <a:endParaRPr lang="en-US" sz="3200" dirty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10600" cy="762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>Refraction</a:t>
            </a:r>
          </a:p>
        </p:txBody>
      </p:sp>
      <p:pic>
        <p:nvPicPr>
          <p:cNvPr id="113666" name="Picture 2" descr="refractionfigure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3352800"/>
            <a:ext cx="142875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668" name="Picture 4" descr="http://gemologyproject.com/wiki/images/6/6a/Refractio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048000"/>
            <a:ext cx="2876550" cy="3181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610600" cy="4953000"/>
          </a:xfrm>
        </p:spPr>
        <p:txBody>
          <a:bodyPr>
            <a:normAutofit/>
          </a:bodyPr>
          <a:lstStyle/>
          <a:p>
            <a:r>
              <a:rPr lang="en-US" sz="3200" b="1" i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Bending </a:t>
            </a:r>
            <a:r>
              <a:rPr lang="en-US" sz="3200" dirty="0" smtClean="0"/>
              <a:t>of a wave around the edges of an obstacle</a:t>
            </a:r>
          </a:p>
          <a:p>
            <a:pPr>
              <a:buNone/>
            </a:pPr>
            <a:endParaRPr lang="en-US" sz="1300" dirty="0" smtClean="0"/>
          </a:p>
          <a:p>
            <a:r>
              <a:rPr lang="en-US" sz="3200" dirty="0" smtClean="0"/>
              <a:t>Waves move in a </a:t>
            </a:r>
            <a:r>
              <a:rPr lang="en-US" sz="3200" b="1" i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straight</a:t>
            </a:r>
            <a:r>
              <a:rPr lang="en-US" sz="3200" dirty="0" smtClean="0"/>
              <a:t> </a:t>
            </a:r>
          </a:p>
          <a:p>
            <a:pPr>
              <a:buNone/>
            </a:pPr>
            <a:r>
              <a:rPr lang="en-US" sz="3200" dirty="0" smtClean="0"/>
              <a:t>line unless they </a:t>
            </a:r>
          </a:p>
          <a:p>
            <a:pPr>
              <a:buNone/>
            </a:pPr>
            <a:r>
              <a:rPr lang="en-US" sz="3200" dirty="0" smtClean="0"/>
              <a:t>interact with an </a:t>
            </a:r>
          </a:p>
          <a:p>
            <a:pPr>
              <a:buNone/>
            </a:pPr>
            <a:r>
              <a:rPr lang="en-US" sz="3200" b="1" i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obstacle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pPr>
              <a:buNone/>
            </a:pPr>
            <a:endParaRPr lang="en-US" sz="3200" dirty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10600" cy="762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>Diffraction</a:t>
            </a:r>
          </a:p>
        </p:txBody>
      </p:sp>
      <p:pic>
        <p:nvPicPr>
          <p:cNvPr id="116738" name="Picture 2" descr="schematicwavediffrac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062" y="3505200"/>
            <a:ext cx="359453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610600" cy="4953000"/>
          </a:xfrm>
        </p:spPr>
        <p:txBody>
          <a:bodyPr>
            <a:normAutofit/>
          </a:bodyPr>
          <a:lstStyle/>
          <a:p>
            <a:r>
              <a:rPr lang="en-US" sz="3200" b="1" i="1" dirty="0" smtClean="0"/>
              <a:t>Interference</a:t>
            </a:r>
            <a:r>
              <a:rPr lang="en-US" sz="3200" dirty="0" smtClean="0"/>
              <a:t> – </a:t>
            </a:r>
            <a:r>
              <a:rPr lang="en-US" sz="3200" b="1" i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Interaction</a:t>
            </a:r>
            <a:r>
              <a:rPr lang="en-US" sz="3200" dirty="0" smtClean="0"/>
              <a:t> of waves that arrive at the </a:t>
            </a:r>
            <a:r>
              <a:rPr lang="en-US" sz="3200" b="1" i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place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/>
              <a:t>at the </a:t>
            </a:r>
            <a:r>
              <a:rPr lang="en-US" sz="3200" b="1" i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time</a:t>
            </a:r>
          </a:p>
          <a:p>
            <a:pPr>
              <a:buNone/>
            </a:pPr>
            <a:endParaRPr lang="en-US" sz="1300" dirty="0" smtClean="0"/>
          </a:p>
          <a:p>
            <a:pPr>
              <a:buNone/>
            </a:pPr>
            <a:endParaRPr lang="en-US" sz="1300" dirty="0" smtClean="0"/>
          </a:p>
          <a:p>
            <a:pPr>
              <a:buNone/>
            </a:pPr>
            <a:r>
              <a:rPr lang="en-US" sz="2400" b="1" i="1" dirty="0" smtClean="0"/>
              <a:t>Constructive Interference</a:t>
            </a:r>
            <a:r>
              <a:rPr lang="en-US" sz="2400" dirty="0" smtClean="0"/>
              <a:t>	</a:t>
            </a:r>
            <a:r>
              <a:rPr lang="en-US" sz="2400" b="1" i="1" dirty="0" smtClean="0"/>
              <a:t>Destructive Interference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pPr>
              <a:buNone/>
            </a:pPr>
            <a:endParaRPr lang="en-US" sz="3200" dirty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10600" cy="762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>Wave interference</a:t>
            </a:r>
          </a:p>
        </p:txBody>
      </p:sp>
      <p:graphicFrame>
        <p:nvGraphicFramePr>
          <p:cNvPr id="117762" name="Object 2"/>
          <p:cNvGraphicFramePr>
            <a:graphicFrameLocks noChangeAspect="1"/>
          </p:cNvGraphicFramePr>
          <p:nvPr/>
        </p:nvGraphicFramePr>
        <p:xfrm>
          <a:off x="457200" y="3810000"/>
          <a:ext cx="3153045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68" name="Bitmap Image" r:id="rId3" imgW="3619048" imgH="2886478" progId="Paint.Picture">
                  <p:embed/>
                </p:oleObj>
              </mc:Choice>
              <mc:Fallback>
                <p:oleObj name="Bitmap Image" r:id="rId3" imgW="3619048" imgH="2886478" progId="Paint.Picture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810000"/>
                        <a:ext cx="3153045" cy="2514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63" name="Object 3"/>
          <p:cNvGraphicFramePr>
            <a:graphicFrameLocks noChangeAspect="1"/>
          </p:cNvGraphicFramePr>
          <p:nvPr/>
        </p:nvGraphicFramePr>
        <p:xfrm>
          <a:off x="5105400" y="3733800"/>
          <a:ext cx="3200400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69" name="Bitmap Image" r:id="rId5" imgW="3552381" imgH="2886478" progId="Paint.Picture">
                  <p:embed/>
                </p:oleObj>
              </mc:Choice>
              <mc:Fallback>
                <p:oleObj name="Bitmap Image" r:id="rId5" imgW="3552381" imgH="2886478" progId="Paint.Picture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733800"/>
                        <a:ext cx="3200400" cy="2600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38200" y="814388"/>
            <a:ext cx="7772400" cy="762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>What is a wave?</a:t>
            </a:r>
          </a:p>
        </p:txBody>
      </p:sp>
      <p:sp>
        <p:nvSpPr>
          <p:cNvPr id="4099" name="Rectangle 1027"/>
          <p:cNvSpPr>
            <a:spLocks noGrp="1" noChangeArrowheads="1"/>
          </p:cNvSpPr>
          <p:nvPr>
            <p:ph idx="1"/>
          </p:nvPr>
        </p:nvSpPr>
        <p:spPr>
          <a:xfrm>
            <a:off x="152400" y="1935480"/>
            <a:ext cx="8763000" cy="438912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Where does the energy of a wave come from?</a:t>
            </a:r>
          </a:p>
          <a:p>
            <a:pPr eaLnBrk="1" hangingPunct="1">
              <a:defRPr/>
            </a:pPr>
            <a:endParaRPr lang="en-US" sz="1200" dirty="0" smtClean="0"/>
          </a:p>
          <a:p>
            <a:pPr lvl="1"/>
            <a:r>
              <a:rPr lang="en-US" sz="3200" b="1" i="1" dirty="0" smtClean="0"/>
              <a:t>Vibrations</a:t>
            </a:r>
            <a:r>
              <a:rPr lang="en-US" sz="3200" dirty="0" smtClean="0"/>
              <a:t>: An object that is vibrating is moving and vibrating objects </a:t>
            </a:r>
            <a:r>
              <a:rPr lang="en-US" sz="3200" b="1" i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transfer</a:t>
            </a:r>
            <a:r>
              <a:rPr lang="en-US" sz="3200" dirty="0" smtClean="0"/>
              <a:t> their energy to objects </a:t>
            </a:r>
            <a:r>
              <a:rPr lang="en-US" sz="3200" b="1" i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 to </a:t>
            </a:r>
            <a:r>
              <a:rPr lang="en-US" sz="3200" dirty="0" smtClean="0"/>
              <a:t>them</a:t>
            </a:r>
          </a:p>
          <a:p>
            <a:pPr lvl="1">
              <a:defRPr/>
            </a:pPr>
            <a:endParaRPr lang="en-US" sz="3200" b="1" i="1" u="sng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436" name="Picture 1029" descr="come to Pembrokeshire - it's wild!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953000"/>
            <a:ext cx="21336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1031" descr="99_IMG0016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4800600"/>
            <a:ext cx="2667000" cy="177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1033" descr="waves_180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62800" y="4953000"/>
            <a:ext cx="1763713" cy="160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Wave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way requiring a medium to propagate (go through). All waves other than electromagnetic waves (light).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978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Matter of some kind through which the energy of mechanical waves can propagate.</a:t>
            </a:r>
          </a:p>
          <a:p>
            <a:r>
              <a:rPr lang="en-US" dirty="0" smtClean="0"/>
              <a:t>Example: Ocean waves medium=water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47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Slinky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www.youtube.com/watch?v=iT4KAc0Ag1E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46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Wave Surfing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www.youtube.com/watch?v=OgDtRmSCxBg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970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14388"/>
            <a:ext cx="7772400" cy="762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>2 Main Types of Waves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b="1" dirty="0" smtClean="0"/>
              <a:t>Transverse Waves</a:t>
            </a:r>
          </a:p>
          <a:p>
            <a:pPr eaLnBrk="1" hangingPunct="1">
              <a:defRPr/>
            </a:pPr>
            <a:endParaRPr lang="en-US" sz="1200" dirty="0" smtClean="0"/>
          </a:p>
          <a:p>
            <a:pPr lvl="1" eaLnBrk="1" hangingPunct="1">
              <a:defRPr/>
            </a:pPr>
            <a:r>
              <a:rPr lang="en-US" sz="3200" i="1" dirty="0" smtClean="0"/>
              <a:t>Examples</a:t>
            </a:r>
            <a:r>
              <a:rPr lang="en-US" sz="3200" dirty="0" smtClean="0"/>
              <a:t>: </a:t>
            </a:r>
            <a:r>
              <a:rPr lang="en-US" sz="3200" b="1" i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Ocean waves, radio waves, light waves and heat waves</a:t>
            </a:r>
          </a:p>
          <a:p>
            <a:pPr lvl="1" eaLnBrk="1" hangingPunct="1">
              <a:buFontTx/>
              <a:buNone/>
              <a:defRPr/>
            </a:pPr>
            <a:endParaRPr lang="en-US" sz="1200" dirty="0" smtClean="0"/>
          </a:p>
          <a:p>
            <a:pPr lvl="1" eaLnBrk="1" hangingPunct="1">
              <a:buFontTx/>
              <a:buNone/>
              <a:defRPr/>
            </a:pPr>
            <a:endParaRPr lang="en-US" sz="1200" dirty="0" smtClean="0"/>
          </a:p>
          <a:p>
            <a:pPr eaLnBrk="1" hangingPunct="1">
              <a:defRPr/>
            </a:pPr>
            <a:r>
              <a:rPr lang="en-US" sz="3200" b="1" dirty="0" smtClean="0"/>
              <a:t>Compression (Longitudinal) Waves</a:t>
            </a:r>
          </a:p>
          <a:p>
            <a:pPr eaLnBrk="1" hangingPunct="1">
              <a:defRPr/>
            </a:pPr>
            <a:endParaRPr lang="en-US" sz="1200" dirty="0" smtClean="0"/>
          </a:p>
          <a:p>
            <a:pPr lvl="1" eaLnBrk="1" hangingPunct="1">
              <a:defRPr/>
            </a:pPr>
            <a:r>
              <a:rPr lang="en-US" sz="3200" i="1" dirty="0" smtClean="0"/>
              <a:t>Example</a:t>
            </a:r>
            <a:r>
              <a:rPr lang="en-US" sz="3200" dirty="0" smtClean="0"/>
              <a:t>: </a:t>
            </a:r>
            <a:r>
              <a:rPr lang="en-US" sz="3200" b="1" i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Sound waves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14388"/>
            <a:ext cx="7772400" cy="762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>Transverse Waves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981200"/>
            <a:ext cx="8686800" cy="4114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Motion of the </a:t>
            </a:r>
            <a:r>
              <a:rPr lang="en-US" sz="3200" i="1" dirty="0" smtClean="0"/>
              <a:t>medium</a:t>
            </a:r>
            <a:r>
              <a:rPr lang="en-US" sz="3200" dirty="0" smtClean="0"/>
              <a:t> is at a </a:t>
            </a:r>
            <a:r>
              <a:rPr lang="en-US" sz="3200" b="1" i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</a:t>
            </a:r>
            <a:r>
              <a:rPr lang="en-US" sz="3200" dirty="0" smtClean="0"/>
              <a:t> angle (90</a:t>
            </a:r>
            <a:r>
              <a:rPr lang="en-US" sz="3200" dirty="0" smtClean="0">
                <a:sym typeface="Symbol"/>
              </a:rPr>
              <a:t></a:t>
            </a:r>
            <a:r>
              <a:rPr lang="en-US" sz="3200" dirty="0" smtClean="0"/>
              <a:t>) to the direction of the wave movement</a:t>
            </a:r>
            <a:endParaRPr lang="en-US" sz="3200" dirty="0"/>
          </a:p>
        </p:txBody>
      </p:sp>
      <p:pic>
        <p:nvPicPr>
          <p:cNvPr id="20486" name="Picture 6" descr="tranvers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77357" y="3352800"/>
            <a:ext cx="4985443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G:\Apps\mso2000\PFiles\MSOffice\Template\PDesigns\HIGHVOLT.POT</Template>
  <TotalTime>718</TotalTime>
  <Words>570</Words>
  <Application>Microsoft Office PowerPoint</Application>
  <PresentationFormat>On-screen Show (4:3)</PresentationFormat>
  <Paragraphs>119</Paragraphs>
  <Slides>26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Constantia</vt:lpstr>
      <vt:lpstr>Symbol</vt:lpstr>
      <vt:lpstr>Times New Roman</vt:lpstr>
      <vt:lpstr>Wingdings 2</vt:lpstr>
      <vt:lpstr>Flow</vt:lpstr>
      <vt:lpstr>Bitmap Image</vt:lpstr>
      <vt:lpstr> Chapter 12  Light Waves and Sound</vt:lpstr>
      <vt:lpstr>What is a Wave?</vt:lpstr>
      <vt:lpstr>What is a wave?</vt:lpstr>
      <vt:lpstr>Mechanical Wave</vt:lpstr>
      <vt:lpstr>Medium</vt:lpstr>
      <vt:lpstr>Slinky Video</vt:lpstr>
      <vt:lpstr>Big Wave Surfing Video</vt:lpstr>
      <vt:lpstr>2 Main Types of Waves</vt:lpstr>
      <vt:lpstr>Transverse Waves</vt:lpstr>
      <vt:lpstr>Parts of a Transverse Wave</vt:lpstr>
      <vt:lpstr>More on Transverse Waves</vt:lpstr>
      <vt:lpstr>PowerPoint Presentation</vt:lpstr>
      <vt:lpstr>PowerPoint Presentation</vt:lpstr>
      <vt:lpstr>Math – Frequency and Wavelength </vt:lpstr>
      <vt:lpstr>Math – Frequency and Wavelength </vt:lpstr>
      <vt:lpstr>Example Problem #1</vt:lpstr>
      <vt:lpstr>Example Problem #2</vt:lpstr>
      <vt:lpstr>Compression/Longitudinal Wave</vt:lpstr>
      <vt:lpstr>Compression/Longitudinal Wave</vt:lpstr>
      <vt:lpstr>Compression/Longitudinal Wave</vt:lpstr>
      <vt:lpstr>Compression/Longitudinal Wave</vt:lpstr>
      <vt:lpstr>Interactions of Waves</vt:lpstr>
      <vt:lpstr>Reflection</vt:lpstr>
      <vt:lpstr>Refraction</vt:lpstr>
      <vt:lpstr>Diffraction</vt:lpstr>
      <vt:lpstr>Wave interference</vt:lpstr>
    </vt:vector>
  </TitlesOfParts>
  <Company>WCPSS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Waves and Sound</dc:title>
  <dc:creator>Wake County Public Schools</dc:creator>
  <cp:lastModifiedBy>Kelly Mastin</cp:lastModifiedBy>
  <cp:revision>31</cp:revision>
  <dcterms:created xsi:type="dcterms:W3CDTF">2005-04-22T17:39:44Z</dcterms:created>
  <dcterms:modified xsi:type="dcterms:W3CDTF">2017-04-10T14:19:32Z</dcterms:modified>
</cp:coreProperties>
</file>