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29"/>
  </p:notesMasterIdLst>
  <p:sldIdLst>
    <p:sldId id="256" r:id="rId2"/>
    <p:sldId id="324" r:id="rId3"/>
    <p:sldId id="281" r:id="rId4"/>
    <p:sldId id="360" r:id="rId5"/>
    <p:sldId id="364" r:id="rId6"/>
    <p:sldId id="366" r:id="rId7"/>
    <p:sldId id="288" r:id="rId8"/>
    <p:sldId id="362" r:id="rId9"/>
    <p:sldId id="361" r:id="rId10"/>
    <p:sldId id="363" r:id="rId11"/>
    <p:sldId id="287" r:id="rId12"/>
    <p:sldId id="367" r:id="rId13"/>
    <p:sldId id="289" r:id="rId14"/>
    <p:sldId id="325" r:id="rId15"/>
    <p:sldId id="359" r:id="rId16"/>
    <p:sldId id="306" r:id="rId17"/>
    <p:sldId id="368" r:id="rId18"/>
    <p:sldId id="307" r:id="rId19"/>
    <p:sldId id="311" r:id="rId20"/>
    <p:sldId id="312" r:id="rId21"/>
    <p:sldId id="313" r:id="rId22"/>
    <p:sldId id="369" r:id="rId23"/>
    <p:sldId id="318" r:id="rId24"/>
    <p:sldId id="370" r:id="rId25"/>
    <p:sldId id="338" r:id="rId26"/>
    <p:sldId id="339" r:id="rId27"/>
    <p:sldId id="346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60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75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B0611B-C992-49B1-9B9A-A9DC4822F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77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185F0-026C-4FA9-B7A2-C3628DB9E83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Photocell - a solid-state device that converts light into electrical energy by producing a voltage, as in a photovoltaic cell, or uses light to regulate the flow of current, as in a photoconductive cell: used in automatic control systems for doors, lighting</a:t>
            </a:r>
          </a:p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Thermocouple - a kind of thermometer consisting of two wires of different metals that are joined at both ends; one junction is at the temperature to be measured and the other is held at a fixed lower temperature; the current generated in the circuit is proportional to the temperature difference</a:t>
            </a:r>
          </a:p>
          <a:p>
            <a:pPr eaLnBrk="1" fontAlgn="t" hangingPunct="1"/>
            <a:endParaRPr lang="en-US" smtClean="0">
              <a:solidFill>
                <a:srgbClr val="333333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9145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185F0-026C-4FA9-B7A2-C3628DB9E83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Photocell - a solid-state device that converts light into electrical energy by producing a voltage, as in a photovoltaic cell, or uses light to regulate the flow of current, as in a photoconductive cell: used in automatic control systems for doors, lighting</a:t>
            </a:r>
          </a:p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Thermocouple - a kind of thermometer consisting of two wires of different metals that are joined at both ends; one junction is at the temperature to be measured and the other is held at a fixed lower temperature; the current generated in the circuit is proportional to the temperature difference</a:t>
            </a:r>
          </a:p>
          <a:p>
            <a:pPr eaLnBrk="1" fontAlgn="t" hangingPunct="1"/>
            <a:endParaRPr lang="en-US" smtClean="0">
              <a:solidFill>
                <a:srgbClr val="333333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9287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185F0-026C-4FA9-B7A2-C3628DB9E83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Photocell - a solid-state device that converts light into electrical energy by producing a voltage, as in a photovoltaic cell, or uses light to regulate the flow of current, as in a photoconductive cell: used in automatic control systems for doors, lighting</a:t>
            </a:r>
          </a:p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Thermocouple - a kind of thermometer consisting of two wires of different metals that are joined at both ends; one junction is at the temperature to be measured and the other is held at a fixed lower temperature; the current generated in the circuit is proportional to the temperature difference</a:t>
            </a:r>
          </a:p>
          <a:p>
            <a:pPr eaLnBrk="1" fontAlgn="t" hangingPunct="1"/>
            <a:endParaRPr lang="en-US" smtClean="0">
              <a:solidFill>
                <a:srgbClr val="333333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5702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185F0-026C-4FA9-B7A2-C3628DB9E83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Photocell - a solid-state device that converts light into electrical energy by producing a voltage, as in a photovoltaic cell, or uses light to regulate the flow of current, as in a photoconductive cell: used in automatic control systems for doors, lighting</a:t>
            </a:r>
          </a:p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Thermocouple - a kind of thermometer consisting of two wires of different metals that are joined at both ends; one junction is at the temperature to be measured and the other is held at a fixed lower temperature; the current generated in the circuit is proportional to the temperature difference</a:t>
            </a:r>
          </a:p>
          <a:p>
            <a:pPr eaLnBrk="1" fontAlgn="t" hangingPunct="1"/>
            <a:endParaRPr lang="en-US" smtClean="0">
              <a:solidFill>
                <a:srgbClr val="333333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8037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2A317-3F1C-42C9-A803-674E8B3EEB0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712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2A317-3F1C-42C9-A803-674E8B3EEB0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87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2A317-3F1C-42C9-A803-674E8B3EEB0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938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2A317-3F1C-42C9-A803-674E8B3EEB0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10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BEDED-BF9C-46AD-8824-C7AF5DCAFC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C0C38-5BBB-449A-8D76-892B0D4A4A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E8221-82F8-4850-BCCC-9DB090DF35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4463"/>
            <a:ext cx="77724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4F7B7-8C11-46DF-8745-FFFA252A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4463"/>
            <a:ext cx="77724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7FDC5-7055-4EB1-B6A2-E2148FEC2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2DECD-60CF-4091-88D0-0CE0AB450B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CCFAB-3FC4-4B76-8EC4-3C3A44D173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885B9-1C87-45F0-A501-E12E4DB4B2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5770E-D598-418B-9327-00D9ED8F60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37DA2-C919-4C2D-BD0B-6E325AF5F8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CC0BA-BCF1-495A-9CAE-AD0C954800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1FE2A-ACC8-494E-BC6F-500425ABE3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74F4F4D-FFCB-4B42-A58D-D4FDE17229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370F13B-C98A-48E0-B9D0-8B434BD226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en.wikipedia.org/wiki/File:Lodestone_attracting_nails.pn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24384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>Electrical Circuits </a:t>
            </a:r>
            <a:b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endParaRPr lang="en-US" sz="6600" dirty="0" smtClean="0">
              <a:solidFill>
                <a:schemeClr val="accent3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pic>
        <p:nvPicPr>
          <p:cNvPr id="3076" name="Picture 5" descr="illust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810000"/>
            <a:ext cx="38862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Parallel Circuit</a:t>
            </a:r>
          </a:p>
        </p:txBody>
      </p:sp>
      <p:pic>
        <p:nvPicPr>
          <p:cNvPr id="45058" name="Picture 2" descr="http://www.berkeleypoint.com/images/parall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676400"/>
            <a:ext cx="2152650" cy="46825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Series Circuit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01000" cy="4191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i="1" u="sng" dirty="0" smtClean="0">
                <a:latin typeface="Cambria" pitchFamily="18" charset="0"/>
                <a:cs typeface="Times New Roman" pitchFamily="18" charset="0"/>
              </a:rPr>
              <a:t>Disadvantage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: if there is a break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anywhere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in the circuit, the entire circuit is open and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no current 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can flow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Ex: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cheap</a:t>
            </a:r>
            <a:r>
              <a:rPr lang="en-US" sz="3600" b="1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holiday lights</a:t>
            </a:r>
          </a:p>
        </p:txBody>
      </p:sp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2514600" y="2476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Series Circuit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286000" y="1981200"/>
            <a:ext cx="4410075" cy="4489028"/>
            <a:chOff x="2286000" y="1981200"/>
            <a:chExt cx="4410075" cy="4489028"/>
          </a:xfrm>
        </p:grpSpPr>
        <p:pic>
          <p:nvPicPr>
            <p:cNvPr id="52226" name="Picture 2" descr="http://www.tpub.com/neets/book1/chapter3/32NE0063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0" y="1981200"/>
              <a:ext cx="4410075" cy="4489028"/>
            </a:xfrm>
            <a:prstGeom prst="rect">
              <a:avLst/>
            </a:prstGeom>
            <a:noFill/>
          </p:spPr>
        </p:pic>
        <p:sp>
          <p:nvSpPr>
            <p:cNvPr id="8" name="Rectangle 7"/>
            <p:cNvSpPr/>
            <p:nvPr/>
          </p:nvSpPr>
          <p:spPr>
            <a:xfrm>
              <a:off x="4495800" y="2667000"/>
              <a:ext cx="609600" cy="304800"/>
            </a:xfrm>
            <a:prstGeom prst="rect">
              <a:avLst/>
            </a:prstGeom>
            <a:solidFill>
              <a:srgbClr val="1B24DF"/>
            </a:solidFill>
            <a:ln>
              <a:solidFill>
                <a:srgbClr val="1B24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0" y="4191000"/>
              <a:ext cx="609600" cy="228600"/>
            </a:xfrm>
            <a:prstGeom prst="rect">
              <a:avLst/>
            </a:prstGeom>
            <a:solidFill>
              <a:srgbClr val="1B24DF"/>
            </a:solidFill>
            <a:ln>
              <a:solidFill>
                <a:srgbClr val="1B24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4724400" y="5562600"/>
              <a:ext cx="609600" cy="228600"/>
            </a:xfrm>
            <a:prstGeom prst="rect">
              <a:avLst/>
            </a:prstGeom>
            <a:solidFill>
              <a:srgbClr val="1B24DF"/>
            </a:solidFill>
            <a:ln>
              <a:solidFill>
                <a:srgbClr val="1B24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Parallel Circuit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981200"/>
            <a:ext cx="8305800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If there is a break in one branch, the electrons and current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can still flow 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through the other branches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600" dirty="0" smtClean="0"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Ex: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more expensive</a:t>
            </a:r>
            <a:r>
              <a:rPr lang="en-US" sz="3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holiday lights</a:t>
            </a:r>
            <a:r>
              <a:rPr lang="en-US" sz="3600" dirty="0" smtClean="0">
                <a:latin typeface="Cambria" pitchFamily="18" charset="0"/>
              </a:rPr>
              <a:t> </a:t>
            </a:r>
          </a:p>
        </p:txBody>
      </p:sp>
      <p:sp>
        <p:nvSpPr>
          <p:cNvPr id="34820" name="Rectangle 6"/>
          <p:cNvSpPr>
            <a:spLocks noChangeArrowheads="1"/>
          </p:cNvSpPr>
          <p:nvPr/>
        </p:nvSpPr>
        <p:spPr bwMode="auto">
          <a:xfrm>
            <a:off x="251460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Parallel Circuit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371600" y="1905000"/>
            <a:ext cx="6553200" cy="4711700"/>
            <a:chOff x="1371600" y="1905000"/>
            <a:chExt cx="6553200" cy="4711700"/>
          </a:xfrm>
        </p:grpSpPr>
        <p:pic>
          <p:nvPicPr>
            <p:cNvPr id="33795" name="Picture 4" descr="32NE008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71600" y="1905000"/>
              <a:ext cx="6553200" cy="4711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4648200" y="3124200"/>
              <a:ext cx="533400" cy="1524000"/>
            </a:xfrm>
            <a:prstGeom prst="rect">
              <a:avLst/>
            </a:prstGeom>
            <a:solidFill>
              <a:srgbClr val="1B24DF"/>
            </a:solidFill>
            <a:ln>
              <a:solidFill>
                <a:srgbClr val="1B24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86400" y="4114800"/>
              <a:ext cx="762000" cy="304800"/>
            </a:xfrm>
            <a:prstGeom prst="rect">
              <a:avLst/>
            </a:prstGeom>
            <a:solidFill>
              <a:srgbClr val="1B24DF"/>
            </a:solidFill>
            <a:ln>
              <a:solidFill>
                <a:srgbClr val="1B24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24384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>Magnetism</a:t>
            </a:r>
            <a:b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endParaRPr lang="en-US" sz="6600" dirty="0" smtClean="0">
              <a:solidFill>
                <a:schemeClr val="accent3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pic>
        <p:nvPicPr>
          <p:cNvPr id="4" name="Picture 1028" descr="LOGO_Maxime_embo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200400"/>
            <a:ext cx="3840163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Magnetism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6019800" cy="43891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600" dirty="0" smtClean="0"/>
              <a:t>Discovered by the Greeks in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Magnesia</a:t>
            </a:r>
            <a:r>
              <a:rPr lang="en-US" sz="3600" dirty="0" smtClean="0"/>
              <a:t>, Turkey</a:t>
            </a:r>
          </a:p>
          <a:p>
            <a:pPr>
              <a:lnSpc>
                <a:spcPct val="90000"/>
              </a:lnSpc>
              <a:defRPr/>
            </a:pPr>
            <a:endParaRPr lang="en-US" sz="12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Lodestone</a:t>
            </a:r>
          </a:p>
          <a:p>
            <a:pPr>
              <a:lnSpc>
                <a:spcPct val="90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Refers to the unseen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forces</a:t>
            </a:r>
            <a:r>
              <a:rPr lang="en-US" sz="3600" dirty="0" smtClean="0">
                <a:latin typeface="Cambria" pitchFamily="18" charset="0"/>
              </a:rPr>
              <a:t> of attraction and repulsion between of magnets</a:t>
            </a:r>
          </a:p>
        </p:txBody>
      </p:sp>
      <p:pic>
        <p:nvPicPr>
          <p:cNvPr id="18434" name="Picture 2" descr="http://upload.wikimedia.org/wikipedia/commons/thumb/2/20/Lodestone_attracting_nails.png/220px-Lodestone_attracting_nail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133600"/>
            <a:ext cx="2095500" cy="262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Magnetism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 smtClean="0">
                <a:latin typeface="Cambria" pitchFamily="18" charset="0"/>
              </a:rPr>
              <a:t>Magnetic Force </a:t>
            </a:r>
            <a:r>
              <a:rPr lang="en-US" sz="3600" dirty="0" smtClean="0">
                <a:latin typeface="Cambria" pitchFamily="18" charset="0"/>
              </a:rPr>
              <a:t>– magnets exert force on each other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closer</a:t>
            </a:r>
            <a:r>
              <a:rPr lang="en-US" sz="3600" dirty="0" smtClean="0">
                <a:latin typeface="Cambria" pitchFamily="18" charset="0"/>
              </a:rPr>
              <a:t> they are, 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stronger</a:t>
            </a:r>
            <a:r>
              <a:rPr lang="en-US" sz="3600" dirty="0" smtClean="0">
                <a:latin typeface="Cambria" pitchFamily="18" charset="0"/>
              </a:rPr>
              <a:t> the force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A magnet is surrounded by 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magnetic field</a:t>
            </a:r>
            <a:r>
              <a:rPr lang="en-US" sz="3600" dirty="0" smtClean="0">
                <a:latin typeface="Cambri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Magnetic Field</a:t>
            </a:r>
          </a:p>
        </p:txBody>
      </p:sp>
      <p:pic>
        <p:nvPicPr>
          <p:cNvPr id="56324" name="Picture 7" descr="5h1030.gif (64656 bytes)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00400" y="4648200"/>
            <a:ext cx="2438400" cy="1885950"/>
          </a:xfrm>
        </p:spPr>
      </p:pic>
      <p:sp>
        <p:nvSpPr>
          <p:cNvPr id="66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752600"/>
            <a:ext cx="82296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Exerts 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force </a:t>
            </a:r>
            <a:r>
              <a:rPr lang="en-US" sz="3600" dirty="0" smtClean="0">
                <a:latin typeface="Cambria" pitchFamily="18" charset="0"/>
              </a:rPr>
              <a:t>on other magnets and objects made of magnetic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materials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b="1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Represented by magnetic field lines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Have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5791200" cy="4876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Poles are where the magnetic force exerted by the magnet is 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strongest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300" b="1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Field lines are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close</a:t>
            </a:r>
            <a:r>
              <a:rPr lang="en-US" sz="3600" dirty="0" smtClean="0">
                <a:latin typeface="Cambria" pitchFamily="18" charset="0"/>
              </a:rPr>
              <a:t> together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North Pole</a:t>
            </a:r>
          </a:p>
          <a:p>
            <a:pPr lvl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South Pole</a:t>
            </a:r>
          </a:p>
        </p:txBody>
      </p:sp>
      <p:pic>
        <p:nvPicPr>
          <p:cNvPr id="53252" name="Picture 13" descr="bar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457950" y="2362200"/>
            <a:ext cx="2686050" cy="3257550"/>
          </a:xfrm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Magnetic Field and Poles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Electrical Circuits</a:t>
            </a:r>
          </a:p>
        </p:txBody>
      </p:sp>
      <p:pic>
        <p:nvPicPr>
          <p:cNvPr id="22532" name="Picture 7" descr="simple_circuit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3962400"/>
            <a:ext cx="3390900" cy="2352675"/>
          </a:xfrm>
        </p:spPr>
      </p:pic>
      <p:sp>
        <p:nvSpPr>
          <p:cNvPr id="849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981200"/>
            <a:ext cx="81534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A </a:t>
            </a: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Circuit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is a closed conducting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loop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through which an electric current can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flow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. </a:t>
            </a:r>
            <a:endParaRPr lang="en-US" sz="36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Magnetic Poles</a:t>
            </a:r>
          </a:p>
        </p:txBody>
      </p:sp>
      <p:pic>
        <p:nvPicPr>
          <p:cNvPr id="54276" name="Picture 7" descr="Magnetic_Field_Lines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524000"/>
            <a:ext cx="3848100" cy="2965450"/>
          </a:xfrm>
        </p:spPr>
      </p:pic>
      <p:pic>
        <p:nvPicPr>
          <p:cNvPr id="54277" name="Picture 9" descr="Magnetic field shown with iron grains, disc magnet with poles on edge 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1676400"/>
            <a:ext cx="40005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Text Box 10"/>
          <p:cNvSpPr txBox="1">
            <a:spLocks noChangeArrowheads="1"/>
          </p:cNvSpPr>
          <p:nvPr/>
        </p:nvSpPr>
        <p:spPr bwMode="auto">
          <a:xfrm>
            <a:off x="619218" y="4648200"/>
            <a:ext cx="17556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Bar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Magnet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472094" y="4648200"/>
            <a:ext cx="234763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Horseshoe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Magnet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436695" y="4724400"/>
            <a:ext cx="17556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Disk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Magnet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44463"/>
            <a:ext cx="77724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How Do Magnets Interact?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2667000"/>
            <a:ext cx="4800600" cy="3733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Like poles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repel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Opposite poles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attract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-1328738" y="23542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302" name="Rectangle 9"/>
          <p:cNvSpPr>
            <a:spLocks noChangeArrowheads="1"/>
          </p:cNvSpPr>
          <p:nvPr/>
        </p:nvSpPr>
        <p:spPr bwMode="auto">
          <a:xfrm>
            <a:off x="-1328738" y="23542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5362" name="Picture 2" descr="http://startswithabang.com/wp-content/uploads/2008/11/28_01_bar_magn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33599"/>
            <a:ext cx="3581400" cy="4499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44463"/>
            <a:ext cx="77724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How Do Magnets Interact?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752600"/>
            <a:ext cx="8305800" cy="4419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When 2 magnets are brought close to each other, their magnetic fields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combine</a:t>
            </a:r>
            <a:r>
              <a:rPr lang="en-US" sz="3600" dirty="0" smtClean="0">
                <a:latin typeface="Cambria" pitchFamily="18" charset="0"/>
              </a:rPr>
              <a:t> to produce a new magnetic field.</a:t>
            </a: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-1328738" y="23542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302" name="Rectangle 9"/>
          <p:cNvSpPr>
            <a:spLocks noChangeArrowheads="1"/>
          </p:cNvSpPr>
          <p:nvPr/>
        </p:nvSpPr>
        <p:spPr bwMode="auto">
          <a:xfrm>
            <a:off x="-1328738" y="23542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4274" name="Picture 2" descr="magnetic field interac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657600"/>
            <a:ext cx="3276600" cy="273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Magnetic Materials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3848100" cy="2667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Iron </a:t>
            </a:r>
            <a:r>
              <a:rPr lang="en-US" sz="3600" dirty="0" smtClean="0">
                <a:latin typeface="Cambria" pitchFamily="18" charset="0"/>
              </a:rPr>
              <a:t> (Best)</a:t>
            </a:r>
          </a:p>
          <a:p>
            <a:pPr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Cobalt</a:t>
            </a:r>
          </a:p>
          <a:p>
            <a:pPr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Nickel</a:t>
            </a:r>
          </a:p>
        </p:txBody>
      </p:sp>
      <p:pic>
        <p:nvPicPr>
          <p:cNvPr id="57349" name="Picture 11" descr="Neodymium Magnets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86200" y="2057400"/>
            <a:ext cx="5105400" cy="3463925"/>
          </a:xfrm>
        </p:spPr>
      </p:pic>
      <p:grpSp>
        <p:nvGrpSpPr>
          <p:cNvPr id="57348" name="Group 10"/>
          <p:cNvGrpSpPr>
            <a:grpSpLocks/>
          </p:cNvGrpSpPr>
          <p:nvPr/>
        </p:nvGrpSpPr>
        <p:grpSpPr bwMode="auto">
          <a:xfrm>
            <a:off x="3165475" y="2422525"/>
            <a:ext cx="2813050" cy="2012950"/>
            <a:chOff x="0" y="0"/>
            <a:chExt cx="1772" cy="1268"/>
          </a:xfrm>
        </p:grpSpPr>
        <p:sp>
          <p:nvSpPr>
            <p:cNvPr id="57350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1395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7351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1772" cy="1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  </a:t>
              </a:r>
              <a:r>
                <a:rPr lang="en-US" sz="11000">
                  <a:latin typeface="Arial" charset="0"/>
                  <a:cs typeface="Arial" charset="0"/>
                </a:rPr>
                <a:t> </a:t>
              </a:r>
              <a:r>
                <a:rPr lang="en-US" sz="800">
                  <a:latin typeface="Arial" charset="0"/>
                  <a:cs typeface="Arial" charset="0"/>
                </a:rPr>
                <a:t>                                                                                         </a:t>
              </a:r>
            </a:p>
            <a:p>
              <a:pPr eaLnBrk="0" hangingPunct="0"/>
              <a:endParaRPr lang="en-US" sz="800"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44463"/>
            <a:ext cx="7772400" cy="14319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Magnets on the Atomic Scale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981200"/>
            <a:ext cx="6324600" cy="4419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 smtClean="0">
                <a:latin typeface="Cambria" pitchFamily="18" charset="0"/>
              </a:rPr>
              <a:t>Magnetic Domains: </a:t>
            </a:r>
            <a:r>
              <a:rPr lang="en-US" sz="3600" dirty="0" smtClean="0">
                <a:latin typeface="Cambria" pitchFamily="18" charset="0"/>
              </a:rPr>
              <a:t>Groups of atoms with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aligned</a:t>
            </a:r>
            <a:r>
              <a:rPr lang="en-US" sz="3600" dirty="0" smtClean="0">
                <a:latin typeface="Cambria" pitchFamily="18" charset="0"/>
              </a:rPr>
              <a:t> magnetic poles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A non-magnetic piece of iron (</a:t>
            </a:r>
            <a:r>
              <a:rPr lang="en-US" sz="3600" b="1" i="1" dirty="0" smtClean="0">
                <a:latin typeface="Cambria" pitchFamily="18" charset="0"/>
              </a:rPr>
              <a:t>ex. </a:t>
            </a:r>
            <a:r>
              <a:rPr lang="en-US" sz="3600" dirty="0" smtClean="0">
                <a:latin typeface="Cambria" pitchFamily="18" charset="0"/>
              </a:rPr>
              <a:t>a nail) can be made into 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temporary magnet</a:t>
            </a:r>
            <a:r>
              <a:rPr lang="en-US" sz="3600" dirty="0" smtClean="0">
                <a:latin typeface="Cambria" pitchFamily="18" charset="0"/>
              </a:rPr>
              <a:t> if the domains are aligned</a:t>
            </a: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-1328738" y="23542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302" name="Rectangle 9"/>
          <p:cNvSpPr>
            <a:spLocks noChangeArrowheads="1"/>
          </p:cNvSpPr>
          <p:nvPr/>
        </p:nvSpPr>
        <p:spPr bwMode="auto">
          <a:xfrm>
            <a:off x="-1328738" y="23542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5298" name="Picture 2" descr="Magnetic domai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743200"/>
            <a:ext cx="1971675" cy="2739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44463"/>
            <a:ext cx="8610600" cy="14319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Can a Magnet Lose Its Magnetism?</a:t>
            </a:r>
          </a:p>
        </p:txBody>
      </p:sp>
      <p:pic>
        <p:nvPicPr>
          <p:cNvPr id="59396" name="Picture 7" descr="nist-magnet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2514600"/>
            <a:ext cx="1905000" cy="2543175"/>
          </a:xfrm>
        </p:spPr>
      </p:pic>
      <p:sp>
        <p:nvSpPr>
          <p:cNvPr id="1075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505200" y="1981200"/>
            <a:ext cx="54102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YES!</a:t>
            </a:r>
          </a:p>
          <a:p>
            <a:pPr eaLnBrk="1" hangingPunct="1">
              <a:defRPr/>
            </a:pPr>
            <a:endParaRPr lang="en-US" sz="1600" b="1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If a magnet is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heated</a:t>
            </a:r>
            <a:r>
              <a:rPr lang="en-US" sz="3600" dirty="0" smtClean="0">
                <a:latin typeface="Cambria" pitchFamily="18" charset="0"/>
              </a:rPr>
              <a:t>, the  atoms can begin to move fast enough to mess up 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alignment</a:t>
            </a:r>
            <a:r>
              <a:rPr lang="en-US" sz="3600" dirty="0" smtClean="0">
                <a:latin typeface="Cambria" pitchFamily="18" charset="0"/>
              </a:rPr>
              <a:t> of domains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385763"/>
            <a:ext cx="7772400" cy="11906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/>
              <a:t>Can a Pole be Isolated?</a:t>
            </a:r>
          </a:p>
        </p:txBody>
      </p:sp>
      <p:sp>
        <p:nvSpPr>
          <p:cNvPr id="108547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43815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NO!</a:t>
            </a:r>
          </a:p>
          <a:p>
            <a:pPr eaLnBrk="1" hangingPunct="1">
              <a:defRPr/>
            </a:pPr>
            <a:endParaRPr lang="en-US" sz="1600" dirty="0" smtClean="0"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When a magnet is broken,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each piece </a:t>
            </a:r>
            <a:r>
              <a:rPr lang="en-US" sz="3600" dirty="0" smtClean="0">
                <a:latin typeface="Cambria" pitchFamily="18" charset="0"/>
              </a:rPr>
              <a:t>will still have a north pole and a south pole</a:t>
            </a:r>
          </a:p>
        </p:txBody>
      </p:sp>
      <p:pic>
        <p:nvPicPr>
          <p:cNvPr id="60420" name="Picture 1031" descr="Figure27_0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67300" y="2595562"/>
            <a:ext cx="3848100" cy="2886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Electromagnets</a:t>
            </a:r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9530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Temporary</a:t>
            </a:r>
            <a:r>
              <a:rPr lang="en-US" sz="3600" dirty="0" smtClean="0">
                <a:latin typeface="Cambria" pitchFamily="18" charset="0"/>
              </a:rPr>
              <a:t> magnet</a:t>
            </a:r>
          </a:p>
          <a:p>
            <a:pPr eaLnBrk="1" hangingPunct="1"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 Made by wrapping 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wire coil</a:t>
            </a:r>
            <a:r>
              <a:rPr lang="en-US" sz="3600" dirty="0" smtClean="0">
                <a:latin typeface="Cambria" pitchFamily="18" charset="0"/>
              </a:rPr>
              <a:t> around an iron core, and then running 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current </a:t>
            </a:r>
            <a:r>
              <a:rPr lang="en-US" sz="3600" dirty="0" smtClean="0">
                <a:latin typeface="Cambria" pitchFamily="18" charset="0"/>
              </a:rPr>
              <a:t>through the wire.</a:t>
            </a:r>
          </a:p>
        </p:txBody>
      </p:sp>
      <p:pic>
        <p:nvPicPr>
          <p:cNvPr id="8194" name="Picture 2" descr="http://www.bbc.co.uk/schools/ks3bitesize/science/images/electromagnetic_circui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3101" y="2438400"/>
            <a:ext cx="3390899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Electrical Circuits - Parts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610600" cy="4648200"/>
          </a:xfrm>
        </p:spPr>
        <p:txBody>
          <a:bodyPr>
            <a:noAutofit/>
          </a:bodyPr>
          <a:lstStyle/>
          <a:p>
            <a:pPr marL="624840" indent="-533400">
              <a:buFontTx/>
              <a:buAutoNum type="arabicPeriod"/>
              <a:defRPr/>
            </a:pPr>
            <a:r>
              <a:rPr lang="en-US" sz="3800" b="1" i="1" dirty="0" smtClean="0">
                <a:latin typeface="Cambria" pitchFamily="18" charset="0"/>
              </a:rPr>
              <a:t>Source of </a:t>
            </a:r>
            <a:r>
              <a:rPr lang="en-US" sz="38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Energy</a:t>
            </a:r>
            <a:r>
              <a:rPr lang="en-US" sz="3800" b="1" i="1" dirty="0" smtClean="0">
                <a:latin typeface="Cambria" pitchFamily="18" charset="0"/>
              </a:rPr>
              <a:t> </a:t>
            </a:r>
            <a:r>
              <a:rPr lang="en-US" sz="3800" dirty="0" smtClean="0">
                <a:latin typeface="Cambria" pitchFamily="18" charset="0"/>
              </a:rPr>
              <a:t>– battery, thermocouple, electric generator, photocell</a:t>
            </a:r>
          </a:p>
          <a:p>
            <a:pPr marL="624840" indent="-533400">
              <a:buFontTx/>
              <a:buAutoNum type="arabicPeriod"/>
              <a:defRPr/>
            </a:pPr>
            <a:endParaRPr lang="en-US" sz="1600" dirty="0" smtClean="0">
              <a:latin typeface="Cambria" pitchFamily="18" charset="0"/>
            </a:endParaRPr>
          </a:p>
          <a:p>
            <a:pPr marL="624840" indent="-533400">
              <a:buFontTx/>
              <a:buAutoNum type="arabicPeriod"/>
              <a:defRPr/>
            </a:pPr>
            <a:r>
              <a:rPr lang="en-US" sz="3800" b="1" i="1" dirty="0" smtClean="0">
                <a:latin typeface="Cambria" pitchFamily="18" charset="0"/>
              </a:rPr>
              <a:t>Resistance (load) </a:t>
            </a:r>
            <a:r>
              <a:rPr lang="en-US" sz="3800" dirty="0" smtClean="0">
                <a:latin typeface="Cambria" pitchFamily="18" charset="0"/>
              </a:rPr>
              <a:t>– </a:t>
            </a:r>
            <a:r>
              <a:rPr lang="en-US" sz="38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device</a:t>
            </a:r>
            <a:r>
              <a:rPr lang="en-US" sz="3800" dirty="0" smtClean="0">
                <a:latin typeface="Cambria" pitchFamily="18" charset="0"/>
              </a:rPr>
              <a:t> that uses energy – light bulb, appliance, machine, motor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Electrical Circuits - Parts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10600" cy="4648200"/>
          </a:xfrm>
        </p:spPr>
        <p:txBody>
          <a:bodyPr>
            <a:noAutofit/>
          </a:bodyPr>
          <a:lstStyle/>
          <a:p>
            <a:pPr marL="624840" indent="-533400">
              <a:buFontTx/>
              <a:buAutoNum type="arabicPeriod" startAt="3"/>
              <a:defRPr/>
            </a:pPr>
            <a:r>
              <a:rPr lang="en-US" sz="3600" b="1" i="1" dirty="0" smtClean="0">
                <a:latin typeface="Cambria" pitchFamily="18" charset="0"/>
              </a:rPr>
              <a:t>Wires</a:t>
            </a:r>
            <a:r>
              <a:rPr lang="en-US" sz="3600" dirty="0" smtClean="0">
                <a:latin typeface="Cambria" pitchFamily="18" charset="0"/>
              </a:rPr>
              <a:t> – serves as 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path</a:t>
            </a:r>
            <a:r>
              <a:rPr lang="en-US" sz="3600" dirty="0" smtClean="0">
                <a:latin typeface="Cambria" pitchFamily="18" charset="0"/>
              </a:rPr>
              <a:t> to conduct the electrons</a:t>
            </a:r>
          </a:p>
          <a:p>
            <a:pPr marL="624840" indent="-533400">
              <a:buFontTx/>
              <a:buAutoNum type="arabicPeriod" startAt="3"/>
              <a:defRPr/>
            </a:pPr>
            <a:endParaRPr lang="en-US" sz="1600" b="1" i="1" dirty="0" smtClean="0">
              <a:latin typeface="Cambria" pitchFamily="18" charset="0"/>
            </a:endParaRPr>
          </a:p>
          <a:p>
            <a:pPr marL="624840" indent="-533400">
              <a:buFontTx/>
              <a:buAutoNum type="arabicPeriod" startAt="3"/>
              <a:defRPr/>
            </a:pPr>
            <a:r>
              <a:rPr lang="en-US" sz="3600" b="1" i="1" dirty="0" smtClean="0">
                <a:latin typeface="Cambria" pitchFamily="18" charset="0"/>
              </a:rPr>
              <a:t>Switch</a:t>
            </a:r>
            <a:r>
              <a:rPr lang="en-US" sz="3600" dirty="0" smtClean="0">
                <a:latin typeface="Cambria" pitchFamily="18" charset="0"/>
              </a:rPr>
              <a:t> – opens (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off</a:t>
            </a:r>
            <a:r>
              <a:rPr lang="en-US" sz="3600" dirty="0" smtClean="0">
                <a:latin typeface="Cambria" pitchFamily="18" charset="0"/>
              </a:rPr>
              <a:t>) and closes (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on</a:t>
            </a:r>
            <a:r>
              <a:rPr lang="en-US" sz="3600" dirty="0" smtClean="0">
                <a:latin typeface="Cambria" pitchFamily="18" charset="0"/>
              </a:rPr>
              <a:t>) circuit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343400"/>
            <a:ext cx="2859572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Circuit Diagrams</a:t>
            </a:r>
          </a:p>
        </p:txBody>
      </p:sp>
      <p:pic>
        <p:nvPicPr>
          <p:cNvPr id="46084" name="Picture 4" descr="external image seriescircu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" y="2362200"/>
            <a:ext cx="3939459" cy="2771776"/>
          </a:xfrm>
          <a:prstGeom prst="rect">
            <a:avLst/>
          </a:prstGeom>
          <a:noFill/>
        </p:spPr>
      </p:pic>
      <p:pic>
        <p:nvPicPr>
          <p:cNvPr id="46088" name="Picture 8" descr="external image parallelcircui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2999" y="2362200"/>
            <a:ext cx="3614555" cy="2543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Circuit Diagram Symbols</a:t>
            </a:r>
          </a:p>
        </p:txBody>
      </p:sp>
      <p:pic>
        <p:nvPicPr>
          <p:cNvPr id="46082" name="Picture 2" descr="circui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362200"/>
            <a:ext cx="559415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Types of Electrical Circuits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20085"/>
            <a:ext cx="7696200" cy="443484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+mj-lt"/>
              <a:buAutoNum type="arabicParenR"/>
              <a:defRPr/>
            </a:pPr>
            <a:r>
              <a:rPr lang="en-US" sz="3600" b="1" i="1" dirty="0" smtClean="0">
                <a:latin typeface="Cambria" pitchFamily="18" charset="0"/>
              </a:rPr>
              <a:t>Series</a:t>
            </a:r>
          </a:p>
          <a:p>
            <a:pPr marL="514350" indent="-514350" eaLnBrk="1" hangingPunct="1">
              <a:buFont typeface="+mj-lt"/>
              <a:buAutoNum type="arabicParenR"/>
              <a:defRPr/>
            </a:pPr>
            <a:endParaRPr lang="en-US" sz="1200" b="1" i="1" dirty="0" smtClean="0">
              <a:latin typeface="Cambria" pitchFamily="18" charset="0"/>
            </a:endParaRPr>
          </a:p>
          <a:p>
            <a:pPr lvl="1"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All the parts of an electric circuit are connected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one after another</a:t>
            </a:r>
          </a:p>
          <a:p>
            <a:pPr lvl="1" eaLnBrk="1" hangingPunct="1">
              <a:defRPr/>
            </a:pPr>
            <a:endParaRPr lang="en-US" sz="1200" dirty="0" smtClean="0">
              <a:latin typeface="Cambria" pitchFamily="18" charset="0"/>
            </a:endParaRPr>
          </a:p>
          <a:p>
            <a:pPr lvl="1"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Only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 path</a:t>
            </a:r>
            <a:r>
              <a:rPr lang="en-US" sz="3600" dirty="0" smtClean="0">
                <a:latin typeface="Cambria" pitchFamily="18" charset="0"/>
              </a:rPr>
              <a:t> for the electron to take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Series Circuit</a:t>
            </a:r>
          </a:p>
        </p:txBody>
      </p:sp>
      <p:pic>
        <p:nvPicPr>
          <p:cNvPr id="3074" name="Picture 2" descr="http://images.yourdictionary.com/images/4092.16.series-circu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638300"/>
            <a:ext cx="2919730" cy="3771900"/>
          </a:xfrm>
          <a:prstGeom prst="rect">
            <a:avLst/>
          </a:prstGeom>
          <a:noFill/>
        </p:spPr>
      </p:pic>
      <p:pic>
        <p:nvPicPr>
          <p:cNvPr id="3076" name="Picture 4" descr="http://www.berkeleypoint.com/images/seri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438400"/>
            <a:ext cx="4286049" cy="2638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Types of Electrical Circuits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33400" y="1920085"/>
            <a:ext cx="8153400" cy="4434840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rabicParenR" startAt="2"/>
              <a:defRPr/>
            </a:pPr>
            <a:r>
              <a:rPr lang="en-US" sz="3600" b="1" i="1" dirty="0" smtClean="0">
                <a:latin typeface="Cambria" pitchFamily="18" charset="0"/>
              </a:rPr>
              <a:t>Parallel</a:t>
            </a:r>
          </a:p>
          <a:p>
            <a:pPr marL="742950" indent="-742950" eaLnBrk="1" hangingPunct="1">
              <a:buFont typeface="+mj-lt"/>
              <a:buAutoNum type="arabicParenR" startAt="2"/>
              <a:defRPr/>
            </a:pPr>
            <a:endParaRPr lang="en-US" sz="1200" b="1" i="1" dirty="0" smtClean="0">
              <a:latin typeface="Cambria" pitchFamily="18" charset="0"/>
            </a:endParaRPr>
          </a:p>
          <a:p>
            <a:pPr lvl="1"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Different parts of an electric circuit on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separate branches</a:t>
            </a:r>
          </a:p>
          <a:p>
            <a:pPr lvl="1" eaLnBrk="1" hangingPunct="1">
              <a:defRPr/>
            </a:pPr>
            <a:endParaRPr lang="en-US" sz="1200" dirty="0" smtClean="0">
              <a:latin typeface="Cambria" pitchFamily="18" charset="0"/>
            </a:endParaRPr>
          </a:p>
          <a:p>
            <a:pPr lvl="1"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Several paths</a:t>
            </a:r>
            <a:r>
              <a:rPr lang="en-US" sz="3600" dirty="0" smtClean="0">
                <a:latin typeface="Cambria" pitchFamily="18" charset="0"/>
              </a:rPr>
              <a:t> for electrons to take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10891</TotalTime>
  <Words>868</Words>
  <Application>Microsoft Office PowerPoint</Application>
  <PresentationFormat>On-screen Show (4:3)</PresentationFormat>
  <Paragraphs>114</Paragraphs>
  <Slides>27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Cambria</vt:lpstr>
      <vt:lpstr>Constantia</vt:lpstr>
      <vt:lpstr>Lucida Sans Unicode</vt:lpstr>
      <vt:lpstr>Times New Roman</vt:lpstr>
      <vt:lpstr>Wingdings 2</vt:lpstr>
      <vt:lpstr>Flow</vt:lpstr>
      <vt:lpstr>Electrical Circuits  </vt:lpstr>
      <vt:lpstr>Electrical Circuits</vt:lpstr>
      <vt:lpstr>Electrical Circuits - Parts</vt:lpstr>
      <vt:lpstr>Electrical Circuits - Parts</vt:lpstr>
      <vt:lpstr>Circuit Diagrams</vt:lpstr>
      <vt:lpstr>Circuit Diagram Symbols</vt:lpstr>
      <vt:lpstr>Types of Electrical Circuits</vt:lpstr>
      <vt:lpstr>Series Circuit</vt:lpstr>
      <vt:lpstr>Types of Electrical Circuits</vt:lpstr>
      <vt:lpstr>Parallel Circuit</vt:lpstr>
      <vt:lpstr>Series Circuit</vt:lpstr>
      <vt:lpstr>Series Circuit</vt:lpstr>
      <vt:lpstr>Parallel Circuit</vt:lpstr>
      <vt:lpstr>Parallel Circuit</vt:lpstr>
      <vt:lpstr>Magnetism </vt:lpstr>
      <vt:lpstr>Magnetism</vt:lpstr>
      <vt:lpstr>Magnetism</vt:lpstr>
      <vt:lpstr>Magnetic Field</vt:lpstr>
      <vt:lpstr>Magnetic Field and Poles</vt:lpstr>
      <vt:lpstr>Magnetic Poles</vt:lpstr>
      <vt:lpstr>How Do Magnets Interact?</vt:lpstr>
      <vt:lpstr>How Do Magnets Interact?</vt:lpstr>
      <vt:lpstr>Magnetic Materials</vt:lpstr>
      <vt:lpstr>Magnets on the Atomic Scale</vt:lpstr>
      <vt:lpstr>Can a Magnet Lose Its Magnetism?</vt:lpstr>
      <vt:lpstr>Can a Pole be Isolated?</vt:lpstr>
      <vt:lpstr>Electromagnets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and Magnetism</dc:title>
  <dc:creator>Jeff Beeler</dc:creator>
  <cp:lastModifiedBy>Kelly Mastin</cp:lastModifiedBy>
  <cp:revision>962</cp:revision>
  <dcterms:created xsi:type="dcterms:W3CDTF">2006-10-20T12:55:06Z</dcterms:created>
  <dcterms:modified xsi:type="dcterms:W3CDTF">2017-05-15T13:10:59Z</dcterms:modified>
</cp:coreProperties>
</file>