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80" r:id="rId4"/>
    <p:sldId id="257" r:id="rId5"/>
    <p:sldId id="258" r:id="rId6"/>
    <p:sldId id="259" r:id="rId7"/>
    <p:sldId id="260" r:id="rId8"/>
    <p:sldId id="266" r:id="rId9"/>
    <p:sldId id="288" r:id="rId10"/>
    <p:sldId id="281" r:id="rId11"/>
    <p:sldId id="282" r:id="rId12"/>
    <p:sldId id="283" r:id="rId13"/>
    <p:sldId id="284" r:id="rId14"/>
    <p:sldId id="285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289" r:id="rId29"/>
    <p:sldId id="276" r:id="rId30"/>
    <p:sldId id="277" r:id="rId31"/>
    <p:sldId id="278" r:id="rId32"/>
    <p:sldId id="279" r:id="rId33"/>
    <p:sldId id="264" r:id="rId34"/>
    <p:sldId id="28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6kuhJkQCV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k12.org/book/CK-12-Physical-Science-For-Middle-School/r45/section/8.1/#x-ck12-UGh5U2NpLTA4LTA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12.org/chemistry/Substances" TargetMode="External"/><Relationship Id="rId2" Type="http://schemas.openxmlformats.org/officeDocument/2006/relationships/hyperlink" Target="http://www.ck12.org/physical-science/Reactants-and-Products-in-Physical-Scienc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Compounds and Chemical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 in </a:t>
            </a:r>
            <a:r>
              <a:rPr lang="en-US" dirty="0" err="1" smtClean="0"/>
              <a:t>Novare</a:t>
            </a:r>
            <a:r>
              <a:rPr lang="en-US" dirty="0" smtClean="0"/>
              <a:t> 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 a chemical reaction has taken place???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signs that a chemical reaction has taken place are listed below:</a:t>
            </a:r>
          </a:p>
          <a:p>
            <a:r>
              <a:rPr lang="en-US" dirty="0" smtClean="0"/>
              <a:t>1. Color Change</a:t>
            </a:r>
          </a:p>
          <a:p>
            <a:r>
              <a:rPr lang="en-US" dirty="0" smtClean="0"/>
              <a:t>2. Gas Production</a:t>
            </a:r>
          </a:p>
          <a:p>
            <a:r>
              <a:rPr lang="en-US" dirty="0" smtClean="0"/>
              <a:t>3. Temperature Change</a:t>
            </a:r>
          </a:p>
          <a:p>
            <a:r>
              <a:rPr lang="en-US" dirty="0" smtClean="0"/>
              <a:t>4. Formation of a Precipitate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3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When two substances are mixed and a color change results, this color change can be evidence that a chemical reaction has taken place.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 color change can mean that new molecules have been formed in a chemical reaction with different structures that produce different colors.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5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gas produced from mixing vinegar with baking soda is evidence that a chemical reaction has taken place.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Since the gas was produced by mixing a solid and a liquid together, the gas is a NEW substance formed by the reaction.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4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 change in temperature of the reaction mixture is also a clue that a chemical reaction has taken place.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Temperature increases can increase the rate of the chemical reaction.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rate of the chemical reaction is measured by how fast the reactants turn into products.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 catalyst, such as heat, can increase the rate of the reaction.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6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precipitate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If a solid is formed when two solutions are mixed, we call that a formation of a precipitate.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Formation of a precipitate is evidence that a chemical reaction has taken place.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precipitate does not dissolve in solutions. That is why it </a:t>
            </a:r>
            <a:r>
              <a:rPr lang="en-US" smtClean="0"/>
              <a:t>is visible.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1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Chemical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synthesis  reaction occurs when two or more reactants combine to form a single product.</a:t>
            </a:r>
          </a:p>
          <a:p>
            <a:r>
              <a:rPr lang="en-US" sz="3200" dirty="0" smtClean="0"/>
              <a:t>A+B         C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4513" y="3613716"/>
            <a:ext cx="41212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Reaction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i.ytimg.com/vi/MhlWTZwDHM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39" y="1832973"/>
            <a:ext cx="7275534" cy="475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Synthesis Practice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-Which of the following illustrates a synthesis reaction?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 smtClean="0"/>
              <a:t>P</a:t>
            </a:r>
            <a:r>
              <a:rPr lang="en-US" baseline="-25000" dirty="0" smtClean="0"/>
              <a:t>4</a:t>
            </a:r>
            <a:r>
              <a:rPr lang="en-US" dirty="0" smtClean="0"/>
              <a:t> +3O2</a:t>
            </a:r>
            <a:r>
              <a:rPr lang="en-US" baseline="-25000" dirty="0" smtClean="0"/>
              <a:t> 	</a:t>
            </a:r>
            <a:r>
              <a:rPr lang="en-US" dirty="0" smtClean="0"/>
              <a:t>      2P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</a:p>
          <a:p>
            <a:pPr marL="514350" indent="-514350">
              <a:buAutoNum type="alphaUcParenR"/>
            </a:pPr>
            <a:endParaRPr lang="en-US" baseline="-25000" dirty="0"/>
          </a:p>
          <a:p>
            <a:pPr marL="514350" indent="-514350">
              <a:buAutoNum type="alphaUcParenR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→ 2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2 </a:t>
            </a:r>
            <a:r>
              <a:rPr lang="en-US" dirty="0" err="1" smtClean="0"/>
              <a:t>KCl</a:t>
            </a:r>
            <a:r>
              <a:rPr lang="en-US" dirty="0" smtClean="0"/>
              <a:t> </a:t>
            </a:r>
            <a:r>
              <a:rPr lang="en-US" dirty="0"/>
              <a:t>→ 2 </a:t>
            </a:r>
            <a:r>
              <a:rPr lang="en-US" dirty="0" smtClean="0"/>
              <a:t>K </a:t>
            </a:r>
            <a:r>
              <a:rPr lang="en-US" dirty="0"/>
              <a:t>+ </a:t>
            </a:r>
            <a:r>
              <a:rPr lang="en-US" dirty="0" smtClean="0"/>
              <a:t>Cl</a:t>
            </a:r>
            <a:endParaRPr lang="en-US" baseline="-25000" dirty="0"/>
          </a:p>
          <a:p>
            <a:pPr marL="514350" indent="-514350">
              <a:buAutoNum type="alphaUcParenR"/>
            </a:pPr>
            <a:endParaRPr lang="en-US" baseline="-25000" dirty="0" smtClean="0"/>
          </a:p>
          <a:p>
            <a:pPr marL="514350" indent="-514350">
              <a:buAutoNum type="alphaUcParenR"/>
            </a:pPr>
            <a:r>
              <a:rPr lang="en-US" dirty="0"/>
              <a:t>2 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/>
              <a:t>+ 3 C  → </a:t>
            </a:r>
            <a:r>
              <a:rPr lang="en-US" dirty="0" smtClean="0"/>
              <a:t>Fe </a:t>
            </a:r>
            <a:r>
              <a:rPr lang="en-US" dirty="0"/>
              <a:t>+ CO</a:t>
            </a:r>
            <a:r>
              <a:rPr lang="en-US" baseline="-25000" dirty="0"/>
              <a:t>2</a:t>
            </a:r>
            <a:r>
              <a:rPr lang="en-US" dirty="0"/>
              <a:t> 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78966" y="2473539"/>
            <a:ext cx="631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2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One reactant breaks down into two or more products. It is the reverse of a synthesis reaction.</a:t>
            </a:r>
          </a:p>
          <a:p>
            <a:pPr marL="0" indent="0">
              <a:buNone/>
            </a:pPr>
            <a:r>
              <a:rPr lang="en-US" sz="3200" dirty="0" smtClean="0"/>
              <a:t>	AB 	     A + B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72914" y="3634704"/>
            <a:ext cx="6181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9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watch the following video, write down your observations and be prepared to discuss with the class.</a:t>
            </a:r>
          </a:p>
          <a:p>
            <a:r>
              <a:rPr lang="en-US" dirty="0">
                <a:hlinkClick r:id="rId2"/>
              </a:rPr>
              <a:t>http://www.youtube.com/watch?v=66kuhJkQCVM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Reaction Examples</a:t>
            </a:r>
            <a:endParaRPr lang="en-US" dirty="0"/>
          </a:p>
        </p:txBody>
      </p:sp>
      <p:pic>
        <p:nvPicPr>
          <p:cNvPr id="2052" name="Picture 4" descr="http://images.slideplayer.com/7/1660189/slides/slide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9579" y="1635158"/>
            <a:ext cx="6721625" cy="50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switch places in compounds. </a:t>
            </a:r>
          </a:p>
          <a:p>
            <a:r>
              <a:rPr lang="en-US" dirty="0" smtClean="0"/>
              <a:t>In a </a:t>
            </a:r>
            <a:r>
              <a:rPr lang="en-US" u="sng" dirty="0" smtClean="0"/>
              <a:t>single replacement reaction</a:t>
            </a:r>
            <a:r>
              <a:rPr lang="en-US" dirty="0" smtClean="0"/>
              <a:t>, one element takes the place of another in a single compound. </a:t>
            </a:r>
          </a:p>
          <a:p>
            <a:r>
              <a:rPr lang="en-US" dirty="0" smtClean="0"/>
              <a:t>In a </a:t>
            </a:r>
            <a:r>
              <a:rPr lang="en-US" u="sng" dirty="0" smtClean="0"/>
              <a:t>double replacement reaction</a:t>
            </a:r>
            <a:r>
              <a:rPr lang="en-US" dirty="0" smtClean="0"/>
              <a:t>, two compounds exchange elements.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Reaction Examples</a:t>
            </a:r>
            <a:endParaRPr lang="en-US" dirty="0"/>
          </a:p>
        </p:txBody>
      </p:sp>
      <p:pic>
        <p:nvPicPr>
          <p:cNvPr id="3074" name="Picture 2" descr="http://i.ytimg.com/vi/qhmTXdOKTBo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0" y="2402804"/>
            <a:ext cx="5535102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hemistryland.com/CHM130W/08-Equations/TypesReactions/DoubleReplac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76" y="2350643"/>
            <a:ext cx="5317947" cy="36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a substance reacts quickly with oxygen. </a:t>
            </a:r>
          </a:p>
          <a:p>
            <a:r>
              <a:rPr lang="en-US" sz="3200" dirty="0" smtClean="0"/>
              <a:t>Combustion is commonly called “burning”.</a:t>
            </a:r>
          </a:p>
          <a:p>
            <a:r>
              <a:rPr lang="en-US" sz="3200" dirty="0" smtClean="0"/>
              <a:t>Carbon Dioxide, water, and heat/light (it escapes) are all products of combustion.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34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Reaction Examples</a:t>
            </a:r>
            <a:endParaRPr lang="en-US" dirty="0"/>
          </a:p>
        </p:txBody>
      </p:sp>
      <p:pic>
        <p:nvPicPr>
          <p:cNvPr id="4098" name="Picture 2" descr="http://i.ytimg.com/vi/sgHDzTH_GyU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36" y="1928989"/>
            <a:ext cx="6944301" cy="44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18" name="Group 298"/>
          <p:cNvGraphicFramePr>
            <a:graphicFrameLocks noGrp="1"/>
          </p:cNvGraphicFramePr>
          <p:nvPr/>
        </p:nvGraphicFramePr>
        <p:xfrm>
          <a:off x="1666875" y="1143000"/>
          <a:ext cx="8929687" cy="5424223"/>
        </p:xfrm>
        <a:graphic>
          <a:graphicData uri="http://schemas.openxmlformats.org/drawingml/2006/table">
            <a:tbl>
              <a:tblPr/>
              <a:tblGrid>
                <a:gridCol w="2232422"/>
                <a:gridCol w="3747492"/>
                <a:gridCol w="2949773"/>
              </a:tblGrid>
              <a:tr h="431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76375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Reaction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Definition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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Equation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7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Synthesis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7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Decomposition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Single </a:t>
                      </a:r>
                      <a:b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Replacement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Double Replacement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725" marR="85725" marT="42858" marB="4285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0" name="Text Box 4"/>
          <p:cNvSpPr txBox="1">
            <a:spLocks noChangeArrowheads="1"/>
          </p:cNvSpPr>
          <p:nvPr/>
        </p:nvSpPr>
        <p:spPr bwMode="auto">
          <a:xfrm>
            <a:off x="1595437" y="285750"/>
            <a:ext cx="9036844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your worksheet please fill in the missing information.</a:t>
            </a:r>
            <a:endParaRPr lang="en-US" altLang="en-US" sz="26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1" name="Rectangle 45"/>
          <p:cNvSpPr>
            <a:spLocks noChangeArrowheads="1"/>
          </p:cNvSpPr>
          <p:nvPr/>
        </p:nvSpPr>
        <p:spPr bwMode="auto">
          <a:xfrm>
            <a:off x="2370833" y="1785937"/>
            <a:ext cx="184731" cy="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88"/>
          </a:p>
        </p:txBody>
      </p:sp>
      <p:sp>
        <p:nvSpPr>
          <p:cNvPr id="3102" name="Rectangle 177"/>
          <p:cNvSpPr>
            <a:spLocks noChangeArrowheads="1"/>
          </p:cNvSpPr>
          <p:nvPr/>
        </p:nvSpPr>
        <p:spPr bwMode="auto">
          <a:xfrm>
            <a:off x="2370833" y="1785937"/>
            <a:ext cx="184731" cy="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88"/>
          </a:p>
        </p:txBody>
      </p:sp>
      <p:sp>
        <p:nvSpPr>
          <p:cNvPr id="3103" name="Text Box 273"/>
          <p:cNvSpPr txBox="1">
            <a:spLocks noChangeArrowheads="1"/>
          </p:cNvSpPr>
          <p:nvPr/>
        </p:nvSpPr>
        <p:spPr bwMode="auto">
          <a:xfrm>
            <a:off x="2732487" y="755202"/>
            <a:ext cx="5917406" cy="3520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Red   B = Blue   C = Green   D = Yellow</a:t>
            </a:r>
            <a:r>
              <a:rPr lang="en-US" altLang="en-US" sz="1688" dirty="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299"/>
          <p:cNvGrpSpPr>
            <a:grpSpLocks/>
          </p:cNvGrpSpPr>
          <p:nvPr/>
        </p:nvGrpSpPr>
        <p:grpSpPr bwMode="auto">
          <a:xfrm>
            <a:off x="8286751" y="2441882"/>
            <a:ext cx="1747242" cy="290214"/>
            <a:chOff x="4489" y="2016"/>
            <a:chExt cx="1175" cy="195"/>
          </a:xfrm>
        </p:grpSpPr>
        <p:sp>
          <p:nvSpPr>
            <p:cNvPr id="3152" name="Oval 171"/>
            <p:cNvSpPr>
              <a:spLocks noChangeArrowheads="1"/>
            </p:cNvSpPr>
            <p:nvPr/>
          </p:nvSpPr>
          <p:spPr bwMode="auto">
            <a:xfrm>
              <a:off x="4489" y="2016"/>
              <a:ext cx="159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53" name="Oval 170"/>
            <p:cNvSpPr>
              <a:spLocks noChangeArrowheads="1"/>
            </p:cNvSpPr>
            <p:nvPr/>
          </p:nvSpPr>
          <p:spPr bwMode="auto">
            <a:xfrm>
              <a:off x="4895" y="2019"/>
              <a:ext cx="159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54" name="Oval 143"/>
            <p:cNvSpPr>
              <a:spLocks noChangeArrowheads="1"/>
            </p:cNvSpPr>
            <p:nvPr/>
          </p:nvSpPr>
          <p:spPr bwMode="auto">
            <a:xfrm>
              <a:off x="5505" y="2016"/>
              <a:ext cx="159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55" name="Oval 142"/>
            <p:cNvSpPr>
              <a:spLocks noChangeArrowheads="1"/>
            </p:cNvSpPr>
            <p:nvPr/>
          </p:nvSpPr>
          <p:spPr bwMode="auto">
            <a:xfrm>
              <a:off x="5373" y="2016"/>
              <a:ext cx="159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56" name="Line 279"/>
            <p:cNvSpPr>
              <a:spLocks noChangeShapeType="1"/>
            </p:cNvSpPr>
            <p:nvPr/>
          </p:nvSpPr>
          <p:spPr bwMode="auto">
            <a:xfrm>
              <a:off x="5133" y="21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88"/>
            </a:p>
          </p:txBody>
        </p:sp>
        <p:grpSp>
          <p:nvGrpSpPr>
            <p:cNvPr id="3157" name="Group 282"/>
            <p:cNvGrpSpPr>
              <a:grpSpLocks/>
            </p:cNvGrpSpPr>
            <p:nvPr/>
          </p:nvGrpSpPr>
          <p:grpSpPr bwMode="auto">
            <a:xfrm>
              <a:off x="4694" y="2036"/>
              <a:ext cx="144" cy="144"/>
              <a:chOff x="4776" y="144"/>
              <a:chExt cx="144" cy="144"/>
            </a:xfrm>
          </p:grpSpPr>
          <p:sp>
            <p:nvSpPr>
              <p:cNvPr id="3158" name="Line 280"/>
              <p:cNvSpPr>
                <a:spLocks noChangeShapeType="1"/>
              </p:cNvSpPr>
              <p:nvPr/>
            </p:nvSpPr>
            <p:spPr bwMode="auto">
              <a:xfrm>
                <a:off x="4848" y="1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88"/>
              </a:p>
            </p:txBody>
          </p:sp>
          <p:sp>
            <p:nvSpPr>
              <p:cNvPr id="3159" name="Line 281"/>
              <p:cNvSpPr>
                <a:spLocks noChangeShapeType="1"/>
              </p:cNvSpPr>
              <p:nvPr/>
            </p:nvSpPr>
            <p:spPr bwMode="auto">
              <a:xfrm rot="-5400000">
                <a:off x="4848" y="1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88"/>
              </a:p>
            </p:txBody>
          </p:sp>
        </p:grpSp>
      </p:grpSp>
      <p:grpSp>
        <p:nvGrpSpPr>
          <p:cNvPr id="4" name="Group 300"/>
          <p:cNvGrpSpPr>
            <a:grpSpLocks/>
          </p:cNvGrpSpPr>
          <p:nvPr/>
        </p:nvGrpSpPr>
        <p:grpSpPr bwMode="auto">
          <a:xfrm>
            <a:off x="8246567" y="3626942"/>
            <a:ext cx="1842492" cy="302121"/>
            <a:chOff x="4137" y="2660"/>
            <a:chExt cx="1238" cy="203"/>
          </a:xfrm>
        </p:grpSpPr>
        <p:sp>
          <p:nvSpPr>
            <p:cNvPr id="3144" name="Oval 169"/>
            <p:cNvSpPr>
              <a:spLocks noChangeArrowheads="1"/>
            </p:cNvSpPr>
            <p:nvPr/>
          </p:nvSpPr>
          <p:spPr bwMode="auto">
            <a:xfrm>
              <a:off x="4788" y="2671"/>
              <a:ext cx="159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45" name="Oval 168"/>
            <p:cNvSpPr>
              <a:spLocks noChangeArrowheads="1"/>
            </p:cNvSpPr>
            <p:nvPr/>
          </p:nvSpPr>
          <p:spPr bwMode="auto">
            <a:xfrm>
              <a:off x="5216" y="2660"/>
              <a:ext cx="159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46" name="Oval 140"/>
            <p:cNvSpPr>
              <a:spLocks noChangeArrowheads="1"/>
            </p:cNvSpPr>
            <p:nvPr/>
          </p:nvSpPr>
          <p:spPr bwMode="auto">
            <a:xfrm>
              <a:off x="4269" y="2670"/>
              <a:ext cx="159" cy="19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47" name="Oval 139"/>
            <p:cNvSpPr>
              <a:spLocks noChangeArrowheads="1"/>
            </p:cNvSpPr>
            <p:nvPr/>
          </p:nvSpPr>
          <p:spPr bwMode="auto">
            <a:xfrm>
              <a:off x="4137" y="2670"/>
              <a:ext cx="159" cy="19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48" name="Line 278"/>
            <p:cNvSpPr>
              <a:spLocks noChangeShapeType="1"/>
            </p:cNvSpPr>
            <p:nvPr/>
          </p:nvSpPr>
          <p:spPr bwMode="auto">
            <a:xfrm>
              <a:off x="4512" y="27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88"/>
            </a:p>
          </p:txBody>
        </p:sp>
        <p:grpSp>
          <p:nvGrpSpPr>
            <p:cNvPr id="3149" name="Group 283"/>
            <p:cNvGrpSpPr>
              <a:grpSpLocks/>
            </p:cNvGrpSpPr>
            <p:nvPr/>
          </p:nvGrpSpPr>
          <p:grpSpPr bwMode="auto">
            <a:xfrm>
              <a:off x="5012" y="2695"/>
              <a:ext cx="144" cy="144"/>
              <a:chOff x="4776" y="144"/>
              <a:chExt cx="144" cy="144"/>
            </a:xfrm>
          </p:grpSpPr>
          <p:sp>
            <p:nvSpPr>
              <p:cNvPr id="3150" name="Line 284"/>
              <p:cNvSpPr>
                <a:spLocks noChangeShapeType="1"/>
              </p:cNvSpPr>
              <p:nvPr/>
            </p:nvSpPr>
            <p:spPr bwMode="auto">
              <a:xfrm>
                <a:off x="4848" y="1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88"/>
              </a:p>
            </p:txBody>
          </p:sp>
          <p:sp>
            <p:nvSpPr>
              <p:cNvPr id="3151" name="Line 285"/>
              <p:cNvSpPr>
                <a:spLocks noChangeShapeType="1"/>
              </p:cNvSpPr>
              <p:nvPr/>
            </p:nvSpPr>
            <p:spPr bwMode="auto">
              <a:xfrm rot="-5400000">
                <a:off x="4848" y="1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88"/>
              </a:p>
            </p:txBody>
          </p:sp>
        </p:grpSp>
      </p:grpSp>
      <p:grpSp>
        <p:nvGrpSpPr>
          <p:cNvPr id="6" name="Group 301"/>
          <p:cNvGrpSpPr>
            <a:grpSpLocks/>
          </p:cNvGrpSpPr>
          <p:nvPr/>
        </p:nvGrpSpPr>
        <p:grpSpPr bwMode="auto">
          <a:xfrm>
            <a:off x="7942956" y="4873659"/>
            <a:ext cx="2437805" cy="305098"/>
            <a:chOff x="3934" y="3395"/>
            <a:chExt cx="1638" cy="205"/>
          </a:xfrm>
        </p:grpSpPr>
        <p:sp>
          <p:nvSpPr>
            <p:cNvPr id="3131" name="Oval 166"/>
            <p:cNvSpPr>
              <a:spLocks noChangeArrowheads="1"/>
            </p:cNvSpPr>
            <p:nvPr/>
          </p:nvSpPr>
          <p:spPr bwMode="auto">
            <a:xfrm>
              <a:off x="4066" y="3395"/>
              <a:ext cx="159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32" name="Oval 165"/>
            <p:cNvSpPr>
              <a:spLocks noChangeArrowheads="1"/>
            </p:cNvSpPr>
            <p:nvPr/>
          </p:nvSpPr>
          <p:spPr bwMode="auto">
            <a:xfrm>
              <a:off x="3934" y="3395"/>
              <a:ext cx="159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33" name="Oval 163"/>
            <p:cNvSpPr>
              <a:spLocks noChangeArrowheads="1"/>
            </p:cNvSpPr>
            <p:nvPr/>
          </p:nvSpPr>
          <p:spPr bwMode="auto">
            <a:xfrm>
              <a:off x="4445" y="3407"/>
              <a:ext cx="159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34" name="Oval 161"/>
            <p:cNvSpPr>
              <a:spLocks noChangeArrowheads="1"/>
            </p:cNvSpPr>
            <p:nvPr/>
          </p:nvSpPr>
          <p:spPr bwMode="auto">
            <a:xfrm>
              <a:off x="5028" y="3407"/>
              <a:ext cx="159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35" name="Oval 160"/>
            <p:cNvSpPr>
              <a:spLocks noChangeArrowheads="1"/>
            </p:cNvSpPr>
            <p:nvPr/>
          </p:nvSpPr>
          <p:spPr bwMode="auto">
            <a:xfrm>
              <a:off x="4896" y="3407"/>
              <a:ext cx="159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36" name="Oval 158"/>
            <p:cNvSpPr>
              <a:spLocks noChangeArrowheads="1"/>
            </p:cNvSpPr>
            <p:nvPr/>
          </p:nvSpPr>
          <p:spPr bwMode="auto">
            <a:xfrm>
              <a:off x="5413" y="3408"/>
              <a:ext cx="159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37" name="Line 276"/>
            <p:cNvSpPr>
              <a:spLocks noChangeShapeType="1"/>
            </p:cNvSpPr>
            <p:nvPr/>
          </p:nvSpPr>
          <p:spPr bwMode="auto">
            <a:xfrm>
              <a:off x="4656" y="35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88"/>
            </a:p>
          </p:txBody>
        </p:sp>
        <p:grpSp>
          <p:nvGrpSpPr>
            <p:cNvPr id="3138" name="Group 286"/>
            <p:cNvGrpSpPr>
              <a:grpSpLocks/>
            </p:cNvGrpSpPr>
            <p:nvPr/>
          </p:nvGrpSpPr>
          <p:grpSpPr bwMode="auto">
            <a:xfrm>
              <a:off x="4265" y="3422"/>
              <a:ext cx="144" cy="144"/>
              <a:chOff x="4776" y="144"/>
              <a:chExt cx="144" cy="144"/>
            </a:xfrm>
          </p:grpSpPr>
          <p:sp>
            <p:nvSpPr>
              <p:cNvPr id="3142" name="Line 287"/>
              <p:cNvSpPr>
                <a:spLocks noChangeShapeType="1"/>
              </p:cNvSpPr>
              <p:nvPr/>
            </p:nvSpPr>
            <p:spPr bwMode="auto">
              <a:xfrm>
                <a:off x="4848" y="1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88"/>
              </a:p>
            </p:txBody>
          </p:sp>
          <p:sp>
            <p:nvSpPr>
              <p:cNvPr id="3143" name="Line 288"/>
              <p:cNvSpPr>
                <a:spLocks noChangeShapeType="1"/>
              </p:cNvSpPr>
              <p:nvPr/>
            </p:nvSpPr>
            <p:spPr bwMode="auto">
              <a:xfrm rot="-5400000">
                <a:off x="4848" y="1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88"/>
              </a:p>
            </p:txBody>
          </p:sp>
        </p:grpSp>
        <p:grpSp>
          <p:nvGrpSpPr>
            <p:cNvPr id="3139" name="Group 289"/>
            <p:cNvGrpSpPr>
              <a:grpSpLocks/>
            </p:cNvGrpSpPr>
            <p:nvPr/>
          </p:nvGrpSpPr>
          <p:grpSpPr bwMode="auto">
            <a:xfrm>
              <a:off x="5218" y="3422"/>
              <a:ext cx="144" cy="144"/>
              <a:chOff x="4776" y="144"/>
              <a:chExt cx="144" cy="144"/>
            </a:xfrm>
          </p:grpSpPr>
          <p:sp>
            <p:nvSpPr>
              <p:cNvPr id="3140" name="Line 290"/>
              <p:cNvSpPr>
                <a:spLocks noChangeShapeType="1"/>
              </p:cNvSpPr>
              <p:nvPr/>
            </p:nvSpPr>
            <p:spPr bwMode="auto">
              <a:xfrm>
                <a:off x="4848" y="1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88"/>
              </a:p>
            </p:txBody>
          </p:sp>
          <p:sp>
            <p:nvSpPr>
              <p:cNvPr id="3141" name="Line 291"/>
              <p:cNvSpPr>
                <a:spLocks noChangeShapeType="1"/>
              </p:cNvSpPr>
              <p:nvPr/>
            </p:nvSpPr>
            <p:spPr bwMode="auto">
              <a:xfrm rot="-5400000">
                <a:off x="4848" y="1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88"/>
              </a:p>
            </p:txBody>
          </p:sp>
        </p:grpSp>
      </p:grpSp>
      <p:grpSp>
        <p:nvGrpSpPr>
          <p:cNvPr id="9" name="Group 302"/>
          <p:cNvGrpSpPr>
            <a:grpSpLocks/>
          </p:cNvGrpSpPr>
          <p:nvPr/>
        </p:nvGrpSpPr>
        <p:grpSpPr bwMode="auto">
          <a:xfrm>
            <a:off x="7771805" y="6113426"/>
            <a:ext cx="2777133" cy="302122"/>
            <a:chOff x="3894" y="4060"/>
            <a:chExt cx="1866" cy="203"/>
          </a:xfrm>
        </p:grpSpPr>
        <p:sp>
          <p:nvSpPr>
            <p:cNvPr id="3116" name="Oval 155"/>
            <p:cNvSpPr>
              <a:spLocks noChangeArrowheads="1"/>
            </p:cNvSpPr>
            <p:nvPr/>
          </p:nvSpPr>
          <p:spPr bwMode="auto">
            <a:xfrm>
              <a:off x="4026" y="4071"/>
              <a:ext cx="159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17" name="Oval 154"/>
            <p:cNvSpPr>
              <a:spLocks noChangeArrowheads="1"/>
            </p:cNvSpPr>
            <p:nvPr/>
          </p:nvSpPr>
          <p:spPr bwMode="auto">
            <a:xfrm>
              <a:off x="3894" y="4071"/>
              <a:ext cx="159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18" name="Oval 152"/>
            <p:cNvSpPr>
              <a:spLocks noChangeArrowheads="1"/>
            </p:cNvSpPr>
            <p:nvPr/>
          </p:nvSpPr>
          <p:spPr bwMode="auto">
            <a:xfrm>
              <a:off x="4505" y="4071"/>
              <a:ext cx="159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19" name="Oval 151"/>
            <p:cNvSpPr>
              <a:spLocks noChangeArrowheads="1"/>
            </p:cNvSpPr>
            <p:nvPr/>
          </p:nvSpPr>
          <p:spPr bwMode="auto">
            <a:xfrm>
              <a:off x="4373" y="4071"/>
              <a:ext cx="159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20" name="Oval 149"/>
            <p:cNvSpPr>
              <a:spLocks noChangeArrowheads="1"/>
            </p:cNvSpPr>
            <p:nvPr/>
          </p:nvSpPr>
          <p:spPr bwMode="auto">
            <a:xfrm>
              <a:off x="5074" y="4060"/>
              <a:ext cx="158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21" name="Oval 148"/>
            <p:cNvSpPr>
              <a:spLocks noChangeArrowheads="1"/>
            </p:cNvSpPr>
            <p:nvPr/>
          </p:nvSpPr>
          <p:spPr bwMode="auto">
            <a:xfrm>
              <a:off x="4942" y="4060"/>
              <a:ext cx="158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22" name="Oval 146"/>
            <p:cNvSpPr>
              <a:spLocks noChangeArrowheads="1"/>
            </p:cNvSpPr>
            <p:nvPr/>
          </p:nvSpPr>
          <p:spPr bwMode="auto">
            <a:xfrm>
              <a:off x="5601" y="4062"/>
              <a:ext cx="159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23" name="Oval 145"/>
            <p:cNvSpPr>
              <a:spLocks noChangeArrowheads="1"/>
            </p:cNvSpPr>
            <p:nvPr/>
          </p:nvSpPr>
          <p:spPr bwMode="auto">
            <a:xfrm>
              <a:off x="5469" y="4062"/>
              <a:ext cx="159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88"/>
            </a:p>
          </p:txBody>
        </p:sp>
        <p:sp>
          <p:nvSpPr>
            <p:cNvPr id="3124" name="Line 277"/>
            <p:cNvSpPr>
              <a:spLocks noChangeShapeType="1"/>
            </p:cNvSpPr>
            <p:nvPr/>
          </p:nvSpPr>
          <p:spPr bwMode="auto">
            <a:xfrm>
              <a:off x="4704" y="41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88"/>
            </a:p>
          </p:txBody>
        </p:sp>
        <p:grpSp>
          <p:nvGrpSpPr>
            <p:cNvPr id="3125" name="Group 292"/>
            <p:cNvGrpSpPr>
              <a:grpSpLocks/>
            </p:cNvGrpSpPr>
            <p:nvPr/>
          </p:nvGrpSpPr>
          <p:grpSpPr bwMode="auto">
            <a:xfrm>
              <a:off x="4196" y="4080"/>
              <a:ext cx="144" cy="144"/>
              <a:chOff x="4776" y="144"/>
              <a:chExt cx="144" cy="144"/>
            </a:xfrm>
          </p:grpSpPr>
          <p:sp>
            <p:nvSpPr>
              <p:cNvPr id="3129" name="Line 293"/>
              <p:cNvSpPr>
                <a:spLocks noChangeShapeType="1"/>
              </p:cNvSpPr>
              <p:nvPr/>
            </p:nvSpPr>
            <p:spPr bwMode="auto">
              <a:xfrm>
                <a:off x="4848" y="1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88"/>
              </a:p>
            </p:txBody>
          </p:sp>
          <p:sp>
            <p:nvSpPr>
              <p:cNvPr id="3130" name="Line 294"/>
              <p:cNvSpPr>
                <a:spLocks noChangeShapeType="1"/>
              </p:cNvSpPr>
              <p:nvPr/>
            </p:nvSpPr>
            <p:spPr bwMode="auto">
              <a:xfrm rot="-5400000">
                <a:off x="4848" y="1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88"/>
              </a:p>
            </p:txBody>
          </p:sp>
        </p:grpSp>
        <p:grpSp>
          <p:nvGrpSpPr>
            <p:cNvPr id="3126" name="Group 295"/>
            <p:cNvGrpSpPr>
              <a:grpSpLocks/>
            </p:cNvGrpSpPr>
            <p:nvPr/>
          </p:nvGrpSpPr>
          <p:grpSpPr bwMode="auto">
            <a:xfrm>
              <a:off x="5260" y="4080"/>
              <a:ext cx="144" cy="144"/>
              <a:chOff x="4776" y="144"/>
              <a:chExt cx="144" cy="144"/>
            </a:xfrm>
          </p:grpSpPr>
          <p:sp>
            <p:nvSpPr>
              <p:cNvPr id="3127" name="Line 296"/>
              <p:cNvSpPr>
                <a:spLocks noChangeShapeType="1"/>
              </p:cNvSpPr>
              <p:nvPr/>
            </p:nvSpPr>
            <p:spPr bwMode="auto">
              <a:xfrm>
                <a:off x="4848" y="1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88"/>
              </a:p>
            </p:txBody>
          </p:sp>
          <p:sp>
            <p:nvSpPr>
              <p:cNvPr id="3128" name="Line 297"/>
              <p:cNvSpPr>
                <a:spLocks noChangeShapeType="1"/>
              </p:cNvSpPr>
              <p:nvPr/>
            </p:nvSpPr>
            <p:spPr bwMode="auto">
              <a:xfrm rot="-5400000">
                <a:off x="4848" y="1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88"/>
              </a:p>
            </p:txBody>
          </p:sp>
        </p:grpSp>
      </p:grp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7881938" y="1895683"/>
            <a:ext cx="25717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+  B  →  AB</a:t>
            </a:r>
            <a:endParaRPr lang="en-US" altLang="en-US" sz="2250" dirty="0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7881938" y="3124868"/>
            <a:ext cx="25717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→  A  +  B</a:t>
            </a:r>
            <a:endParaRPr lang="en-US" altLang="en-US" sz="2250" dirty="0"/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7624463" y="4354115"/>
            <a:ext cx="307181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 C →  AC  +  B</a:t>
            </a:r>
            <a:endParaRPr lang="en-US" altLang="en-US" sz="2250" dirty="0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7596188" y="5380126"/>
            <a:ext cx="30718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+  CD →  AC  +  BD</a:t>
            </a:r>
            <a:endParaRPr lang="en-US" altLang="en-US" sz="2250" dirty="0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024312" y="1875919"/>
            <a:ext cx="350043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75" b="1" dirty="0"/>
              <a:t>Two or more elements or compounds combine to make a more complex substance</a:t>
            </a:r>
            <a:endParaRPr lang="en-US" altLang="en-US" sz="1688" dirty="0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024312" y="3319088"/>
            <a:ext cx="3500438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75" b="1" dirty="0"/>
              <a:t>Compounds break down </a:t>
            </a:r>
            <a:endParaRPr lang="en-US" altLang="en-US" sz="1875" dirty="0"/>
          </a:p>
          <a:p>
            <a:pPr algn="ctr" eaLnBrk="1" hangingPunct="1"/>
            <a:r>
              <a:rPr lang="en-US" altLang="en-US" sz="1875" b="1" dirty="0"/>
              <a:t>into simpler substances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951384" y="4434865"/>
            <a:ext cx="3643313" cy="9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75" b="1" dirty="0"/>
              <a:t>Occurs when one element replaces another one in a compound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952727" y="5501044"/>
            <a:ext cx="3500438" cy="9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75" b="1" dirty="0"/>
              <a:t>Occurs when different </a:t>
            </a:r>
            <a:br>
              <a:rPr lang="en-US" altLang="en-US" sz="1875" b="1" dirty="0"/>
            </a:br>
            <a:r>
              <a:rPr lang="en-US" altLang="en-US" sz="1875" b="1" dirty="0"/>
              <a:t>atoms in two different compounds trade places</a:t>
            </a:r>
          </a:p>
        </p:txBody>
      </p:sp>
    </p:spTree>
    <p:extLst>
      <p:ext uri="{BB962C8B-B14F-4D97-AF65-F5344CB8AC3E}">
        <p14:creationId xmlns:p14="http://schemas.microsoft.com/office/powerpoint/2010/main" val="252120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59" grpId="0"/>
      <p:bldP spid="60" grpId="0"/>
      <p:bldP spid="61" grpId="0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381125" y="169333"/>
            <a:ext cx="9429750" cy="928688"/>
          </a:xfrm>
          <a:solidFill>
            <a:srgbClr val="0000FF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Chemical Reactions</a:t>
            </a: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1881187" y="1460131"/>
            <a:ext cx="8501063" cy="505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P   +     O</a:t>
            </a:r>
            <a:r>
              <a:rPr lang="en-US" alt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  P</a:t>
            </a:r>
            <a:r>
              <a:rPr lang="en-US" alt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		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 Mg   +    O</a:t>
            </a:r>
            <a:r>
              <a:rPr lang="en-US" alt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→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HgO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    Hg    +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____ Al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→    Al    +    O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/>
            <a:endParaRPr lang="en-US" alt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Cl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 Br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____ 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N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    NH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8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381125" y="928688"/>
            <a:ext cx="8929688" cy="118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Synthesis      D = Decomposition     SR = Single Replacement      DR = Double Replacement</a:t>
            </a:r>
            <a:endParaRPr lang="en-US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8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54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274884" y="227274"/>
            <a:ext cx="9144000" cy="66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Na    +    Br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→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____ CuCl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  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→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HgO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Cl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HgCl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O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____ C   +    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→      CH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KClO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→  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+     O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	 ____ S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   F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       SF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BaCl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+    Na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   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+    BaSO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688" dirty="0"/>
          </a:p>
        </p:txBody>
      </p:sp>
    </p:spTree>
    <p:extLst>
      <p:ext uri="{BB962C8B-B14F-4D97-AF65-F5344CB8AC3E}">
        <p14:creationId xmlns:p14="http://schemas.microsoft.com/office/powerpoint/2010/main" val="3479435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Endothermic Vs. Exothermic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Exothermic-</a:t>
            </a:r>
          </a:p>
          <a:p>
            <a:r>
              <a:rPr lang="en-US" dirty="0" smtClean="0"/>
              <a:t>Endothermic-</a:t>
            </a:r>
          </a:p>
          <a:p>
            <a:r>
              <a:rPr lang="en-US" dirty="0" smtClean="0"/>
              <a:t>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43584"/>
          </a:xfrm>
        </p:spPr>
        <p:txBody>
          <a:bodyPr/>
          <a:lstStyle/>
          <a:p>
            <a:r>
              <a:rPr lang="en-US" dirty="0" smtClean="0"/>
              <a:t>Balancing Chemical Equations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24128" y="1828800"/>
            <a:ext cx="920797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Which of the following chemical equations is balanced?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 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HCl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ZnCl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 H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Zn + 2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HCl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ZnCl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 H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Zn 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HCl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ZnCl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 H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 + 2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HCl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ZnCl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 H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7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doubt you’ve seen changes like those pictured in </a:t>
            </a:r>
            <a:r>
              <a:rPr lang="en-US" b="1" dirty="0"/>
              <a:t>Figure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below</a:t>
            </a:r>
            <a:r>
              <a:rPr lang="en-US" dirty="0"/>
              <a:t>. What do all these changes have in common? They are all chemical changes in matter. In a chemical change, matter changes into a different substance with different properties. Chemical changes occur because of chemical reactions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4" name="Picture 3" descr="https://dr282zn36sxxg.cloudfront.net/datastreams/f-d%3A29915dd822e9c3f0c71fa602ca591832a59110d91fc6f1ef6beb9029%2BIMAGE_THUMB_POSTCARD%2BIMAGE_THUMB_POSTCARD.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95" y="3645090"/>
            <a:ext cx="3848806" cy="28654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854460" y="4385310"/>
            <a:ext cx="5185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chemical reaction</a:t>
            </a:r>
            <a:r>
              <a:rPr lang="en-US" sz="2800" dirty="0"/>
              <a:t> is a process in which some substances change into different substances.</a:t>
            </a:r>
          </a:p>
        </p:txBody>
      </p:sp>
    </p:spTree>
    <p:extLst>
      <p:ext uri="{BB962C8B-B14F-4D97-AF65-F5344CB8AC3E}">
        <p14:creationId xmlns:p14="http://schemas.microsoft.com/office/powerpoint/2010/main" val="27276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chemical Equations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Balancing a chemical equation involves a certain amount of trial and </a:t>
            </a:r>
            <a:r>
              <a:rPr lang="en-US" sz="2400" dirty="0" smtClean="0"/>
              <a:t>error</a:t>
            </a:r>
            <a:endParaRPr lang="en-US" sz="2400" dirty="0"/>
          </a:p>
          <a:p>
            <a:r>
              <a:rPr lang="en-US" sz="2400" dirty="0" smtClean="0"/>
              <a:t>Steps:</a:t>
            </a:r>
          </a:p>
          <a:p>
            <a:r>
              <a:rPr lang="en-US" sz="2400" dirty="0" smtClean="0"/>
              <a:t>Step 1: Count </a:t>
            </a:r>
            <a:r>
              <a:rPr lang="en-US" sz="2400" dirty="0"/>
              <a:t>each type of atom in </a:t>
            </a:r>
            <a:r>
              <a:rPr lang="en-US" sz="2400" dirty="0">
                <a:hlinkClick r:id="rId2" tooltip="Reactants and Products"/>
              </a:rPr>
              <a:t>reactants and products</a:t>
            </a:r>
            <a:r>
              <a:rPr lang="en-US" sz="2400" dirty="0"/>
              <a:t>. Does the same number of each atom appear on both sides of the arrow? If not, the equation is not balanced, and you need to go to step 2.</a:t>
            </a:r>
          </a:p>
          <a:p>
            <a:r>
              <a:rPr lang="en-US" sz="2400" dirty="0" smtClean="0"/>
              <a:t>Step 2: Place </a:t>
            </a:r>
            <a:r>
              <a:rPr lang="en-US" sz="2400" dirty="0"/>
              <a:t>coefficients, as needed, in front of the symbols or formulas to increase the number of atoms or molecules of the </a:t>
            </a:r>
            <a:r>
              <a:rPr lang="en-US" sz="2400" dirty="0">
                <a:hlinkClick r:id="rId3" tooltip="Substances"/>
              </a:rPr>
              <a:t>substances</a:t>
            </a:r>
            <a:r>
              <a:rPr lang="en-US" sz="2400" dirty="0"/>
              <a:t>. Use the smallest coefficients possible. Warning! Never change the subscripts in chemical formulas. Changing subscripts changes the substances involved in the reaction. Change only the coefficients.</a:t>
            </a:r>
          </a:p>
          <a:p>
            <a:r>
              <a:rPr lang="en-US" sz="2400" dirty="0"/>
              <a:t>Repeat steps 1 and 2 until the equation is balanced.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46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51189"/>
            <a:ext cx="9720072" cy="1499616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24128" y="1370886"/>
            <a:ext cx="10397846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Balance this chemical equation for the reaction in which nitrogen (N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hydrogen (H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combine to form ammonia (NH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 H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NH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First count the nitrogen atoms on both sides of the arrow. There are two nitrogen atoms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reactants so there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must be two in the products as well. Place the coefficient 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front of NH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balance nitrogen: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 H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2 NH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Now count the hydrogen atoms on both sides of the arrow. There are six hydrogen atoms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the products so there must also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 six in the reactants. Place the coefficient 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front of H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balance hydrogen: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+ 3 H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2 NH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Equations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03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____ </a:t>
            </a:r>
            <a:r>
              <a:rPr lang="en-US" dirty="0" err="1"/>
              <a:t>NaBr</a:t>
            </a:r>
            <a:r>
              <a:rPr lang="en-US" dirty="0"/>
              <a:t> + ____ H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____ Na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 + ____ </a:t>
            </a:r>
            <a:r>
              <a:rPr lang="en-US" dirty="0" err="1" smtClean="0"/>
              <a:t>HBr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/>
              <a:t>____ Mg + ____ 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____ Fe + ____ </a:t>
            </a:r>
            <a:r>
              <a:rPr lang="en-US" dirty="0" err="1"/>
              <a:t>MgO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/>
              <a:t>____ Ca(OH)</a:t>
            </a:r>
            <a:r>
              <a:rPr lang="en-US" baseline="-25000" dirty="0"/>
              <a:t>2</a:t>
            </a:r>
            <a:r>
              <a:rPr lang="en-US" dirty="0"/>
              <a:t> + ____ Al</a:t>
            </a:r>
            <a:r>
              <a:rPr lang="en-US" baseline="-25000" dirty="0"/>
              <a:t>2</a:t>
            </a:r>
            <a:r>
              <a:rPr lang="en-US" dirty="0"/>
              <a:t>(SO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____ CaSO</a:t>
            </a:r>
            <a:r>
              <a:rPr lang="en-US" baseline="-25000" dirty="0"/>
              <a:t>4</a:t>
            </a:r>
            <a:r>
              <a:rPr lang="en-US" dirty="0"/>
              <a:t> + ____ </a:t>
            </a:r>
            <a:r>
              <a:rPr lang="en-US" dirty="0" smtClean="0"/>
              <a:t>Al(OH)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dirty="0" smtClean="0"/>
              <a:t>4. ____H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+ ____ NH</a:t>
            </a:r>
            <a:r>
              <a:rPr lang="en-US" baseline="-25000" dirty="0"/>
              <a:t>4</a:t>
            </a:r>
            <a:r>
              <a:rPr lang="en-US" dirty="0"/>
              <a:t>OH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____ H</a:t>
            </a:r>
            <a:r>
              <a:rPr lang="en-US" baseline="-25000" dirty="0"/>
              <a:t>2</a:t>
            </a:r>
            <a:r>
              <a:rPr lang="en-US" dirty="0"/>
              <a:t>O + ____ (</a:t>
            </a:r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en-US" baseline="-25000" dirty="0"/>
          </a:p>
          <a:p>
            <a:pPr marL="0" indent="0">
              <a:buNone/>
            </a:pPr>
            <a:r>
              <a:rPr lang="en-US" sz="2400" smtClean="0"/>
              <a:t> 5. </a:t>
            </a:r>
            <a:r>
              <a:rPr lang="en-US" dirty="0" smtClean="0"/>
              <a:t>___ </a:t>
            </a:r>
            <a:r>
              <a:rPr lang="en-US" dirty="0" err="1"/>
              <a:t>AgI</a:t>
            </a:r>
            <a:r>
              <a:rPr lang="en-US" dirty="0"/>
              <a:t> + ___ Fe</a:t>
            </a:r>
            <a:r>
              <a:rPr lang="en-US" baseline="-25000" dirty="0"/>
              <a:t>2</a:t>
            </a:r>
            <a:r>
              <a:rPr lang="en-US" dirty="0"/>
              <a:t>(CO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___ FeI</a:t>
            </a:r>
            <a:r>
              <a:rPr lang="en-US" baseline="-25000" dirty="0"/>
              <a:t>3</a:t>
            </a:r>
            <a:r>
              <a:rPr lang="en-US" dirty="0"/>
              <a:t> + ___ </a:t>
            </a:r>
            <a:r>
              <a:rPr lang="en-US" dirty="0" smtClean="0"/>
              <a:t>Ag</a:t>
            </a:r>
            <a:r>
              <a:rPr lang="en-US" baseline="-25000" dirty="0" smtClean="0"/>
              <a:t>2</a:t>
            </a:r>
            <a:r>
              <a:rPr lang="en-US" dirty="0" smtClean="0"/>
              <a:t>CO­</a:t>
            </a:r>
            <a:r>
              <a:rPr lang="en-US" baseline="-25000" dirty="0" smtClean="0"/>
              <a:t>3</a:t>
            </a:r>
          </a:p>
          <a:p>
            <a:pPr marL="0" indent="0">
              <a:buNone/>
            </a:pP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9885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Acids are compounds that produce hydrogen ions (+1 charge) in aqueous solutions.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Bases are compounds that produce hydroxide ions (-1 charge) in aqueous solutions.</a:t>
            </a:r>
          </a:p>
          <a:p>
            <a:pPr marL="0" indent="0">
              <a:buNone/>
            </a:pPr>
            <a:r>
              <a:rPr lang="en-US" dirty="0" smtClean="0"/>
              <a:t>*Aqueous Solutions- a solution in water (something has dissolved in water, is mixed with water, etc.)</a:t>
            </a:r>
            <a:endParaRPr lang="en-US" dirty="0"/>
          </a:p>
        </p:txBody>
      </p:sp>
      <p:pic>
        <p:nvPicPr>
          <p:cNvPr id="2050" name="Picture 2" descr="http://classes.midlandstech.edu/carterp/Courses/bio225/chap02/figure_02_06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64" y="4167388"/>
            <a:ext cx="4572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scale</a:t>
            </a:r>
            <a:endParaRPr lang="en-US" dirty="0"/>
          </a:p>
        </p:txBody>
      </p:sp>
      <p:pic>
        <p:nvPicPr>
          <p:cNvPr id="1026" name="Picture 2" descr="http://simixsolutions.com/wp-content/uploads/2013/06/pH-scale-gen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31" y="1921192"/>
            <a:ext cx="76581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7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Reactants and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553" y="2255837"/>
            <a:ext cx="97200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u="sng" dirty="0" smtClean="0"/>
              <a:t>Reactants</a:t>
            </a:r>
            <a:r>
              <a:rPr lang="en-US" dirty="0" smtClean="0"/>
              <a:t> are the ingredients that go into a chemical reaction (they are on the left side of a chemical equation). Reactants are pure substances, either elements or compounds.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u="sng" dirty="0" smtClean="0"/>
              <a:t>Products</a:t>
            </a:r>
            <a:r>
              <a:rPr lang="en-US" dirty="0" smtClean="0"/>
              <a:t> are the new substances formed by a chemical reaction </a:t>
            </a:r>
            <a:r>
              <a:rPr lang="en-US" smtClean="0"/>
              <a:t>(they </a:t>
            </a:r>
            <a:r>
              <a:rPr lang="en-US" dirty="0" smtClean="0"/>
              <a:t>are on the right side of chemical equation). Products are also pure substances, either elements or compounds.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http://education-portal.com/cimages/multimages/16/reactant_product_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89" y="4153637"/>
            <a:ext cx="5460642" cy="1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2310" y="4713668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“Yields”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 chemical equation is a way of showing the reactants and the products in chemical reactions. Chemical equations look like algebraic equations and illustrate the action(s) taking place in a chemical reaction.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There are two kind of symbols to know when reading/balancing chemical equations. They are subscripts and coefficients.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4" name="Picture 6" descr="https://tse1.mm.bing.net/th?id=OIP.Md3e26a6d8af0d5f4108f8f5139bec35co0&amp;pid=15.1&amp;P=0&amp;w=282&amp;h=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32" y="4166153"/>
            <a:ext cx="3395416" cy="214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83380" y="5422006"/>
            <a:ext cx="1906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</a:rPr>
              <a:t>subscripts</a:t>
            </a:r>
            <a:endParaRPr lang="en-US" sz="2800" i="1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>
            <a:off x="6362163" y="5422006"/>
            <a:ext cx="721217" cy="26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3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Coefficients- indicate the proportions of the different reactants and products involved in the reaction.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Example from previous slide would read: Two molecules of hydrogen react with one molecule of oxygen to </a:t>
            </a:r>
            <a:r>
              <a:rPr lang="en-US" u="sng" dirty="0" smtClean="0"/>
              <a:t>yield</a:t>
            </a:r>
            <a:r>
              <a:rPr lang="en-US" dirty="0" smtClean="0"/>
              <a:t> two molecules of water.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Subscripts-are a part of the chemical formula of the elements and compounds in a reaction. They also indicate the proportions of ions in a compound.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tse4.mm.bing.net/th?id=OIP.Mcf7ee0fe88092c53f22adfc41bd2fc1fo0&amp;pid=15.1&amp;P=0&amp;w=353&amp;h=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4" y="4558510"/>
            <a:ext cx="3913505" cy="157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Equation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400" b="1" dirty="0" smtClean="0"/>
              <a:t>Yield</a:t>
            </a:r>
            <a:endParaRPr lang="en-US" sz="2400" b="1" dirty="0"/>
          </a:p>
          <a:p>
            <a:r>
              <a:rPr lang="en-US" sz="2400" b="1" u="sng" dirty="0" smtClean="0"/>
              <a:t>Reacts with </a:t>
            </a:r>
            <a:r>
              <a:rPr lang="en-US" sz="2400" b="1" dirty="0" smtClean="0"/>
              <a:t>(reactants) or it means</a:t>
            </a:r>
            <a:r>
              <a:rPr lang="en-US" sz="2400" b="1" u="sng" dirty="0" smtClean="0"/>
              <a:t> and </a:t>
            </a:r>
            <a:r>
              <a:rPr lang="en-US" sz="2400" b="1" dirty="0" smtClean="0"/>
              <a:t>(products)    +</a:t>
            </a:r>
          </a:p>
          <a:p>
            <a:r>
              <a:rPr lang="en-US" sz="2400" b="1" dirty="0" smtClean="0"/>
              <a:t>Solid		 (s)</a:t>
            </a:r>
          </a:p>
          <a:p>
            <a:r>
              <a:rPr lang="en-US" sz="2400" b="1" dirty="0" smtClean="0"/>
              <a:t>Liquid		 (l)</a:t>
            </a:r>
          </a:p>
          <a:p>
            <a:r>
              <a:rPr lang="en-US" sz="2400" b="1" dirty="0" smtClean="0"/>
              <a:t>Gas		 (g)</a:t>
            </a:r>
          </a:p>
          <a:p>
            <a:r>
              <a:rPr lang="en-US" sz="2400" b="1" dirty="0" smtClean="0"/>
              <a:t>Aqueous Solution- a solution of a compound dissolved in water  (</a:t>
            </a:r>
            <a:r>
              <a:rPr lang="en-US" sz="2400" b="1" dirty="0" err="1" smtClean="0"/>
              <a:t>aq</a:t>
            </a:r>
            <a:r>
              <a:rPr lang="en-US" sz="2400" b="1" dirty="0" smtClean="0"/>
              <a:t>) </a:t>
            </a:r>
          </a:p>
          <a:p>
            <a:pPr lvl="8"/>
            <a:endParaRPr lang="en-US" sz="1200" dirty="0"/>
          </a:p>
        </p:txBody>
      </p:sp>
      <p:sp>
        <p:nvSpPr>
          <p:cNvPr id="7" name="Right Arrow 6"/>
          <p:cNvSpPr/>
          <p:nvPr/>
        </p:nvSpPr>
        <p:spPr>
          <a:xfrm>
            <a:off x="3023118" y="2799184"/>
            <a:ext cx="1418253" cy="3359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Many chemical reactions involve 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u="sng" dirty="0" smtClean="0"/>
              <a:t>Ions</a:t>
            </a:r>
            <a:r>
              <a:rPr lang="en-US" sz="2800" dirty="0" smtClean="0"/>
              <a:t> are charged atoms. It is an atom that has either lost or gained one or more electrons.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If an atom loses electrons and has less electrons than protons it is positively charged. If it gains electrons and has more electrons than protons it is negatively charged.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The </a:t>
            </a:r>
            <a:r>
              <a:rPr lang="en-US" sz="2800" u="sng" dirty="0" smtClean="0"/>
              <a:t>hydrogen ion </a:t>
            </a:r>
            <a:r>
              <a:rPr lang="en-US" sz="2800" dirty="0" smtClean="0"/>
              <a:t>is the most common ion involved in chemical reactions.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54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chemical reactions, bonds break in the reactants and new bonds form in the products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Energy is stored in chemical bonds and energy is released when those bonds break.</a:t>
            </a:r>
          </a:p>
          <a:p>
            <a:r>
              <a:rPr lang="en-US" sz="2400" dirty="0"/>
              <a:t>The reactants and products contain the same atoms, but they are rearranged during the reaction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As a result, the atoms are in different combinations in the products than they were in the </a:t>
            </a:r>
            <a:r>
              <a:rPr lang="en-US" sz="2400" dirty="0" smtClean="0"/>
              <a:t>reactants.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7363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1759</TotalTime>
  <Words>1374</Words>
  <Application>Microsoft Office PowerPoint</Application>
  <PresentationFormat>Widescreen</PresentationFormat>
  <Paragraphs>182</Paragraphs>
  <Slides>35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Times New Roman</vt:lpstr>
      <vt:lpstr>Tw Cen MT</vt:lpstr>
      <vt:lpstr>Tw Cen MT Condensed</vt:lpstr>
      <vt:lpstr>Wingdings</vt:lpstr>
      <vt:lpstr>Wingdings 3</vt:lpstr>
      <vt:lpstr>Integral</vt:lpstr>
      <vt:lpstr>Compounds and Chemical Reactions</vt:lpstr>
      <vt:lpstr>Chemical Reactions</vt:lpstr>
      <vt:lpstr>Chemical Reaction</vt:lpstr>
      <vt:lpstr>Reactants and Products</vt:lpstr>
      <vt:lpstr>Chemical Equation</vt:lpstr>
      <vt:lpstr>Chemical Equation</vt:lpstr>
      <vt:lpstr>Chemical Equation Symbols</vt:lpstr>
      <vt:lpstr>Chemical Reactions</vt:lpstr>
      <vt:lpstr>Chemical Reactions</vt:lpstr>
      <vt:lpstr>How do you know a chemical reaction has taken place???</vt:lpstr>
      <vt:lpstr>Color change</vt:lpstr>
      <vt:lpstr>Gas production</vt:lpstr>
      <vt:lpstr>Temperature Change</vt:lpstr>
      <vt:lpstr>Formation of precipitate</vt:lpstr>
      <vt:lpstr>Types of Chemical Reactions</vt:lpstr>
      <vt:lpstr>Synthesis Reactions</vt:lpstr>
      <vt:lpstr>Synthesis Reaction Examples</vt:lpstr>
      <vt:lpstr>Synthesis Practice -Which of the following illustrates a synthesis reaction?</vt:lpstr>
      <vt:lpstr>Decomposition Reactions</vt:lpstr>
      <vt:lpstr>Decomposition Reaction Examples</vt:lpstr>
      <vt:lpstr>Replacement Reactions</vt:lpstr>
      <vt:lpstr>Replacement Reaction Examples</vt:lpstr>
      <vt:lpstr>Combustion Reactions</vt:lpstr>
      <vt:lpstr>Combustion Reaction Examples</vt:lpstr>
      <vt:lpstr>PowerPoint Presentation</vt:lpstr>
      <vt:lpstr>Identifying Chemical Reactions</vt:lpstr>
      <vt:lpstr>PowerPoint Presentation</vt:lpstr>
      <vt:lpstr>Endothermic Vs. Exothermic Reactions</vt:lpstr>
      <vt:lpstr>Balancing Chemical Equations</vt:lpstr>
      <vt:lpstr>Balancing chemical Equations Basics</vt:lpstr>
      <vt:lpstr>Example</vt:lpstr>
      <vt:lpstr>Balancing Equations Video</vt:lpstr>
      <vt:lpstr>More practice </vt:lpstr>
      <vt:lpstr>Acids and Bases</vt:lpstr>
      <vt:lpstr>pH scale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Compounds and Chemical Reactions</dc:title>
  <dc:creator>Kelly Mastin</dc:creator>
  <cp:lastModifiedBy>Kelly Mastin</cp:lastModifiedBy>
  <cp:revision>44</cp:revision>
  <dcterms:created xsi:type="dcterms:W3CDTF">2017-01-04T12:21:15Z</dcterms:created>
  <dcterms:modified xsi:type="dcterms:W3CDTF">2019-01-11T13:13:40Z</dcterms:modified>
</cp:coreProperties>
</file>