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67" r:id="rId2"/>
    <p:sldId id="268" r:id="rId3"/>
    <p:sldId id="276" r:id="rId4"/>
    <p:sldId id="256" r:id="rId5"/>
    <p:sldId id="261" r:id="rId6"/>
    <p:sldId id="263" r:id="rId7"/>
    <p:sldId id="262" r:id="rId8"/>
    <p:sldId id="264" r:id="rId9"/>
    <p:sldId id="265" r:id="rId10"/>
    <p:sldId id="266" r:id="rId11"/>
    <p:sldId id="269" r:id="rId12"/>
    <p:sldId id="270" r:id="rId13"/>
    <p:sldId id="274" r:id="rId14"/>
    <p:sldId id="272" r:id="rId15"/>
    <p:sldId id="275" r:id="rId16"/>
    <p:sldId id="277" r:id="rId17"/>
    <p:sldId id="278" r:id="rId18"/>
    <p:sldId id="282" r:id="rId19"/>
    <p:sldId id="279" r:id="rId20"/>
    <p:sldId id="280" r:id="rId21"/>
    <p:sldId id="281" r:id="rId22"/>
    <p:sldId id="271" r:id="rId23"/>
    <p:sldId id="283" r:id="rId24"/>
    <p:sldId id="284" r:id="rId25"/>
    <p:sldId id="285" r:id="rId26"/>
    <p:sldId id="286" r:id="rId27"/>
    <p:sldId id="287" r:id="rId28"/>
    <p:sldId id="289" r:id="rId29"/>
    <p:sldId id="290" r:id="rId30"/>
    <p:sldId id="292" r:id="rId31"/>
    <p:sldId id="293" r:id="rId32"/>
    <p:sldId id="291"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D6EE87-EBD5-4F12-A48A-63ACA297AC8F}"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75299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D73815-2707-4475-8F1A-B873CB631BB4}"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8091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AFB99-0EAB-4182-AFF8-E214C82A68F6}"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62002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3794B-289A-4A80-97D7-111025398D45}"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02136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22085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C6A301-0538-44EC-B09D-202E1042A48B}" type="datetimeFigureOut">
              <a:rPr lang="en-US" smtClean="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8488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89574A-8875-45EF-8EA2-3CAA0F7ABC4C}" type="datetimeFigureOut">
              <a:rPr lang="en-US" smtClean="0"/>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45550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EF4D4C-5367-4C26-9E2B-D8088D7FCA81}" type="datetimeFigureOut">
              <a:rPr lang="en-US" smtClean="0"/>
              <a:t>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40602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41609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10718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366117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CD5-6C1E-4009-B41F-6DF62E31D3BE}" type="datetimeFigureOut">
              <a:rPr lang="en-US" smtClean="0"/>
              <a:pPr/>
              <a:t>2/11/2019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61859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ck12.org/c/physics/energy" TargetMode="External"/><Relationship Id="rId2" Type="http://schemas.openxmlformats.org/officeDocument/2006/relationships/hyperlink" Target="https://www.ck12.org/c/physical-science/solute-and-solve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6V_AVe3zWu8"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gN9euz9jzw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01/28/19</a:t>
            </a:r>
            <a:endParaRPr lang="en-US" dirty="0"/>
          </a:p>
        </p:txBody>
      </p:sp>
      <p:sp>
        <p:nvSpPr>
          <p:cNvPr id="3" name="Content Placeholder 2"/>
          <p:cNvSpPr>
            <a:spLocks noGrp="1"/>
          </p:cNvSpPr>
          <p:nvPr>
            <p:ph idx="1"/>
          </p:nvPr>
        </p:nvSpPr>
        <p:spPr/>
        <p:txBody>
          <a:bodyPr/>
          <a:lstStyle/>
          <a:p>
            <a:r>
              <a:rPr lang="en-US" dirty="0"/>
              <a:t>Classify each of the following as elements (E), compounds (C) or Mixtures (M).  </a:t>
            </a:r>
          </a:p>
          <a:p>
            <a:r>
              <a:rPr lang="en-US" dirty="0"/>
              <a:t> </a:t>
            </a:r>
          </a:p>
          <a:p>
            <a:r>
              <a:rPr lang="en-US" dirty="0"/>
              <a:t>____Diamond(C)	</a:t>
            </a:r>
            <a:r>
              <a:rPr lang="en-US" dirty="0" smtClean="0"/>
              <a:t>____</a:t>
            </a:r>
            <a:r>
              <a:rPr lang="en-US" dirty="0"/>
              <a:t>Sugar (C</a:t>
            </a:r>
            <a:r>
              <a:rPr lang="en-US" baseline="-25000" dirty="0"/>
              <a:t>6</a:t>
            </a:r>
            <a:r>
              <a:rPr lang="en-US" dirty="0"/>
              <a:t>H</a:t>
            </a:r>
            <a:r>
              <a:rPr lang="en-US" baseline="-25000" dirty="0"/>
              <a:t>12</a:t>
            </a:r>
            <a:r>
              <a:rPr lang="en-US" dirty="0"/>
              <a:t>O</a:t>
            </a:r>
            <a:r>
              <a:rPr lang="en-US" baseline="-25000" dirty="0"/>
              <a:t>6</a:t>
            </a:r>
            <a:r>
              <a:rPr lang="en-US" dirty="0"/>
              <a:t>)	____Milk		</a:t>
            </a:r>
          </a:p>
          <a:p>
            <a:r>
              <a:rPr lang="en-US" dirty="0"/>
              <a:t>____Iron (Fe) 	</a:t>
            </a:r>
            <a:r>
              <a:rPr lang="en-US" dirty="0" smtClean="0"/>
              <a:t>	____</a:t>
            </a:r>
            <a:r>
              <a:rPr lang="en-US" dirty="0"/>
              <a:t>Uranium (U) 	____A dog</a:t>
            </a:r>
          </a:p>
          <a:p>
            <a:r>
              <a:rPr lang="en-US" dirty="0"/>
              <a:t>____Air	</a:t>
            </a:r>
            <a:r>
              <a:rPr lang="en-US" dirty="0" smtClean="0"/>
              <a:t>	____</a:t>
            </a:r>
            <a:r>
              <a:rPr lang="en-US" dirty="0"/>
              <a:t>Gasoline	</a:t>
            </a:r>
            <a:r>
              <a:rPr lang="en-US" dirty="0" smtClean="0"/>
              <a:t>	____</a:t>
            </a:r>
            <a:r>
              <a:rPr lang="en-US" dirty="0"/>
              <a:t>Krypton (K)</a:t>
            </a:r>
          </a:p>
          <a:p>
            <a:r>
              <a:rPr lang="en-US" dirty="0"/>
              <a:t>____Alcohol (CH</a:t>
            </a:r>
            <a:r>
              <a:rPr lang="en-US" baseline="-25000" dirty="0"/>
              <a:t>3</a:t>
            </a:r>
            <a:r>
              <a:rPr lang="en-US" dirty="0"/>
              <a:t>OH)	____Salt (</a:t>
            </a:r>
            <a:r>
              <a:rPr lang="en-US" dirty="0" err="1"/>
              <a:t>NaCl</a:t>
            </a:r>
            <a:r>
              <a:rPr lang="en-US" dirty="0"/>
              <a:t>)	</a:t>
            </a:r>
            <a:r>
              <a:rPr lang="en-US" dirty="0" smtClean="0"/>
              <a:t>	____</a:t>
            </a:r>
            <a:r>
              <a:rPr lang="en-US" dirty="0"/>
              <a:t>Water (H</a:t>
            </a:r>
            <a:r>
              <a:rPr lang="en-US" baseline="-25000" dirty="0"/>
              <a:t>2</a:t>
            </a:r>
            <a:r>
              <a:rPr lang="en-US" dirty="0"/>
              <a:t>O) </a:t>
            </a:r>
          </a:p>
          <a:p>
            <a:r>
              <a:rPr lang="en-US" dirty="0"/>
              <a:t>____Wood	</a:t>
            </a:r>
            <a:r>
              <a:rPr lang="en-US" dirty="0" smtClean="0"/>
              <a:t>	____</a:t>
            </a:r>
            <a:r>
              <a:rPr lang="en-US" dirty="0"/>
              <a:t>Pizza	</a:t>
            </a:r>
            <a:r>
              <a:rPr lang="en-US" dirty="0" smtClean="0"/>
              <a:t>	____</a:t>
            </a:r>
            <a:r>
              <a:rPr lang="en-US" dirty="0"/>
              <a:t>Gold (Au)	 </a:t>
            </a:r>
          </a:p>
          <a:p>
            <a:pPr lvl="1"/>
            <a:endParaRPr lang="en-US" dirty="0"/>
          </a:p>
        </p:txBody>
      </p:sp>
    </p:spTree>
    <p:extLst>
      <p:ext uri="{BB962C8B-B14F-4D97-AF65-F5344CB8AC3E}">
        <p14:creationId xmlns:p14="http://schemas.microsoft.com/office/powerpoint/2010/main" val="2185792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of dissolving</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dirty="0"/>
              <a:t>Surface </a:t>
            </a:r>
            <a:r>
              <a:rPr lang="en-US" sz="3200" dirty="0" smtClean="0"/>
              <a:t>Area- For </a:t>
            </a:r>
            <a:r>
              <a:rPr lang="en-US" sz="3200" dirty="0"/>
              <a:t>a given amount of solute, smaller particles have greater surface area. With greater surface area, there can be more contact between particles of </a:t>
            </a:r>
            <a:r>
              <a:rPr lang="en-US" sz="3200" dirty="0">
                <a:hlinkClick r:id="rId2" tooltip="Solute and Solvent"/>
              </a:rPr>
              <a:t>solute and solvent</a:t>
            </a:r>
            <a:r>
              <a:rPr lang="en-US" sz="3200" dirty="0"/>
              <a:t>. </a:t>
            </a:r>
            <a:endParaRPr lang="en-US" sz="3200" dirty="0" smtClean="0"/>
          </a:p>
          <a:p>
            <a:pPr>
              <a:buFont typeface="Wingdings" panose="05000000000000000000" pitchFamily="2" charset="2"/>
              <a:buChar char="q"/>
            </a:pPr>
            <a:r>
              <a:rPr lang="en-US" sz="3200" dirty="0"/>
              <a:t>Temperature- a solute dissolves faster in a warmer solvent than it does in a cooler solvent because particles have more </a:t>
            </a:r>
            <a:r>
              <a:rPr lang="en-US" sz="3200" dirty="0">
                <a:hlinkClick r:id="rId3" tooltip="Energy"/>
              </a:rPr>
              <a:t>energy</a:t>
            </a:r>
            <a:r>
              <a:rPr lang="en-US" sz="3200" dirty="0"/>
              <a:t> of movement.</a:t>
            </a:r>
            <a:endParaRPr lang="en-US" sz="3200" dirty="0" smtClean="0"/>
          </a:p>
          <a:p>
            <a:pPr>
              <a:buFont typeface="Wingdings" panose="05000000000000000000" pitchFamily="2" charset="2"/>
              <a:buChar char="q"/>
            </a:pPr>
            <a:r>
              <a:rPr lang="en-US" sz="3200" dirty="0"/>
              <a:t>Stirring- it helps distribute the solute particles throughout the solvent.</a:t>
            </a:r>
          </a:p>
          <a:p>
            <a:pPr marL="0" indent="0">
              <a:buNone/>
            </a:pPr>
            <a:endParaRPr lang="en-US" sz="4000" dirty="0"/>
          </a:p>
          <a:p>
            <a:pPr>
              <a:buFont typeface="Wingdings" panose="05000000000000000000" pitchFamily="2" charset="2"/>
              <a:buChar char="q"/>
            </a:pPr>
            <a:endParaRPr lang="en-US" sz="4000" dirty="0" smtClean="0"/>
          </a:p>
          <a:p>
            <a:pPr>
              <a:buFont typeface="Wingdings" panose="05000000000000000000" pitchFamily="2" charset="2"/>
              <a:buChar char="q"/>
            </a:pPr>
            <a:endParaRPr lang="en-US" sz="4000" dirty="0" smtClean="0"/>
          </a:p>
        </p:txBody>
      </p:sp>
    </p:spTree>
    <p:extLst>
      <p:ext uri="{BB962C8B-B14F-4D97-AF65-F5344CB8AC3E}">
        <p14:creationId xmlns:p14="http://schemas.microsoft.com/office/powerpoint/2010/main" val="3903006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is a polar molecule</a:t>
            </a:r>
            <a:endParaRPr lang="en-US" dirty="0"/>
          </a:p>
        </p:txBody>
      </p:sp>
      <p:sp>
        <p:nvSpPr>
          <p:cNvPr id="3" name="Content Placeholder 2"/>
          <p:cNvSpPr>
            <a:spLocks noGrp="1"/>
          </p:cNvSpPr>
          <p:nvPr>
            <p:ph idx="1"/>
          </p:nvPr>
        </p:nvSpPr>
        <p:spPr/>
        <p:txBody>
          <a:bodyPr>
            <a:normAutofit/>
          </a:bodyPr>
          <a:lstStyle/>
          <a:p>
            <a:r>
              <a:rPr lang="en-US" sz="2800" dirty="0" smtClean="0"/>
              <a:t>What does that mean???</a:t>
            </a:r>
          </a:p>
          <a:p>
            <a:pPr>
              <a:buFont typeface="Wingdings" panose="05000000000000000000" pitchFamily="2" charset="2"/>
              <a:buChar char="q"/>
            </a:pPr>
            <a:r>
              <a:rPr lang="en-US" sz="2800" dirty="0" smtClean="0"/>
              <a:t>If a molecule is polar, they have an unequal sharing of electrons.</a:t>
            </a:r>
          </a:p>
          <a:p>
            <a:pPr>
              <a:buFont typeface="Wingdings" panose="05000000000000000000" pitchFamily="2" charset="2"/>
              <a:buChar char="q"/>
            </a:pPr>
            <a:r>
              <a:rPr lang="en-US" sz="2800" dirty="0"/>
              <a:t>This means it has positively and negatively charged ends</a:t>
            </a:r>
            <a:r>
              <a:rPr lang="en-US" sz="2800" dirty="0" smtClean="0"/>
              <a:t>.</a:t>
            </a:r>
          </a:p>
        </p:txBody>
      </p:sp>
    </p:spTree>
    <p:extLst>
      <p:ext uri="{BB962C8B-B14F-4D97-AF65-F5344CB8AC3E}">
        <p14:creationId xmlns:p14="http://schemas.microsoft.com/office/powerpoint/2010/main" val="12720489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Solubility</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3200" dirty="0"/>
              <a:t>Solutes that can dissolve in a given solvent, such as water, are said to be </a:t>
            </a:r>
            <a:r>
              <a:rPr lang="en-US" sz="3200" b="1" u="sng" dirty="0"/>
              <a:t>soluble</a:t>
            </a:r>
            <a:r>
              <a:rPr lang="en-US" sz="3200" dirty="0"/>
              <a:t> in that solvent.</a:t>
            </a:r>
          </a:p>
          <a:p>
            <a:pPr>
              <a:buFont typeface="Wingdings" panose="05000000000000000000" pitchFamily="2" charset="2"/>
              <a:buChar char="q"/>
            </a:pPr>
            <a:r>
              <a:rPr lang="en-US" sz="3200" dirty="0"/>
              <a:t>So many solutes are soluble in water that water is called the </a:t>
            </a:r>
            <a:r>
              <a:rPr lang="en-US" sz="3200" b="1" u="sng" dirty="0"/>
              <a:t>universal solvent.</a:t>
            </a:r>
          </a:p>
          <a:p>
            <a:r>
              <a:rPr lang="en-US" sz="2800" dirty="0" smtClean="0"/>
              <a:t>Substances that do NOT dissolve in water are called </a:t>
            </a:r>
            <a:r>
              <a:rPr lang="en-US" sz="2800" b="1" u="sng" dirty="0" smtClean="0"/>
              <a:t>insoluble. </a:t>
            </a:r>
          </a:p>
          <a:p>
            <a:r>
              <a:rPr lang="en-US" sz="2800" b="1" u="sng" dirty="0" smtClean="0"/>
              <a:t>“Like dissolves Like”</a:t>
            </a:r>
          </a:p>
          <a:p>
            <a:r>
              <a:rPr lang="en-US" sz="2800" b="1" u="sng" dirty="0"/>
              <a:t>Solubility</a:t>
            </a:r>
            <a:r>
              <a:rPr lang="en-US" sz="2800" dirty="0"/>
              <a:t> is the amount of solute that can dissolve in a given amount of solvent at a given temperature. </a:t>
            </a:r>
            <a:endParaRPr lang="en-US" sz="2800" b="1" u="sng" dirty="0"/>
          </a:p>
        </p:txBody>
      </p:sp>
    </p:spTree>
    <p:extLst>
      <p:ext uri="{BB962C8B-B14F-4D97-AF65-F5344CB8AC3E}">
        <p14:creationId xmlns:p14="http://schemas.microsoft.com/office/powerpoint/2010/main" val="19506609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Solubility Curve</a:t>
            </a:r>
            <a:endParaRPr lang="en-US" dirty="0"/>
          </a:p>
        </p:txBody>
      </p:sp>
      <p:pic>
        <p:nvPicPr>
          <p:cNvPr id="1027" name="Picture 3" descr="sol_cur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2666" y="389074"/>
            <a:ext cx="4711995" cy="602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024128" y="1987826"/>
            <a:ext cx="3998446" cy="461665"/>
          </a:xfrm>
          <a:prstGeom prst="rect">
            <a:avLst/>
          </a:prstGeom>
          <a:noFill/>
        </p:spPr>
        <p:txBody>
          <a:bodyPr wrap="square" rtlCol="0">
            <a:spAutoFit/>
          </a:bodyPr>
          <a:lstStyle/>
          <a:p>
            <a:r>
              <a:rPr lang="en-US" sz="2400" dirty="0" smtClean="0"/>
              <a:t>How to read a solubility curve:</a:t>
            </a:r>
            <a:endParaRPr lang="en-US" sz="2400" dirty="0"/>
          </a:p>
        </p:txBody>
      </p:sp>
    </p:spTree>
    <p:extLst>
      <p:ext uri="{BB962C8B-B14F-4D97-AF65-F5344CB8AC3E}">
        <p14:creationId xmlns:p14="http://schemas.microsoft.com/office/powerpoint/2010/main" val="8326257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Saturation</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2800" dirty="0"/>
              <a:t>A solution that contains as much solute as can dissolve at a given temperature is called a </a:t>
            </a:r>
            <a:r>
              <a:rPr lang="en-US" sz="2800" b="1" u="sng" dirty="0"/>
              <a:t>saturated solution</a:t>
            </a:r>
            <a:r>
              <a:rPr lang="en-US" sz="2800" u="sng" dirty="0" smtClean="0"/>
              <a:t>.</a:t>
            </a:r>
          </a:p>
          <a:p>
            <a:pPr>
              <a:buFont typeface="Wingdings" panose="05000000000000000000" pitchFamily="2" charset="2"/>
              <a:buChar char="q"/>
            </a:pPr>
            <a:r>
              <a:rPr lang="en-US" sz="2800" dirty="0"/>
              <a:t>A solution that contains less solute than can dissolve at a given temperature is called an </a:t>
            </a:r>
            <a:r>
              <a:rPr lang="en-US" sz="2800" b="1" u="sng" dirty="0"/>
              <a:t>unsaturated </a:t>
            </a:r>
            <a:r>
              <a:rPr lang="en-US" sz="2800" b="1" u="sng" dirty="0" smtClean="0"/>
              <a:t>solution</a:t>
            </a:r>
            <a:r>
              <a:rPr lang="en-US" sz="2800" b="1" dirty="0" smtClean="0"/>
              <a:t>.</a:t>
            </a:r>
          </a:p>
          <a:p>
            <a:pPr>
              <a:buFont typeface="Wingdings" panose="05000000000000000000" pitchFamily="2" charset="2"/>
              <a:buChar char="q"/>
            </a:pPr>
            <a:endParaRPr lang="en-US" sz="2800" u="sng" dirty="0" smtClean="0"/>
          </a:p>
          <a:p>
            <a:pPr>
              <a:buFont typeface="Wingdings" panose="05000000000000000000" pitchFamily="2" charset="2"/>
              <a:buChar char="q"/>
            </a:pPr>
            <a:endParaRPr lang="en-US" sz="2800" dirty="0" smtClean="0"/>
          </a:p>
          <a:p>
            <a:pPr>
              <a:buFont typeface="Wingdings" panose="05000000000000000000" pitchFamily="2" charset="2"/>
              <a:buChar char="q"/>
            </a:pPr>
            <a:endParaRPr lang="en-US" dirty="0"/>
          </a:p>
        </p:txBody>
      </p:sp>
    </p:spTree>
    <p:extLst>
      <p:ext uri="{BB962C8B-B14F-4D97-AF65-F5344CB8AC3E}">
        <p14:creationId xmlns:p14="http://schemas.microsoft.com/office/powerpoint/2010/main" val="3998865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Saturation Continued</a:t>
            </a:r>
            <a:endParaRPr lang="en-US" dirty="0"/>
          </a:p>
        </p:txBody>
      </p:sp>
      <p:sp>
        <p:nvSpPr>
          <p:cNvPr id="3" name="Content Placeholder 2"/>
          <p:cNvSpPr>
            <a:spLocks noGrp="1"/>
          </p:cNvSpPr>
          <p:nvPr>
            <p:ph idx="1"/>
          </p:nvPr>
        </p:nvSpPr>
        <p:spPr/>
        <p:txBody>
          <a:bodyPr>
            <a:normAutofit/>
          </a:bodyPr>
          <a:lstStyle/>
          <a:p>
            <a:r>
              <a:rPr lang="en-US" sz="2800" dirty="0" smtClean="0"/>
              <a:t>A </a:t>
            </a:r>
            <a:r>
              <a:rPr lang="en-US" sz="2800" u="sng" dirty="0" smtClean="0"/>
              <a:t>supersaturated</a:t>
            </a:r>
            <a:r>
              <a:rPr lang="en-US" sz="2800" dirty="0" smtClean="0"/>
              <a:t> solution contains more than the maximum amount of solute that can be dissolved at a given temperature.</a:t>
            </a:r>
          </a:p>
          <a:p>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6253" y="3311912"/>
            <a:ext cx="4430751" cy="3323063"/>
          </a:xfrm>
          <a:prstGeom prst="rect">
            <a:avLst/>
          </a:prstGeom>
        </p:spPr>
      </p:pic>
    </p:spTree>
    <p:extLst>
      <p:ext uri="{BB962C8B-B14F-4D97-AF65-F5344CB8AC3E}">
        <p14:creationId xmlns:p14="http://schemas.microsoft.com/office/powerpoint/2010/main" val="1865905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solubility </a:t>
            </a:r>
            <a:endParaRPr lang="en-US" dirty="0"/>
          </a:p>
        </p:txBody>
      </p:sp>
      <p:pic>
        <p:nvPicPr>
          <p:cNvPr id="9" name="Picture 8" descr="https://dr282zn36sxxg.cloudfront.net/datastreams/f-d%3Ac85e47228fb0ba15f2d41fdffbd8a28bb965e894c8e5e33308c71b71%2BIMAGE_THUMB_POSTCARD%2BIMAGE_THUMB_POSTCARD.1"/>
          <p:cNvPicPr/>
          <p:nvPr/>
        </p:nvPicPr>
        <p:blipFill>
          <a:blip r:embed="rId2">
            <a:extLst>
              <a:ext uri="{28A0092B-C50C-407E-A947-70E740481C1C}">
                <a14:useLocalDpi xmlns:a14="http://schemas.microsoft.com/office/drawing/2010/main" val="0"/>
              </a:ext>
            </a:extLst>
          </a:blip>
          <a:srcRect/>
          <a:stretch>
            <a:fillRect/>
          </a:stretch>
        </p:blipFill>
        <p:spPr bwMode="auto">
          <a:xfrm>
            <a:off x="1538868" y="1690688"/>
            <a:ext cx="7150255" cy="4955208"/>
          </a:xfrm>
          <a:prstGeom prst="rect">
            <a:avLst/>
          </a:prstGeom>
          <a:noFill/>
          <a:ln>
            <a:noFill/>
          </a:ln>
        </p:spPr>
      </p:pic>
    </p:spTree>
    <p:extLst>
      <p:ext uri="{BB962C8B-B14F-4D97-AF65-F5344CB8AC3E}">
        <p14:creationId xmlns:p14="http://schemas.microsoft.com/office/powerpoint/2010/main" val="2984020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THAT AFFECT SOLUBILITY </a:t>
            </a:r>
            <a:endParaRPr lang="en-US" dirty="0"/>
          </a:p>
        </p:txBody>
      </p:sp>
      <p:sp>
        <p:nvSpPr>
          <p:cNvPr id="3" name="Content Placeholder 2"/>
          <p:cNvSpPr>
            <a:spLocks noGrp="1"/>
          </p:cNvSpPr>
          <p:nvPr>
            <p:ph idx="1"/>
          </p:nvPr>
        </p:nvSpPr>
        <p:spPr/>
        <p:txBody>
          <a:bodyPr/>
          <a:lstStyle/>
          <a:p>
            <a:r>
              <a:rPr lang="en-US" dirty="0"/>
              <a:t>Temperature </a:t>
            </a:r>
            <a:r>
              <a:rPr lang="en-US" dirty="0" smtClean="0"/>
              <a:t>and pressure affects </a:t>
            </a:r>
            <a:r>
              <a:rPr lang="en-US" dirty="0"/>
              <a:t>the solubility of a solute. </a:t>
            </a:r>
            <a:endParaRPr lang="en-US" dirty="0" smtClean="0"/>
          </a:p>
          <a:p>
            <a:r>
              <a:rPr lang="en-US" dirty="0" smtClean="0"/>
              <a:t>If </a:t>
            </a:r>
            <a:r>
              <a:rPr lang="en-US" dirty="0"/>
              <a:t>a solute is a solid or liquid, increasing the temperature increases its solubility. For example, more sugar can dissolve in hot tea than in iced tea. </a:t>
            </a:r>
          </a:p>
          <a:p>
            <a:pPr lvl="0"/>
            <a:r>
              <a:rPr lang="en-US" dirty="0"/>
              <a:t>If a solute is a gas, increasing the temperature decreases its solubility. For example, less carbon dioxide can dissolve in warm ocean water than in cold ocean water. </a:t>
            </a:r>
            <a:endParaRPr lang="en-US" dirty="0" smtClean="0"/>
          </a:p>
          <a:p>
            <a:pPr lvl="0"/>
            <a:r>
              <a:rPr lang="en-US" dirty="0"/>
              <a:t>Pressure is the amount of force pushing against a given area. Increasing the pressure on a gas increases its solubility. </a:t>
            </a:r>
          </a:p>
          <a:p>
            <a:pPr marL="0" indent="0">
              <a:buNone/>
            </a:pPr>
            <a:endParaRPr lang="en-US" dirty="0"/>
          </a:p>
        </p:txBody>
      </p:sp>
    </p:spTree>
    <p:extLst>
      <p:ext uri="{BB962C8B-B14F-4D97-AF65-F5344CB8AC3E}">
        <p14:creationId xmlns:p14="http://schemas.microsoft.com/office/powerpoint/2010/main" val="1455267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2664854" cy="1325563"/>
          </a:xfrm>
        </p:spPr>
        <p:txBody>
          <a:bodyPr/>
          <a:lstStyle/>
          <a:p>
            <a:r>
              <a:rPr lang="en-US" dirty="0" smtClean="0"/>
              <a:t>Bell Ringer 02/06/19</a:t>
            </a:r>
            <a:endParaRPr lang="en-US" dirty="0"/>
          </a:p>
        </p:txBody>
      </p:sp>
      <p:pic>
        <p:nvPicPr>
          <p:cNvPr id="4" name="Content Placeholder 3" descr="sol_curv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03054" y="228643"/>
            <a:ext cx="7057622" cy="6462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838200" y="1690688"/>
            <a:ext cx="4815625" cy="4748749"/>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058400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Concentration</a:t>
            </a:r>
            <a:endParaRPr lang="en-US" dirty="0"/>
          </a:p>
        </p:txBody>
      </p:sp>
      <p:sp>
        <p:nvSpPr>
          <p:cNvPr id="3" name="Content Placeholder 2"/>
          <p:cNvSpPr>
            <a:spLocks noGrp="1"/>
          </p:cNvSpPr>
          <p:nvPr>
            <p:ph idx="1"/>
          </p:nvPr>
        </p:nvSpPr>
        <p:spPr/>
        <p:txBody>
          <a:bodyPr/>
          <a:lstStyle/>
          <a:p>
            <a:r>
              <a:rPr lang="en-US" dirty="0"/>
              <a:t>The concentration of a solution is the amount of solute in a given amount of solution</a:t>
            </a:r>
            <a:r>
              <a:rPr lang="en-US" dirty="0" smtClean="0"/>
              <a:t>.</a:t>
            </a:r>
          </a:p>
          <a:p>
            <a:r>
              <a:rPr lang="en-US" dirty="0" smtClean="0"/>
              <a:t> </a:t>
            </a:r>
            <a:r>
              <a:rPr lang="en-US" dirty="0"/>
              <a:t>A solution with little dissolved solute has a low concentration. It is called a </a:t>
            </a:r>
            <a:r>
              <a:rPr lang="en-US" u="sng" dirty="0"/>
              <a:t>dilute solution. </a:t>
            </a:r>
            <a:endParaRPr lang="en-US" u="sng" dirty="0" smtClean="0"/>
          </a:p>
          <a:p>
            <a:r>
              <a:rPr lang="en-US" dirty="0" smtClean="0"/>
              <a:t>A </a:t>
            </a:r>
            <a:r>
              <a:rPr lang="en-US" dirty="0"/>
              <a:t>solution with a lot of dissolved solute has a high concentration. It is called a </a:t>
            </a:r>
            <a:r>
              <a:rPr lang="en-US" u="sng" dirty="0"/>
              <a:t>concentrated solution. </a:t>
            </a:r>
          </a:p>
        </p:txBody>
      </p:sp>
    </p:spTree>
    <p:extLst>
      <p:ext uri="{BB962C8B-B14F-4D97-AF65-F5344CB8AC3E}">
        <p14:creationId xmlns:p14="http://schemas.microsoft.com/office/powerpoint/2010/main" val="369993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01/29/19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2469712"/>
              </p:ext>
            </p:extLst>
          </p:nvPr>
        </p:nvGraphicFramePr>
        <p:xfrm>
          <a:off x="700728" y="778787"/>
          <a:ext cx="9350297" cy="5585735"/>
        </p:xfrm>
        <a:graphic>
          <a:graphicData uri="http://schemas.openxmlformats.org/drawingml/2006/table">
            <a:tbl>
              <a:tblPr firstRow="1" firstCol="1" bandRow="1">
                <a:tableStyleId>{5C22544A-7EE6-4342-B048-85BDC9FD1C3A}</a:tableStyleId>
              </a:tblPr>
              <a:tblGrid>
                <a:gridCol w="4242992"/>
                <a:gridCol w="2121496"/>
                <a:gridCol w="2985809"/>
              </a:tblGrid>
              <a:tr h="620907">
                <a:tc>
                  <a:txBody>
                    <a:bodyPr/>
                    <a:lstStyle/>
                    <a:p>
                      <a:pPr marL="0" marR="0" algn="ctr">
                        <a:spcBef>
                          <a:spcPts val="0"/>
                        </a:spcBef>
                        <a:spcAft>
                          <a:spcPts val="0"/>
                        </a:spcAft>
                      </a:pPr>
                      <a:r>
                        <a:rPr lang="en-US" sz="1800" dirty="0">
                          <a:effectLst/>
                        </a:rPr>
                        <a:t>Description</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CA" sz="1800" spc="-10">
                          <a:effectLst/>
                        </a:rPr>
                        <a:t>Pure Substance</a:t>
                      </a:r>
                      <a:endParaRPr lang="en-US" sz="1400">
                        <a:effectLst/>
                      </a:endParaRPr>
                    </a:p>
                    <a:p>
                      <a:pPr marL="0" marR="0" algn="ctr">
                        <a:spcBef>
                          <a:spcPts val="0"/>
                        </a:spcBef>
                        <a:spcAft>
                          <a:spcPts val="0"/>
                        </a:spcAft>
                      </a:pPr>
                      <a:r>
                        <a:rPr lang="en-CA" sz="1800" spc="-10">
                          <a:effectLst/>
                        </a:rPr>
                        <a:t>or Mixture?</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800" dirty="0">
                          <a:effectLst/>
                        </a:rPr>
                        <a:t>Classification</a:t>
                      </a:r>
                      <a:r>
                        <a:rPr lang="en-US" sz="2000" dirty="0">
                          <a:effectLst/>
                        </a:rPr>
                        <a:t>?</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501013">
                <a:tc>
                  <a:txBody>
                    <a:bodyPr/>
                    <a:lstStyle/>
                    <a:p>
                      <a:pPr marL="0" marR="0">
                        <a:spcBef>
                          <a:spcPts val="0"/>
                        </a:spcBef>
                        <a:spcAft>
                          <a:spcPts val="1200"/>
                        </a:spcAft>
                      </a:pPr>
                      <a:r>
                        <a:rPr lang="en-CA" sz="2400" spc="-10">
                          <a:effectLst/>
                        </a:rPr>
                        <a:t>1. Chocolate syrup is added to milk and stirred</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1200"/>
                        </a:spcAft>
                      </a:pPr>
                      <a:r>
                        <a:rPr lang="en-CA" sz="1800" spc="-10" dirty="0">
                          <a:effectLst/>
                        </a:rPr>
                        <a:t>Mixture</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1200"/>
                        </a:spcAft>
                      </a:pPr>
                      <a:r>
                        <a:rPr lang="en-US" sz="2000" dirty="0">
                          <a:effectLst/>
                        </a:rPr>
                        <a:t>Homogenous mixture (solution)</a:t>
                      </a:r>
                      <a:endParaRPr lang="en-US" sz="2000" dirty="0">
                        <a:effectLst/>
                        <a:latin typeface="Times New Roman" panose="02020603050405020304" pitchFamily="18" charset="0"/>
                        <a:ea typeface="Times New Roman" panose="02020603050405020304" pitchFamily="18" charset="0"/>
                      </a:endParaRPr>
                    </a:p>
                  </a:txBody>
                  <a:tcPr marL="68580" marR="68580" marT="0" marB="0"/>
                </a:tc>
              </a:tr>
              <a:tr h="315047">
                <a:tc>
                  <a:txBody>
                    <a:bodyPr/>
                    <a:lstStyle/>
                    <a:p>
                      <a:pPr marL="0" marR="0">
                        <a:spcBef>
                          <a:spcPts val="0"/>
                        </a:spcBef>
                        <a:spcAft>
                          <a:spcPts val="1200"/>
                        </a:spcAft>
                      </a:pPr>
                      <a:r>
                        <a:rPr lang="en-CA" sz="2400" spc="-10">
                          <a:effectLst/>
                        </a:rPr>
                        <a:t>2. Copper metal (used to make wires)</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1200"/>
                        </a:spcAft>
                      </a:pPr>
                      <a:r>
                        <a:rPr lang="en-CA" sz="1100" spc="-1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r>
              <a:tr h="315047">
                <a:tc>
                  <a:txBody>
                    <a:bodyPr/>
                    <a:lstStyle/>
                    <a:p>
                      <a:pPr marL="0" marR="0">
                        <a:spcBef>
                          <a:spcPts val="0"/>
                        </a:spcBef>
                        <a:spcAft>
                          <a:spcPts val="1200"/>
                        </a:spcAft>
                      </a:pPr>
                      <a:r>
                        <a:rPr lang="en-CA" sz="2400" spc="-10">
                          <a:effectLst/>
                        </a:rPr>
                        <a:t>3. Sand is added to water</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1200"/>
                        </a:spcAft>
                      </a:pPr>
                      <a:r>
                        <a:rPr lang="en-CA" sz="1100" spc="-1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120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r h="315047">
                <a:tc>
                  <a:txBody>
                    <a:bodyPr/>
                    <a:lstStyle/>
                    <a:p>
                      <a:pPr marL="0" marR="0">
                        <a:spcBef>
                          <a:spcPts val="0"/>
                        </a:spcBef>
                        <a:spcAft>
                          <a:spcPts val="1200"/>
                        </a:spcAft>
                        <a:tabLst>
                          <a:tab pos="194310" algn="l"/>
                        </a:tabLst>
                      </a:pPr>
                      <a:r>
                        <a:rPr lang="en-CA" sz="2400" spc="-10">
                          <a:effectLst/>
                        </a:rPr>
                        <a:t>4.	Distilled water</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1200"/>
                        </a:spcAft>
                      </a:pPr>
                      <a:r>
                        <a:rPr lang="en-CA" sz="1100" spc="-1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r>
              <a:tr h="315047">
                <a:tc>
                  <a:txBody>
                    <a:bodyPr/>
                    <a:lstStyle/>
                    <a:p>
                      <a:pPr marL="0" marR="0">
                        <a:spcBef>
                          <a:spcPts val="0"/>
                        </a:spcBef>
                        <a:spcAft>
                          <a:spcPts val="1200"/>
                        </a:spcAft>
                      </a:pPr>
                      <a:r>
                        <a:rPr lang="en-CA" sz="2400" spc="-10" dirty="0">
                          <a:effectLst/>
                        </a:rPr>
                        <a:t>5. Tap water</a:t>
                      </a:r>
                      <a:endParaRPr lang="en-US"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1200"/>
                        </a:spcAft>
                      </a:pPr>
                      <a:r>
                        <a:rPr lang="en-CA" sz="1100" spc="-10" dirty="0">
                          <a:effectLst/>
                        </a:rPr>
                        <a:t>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120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r h="451787">
                <a:tc>
                  <a:txBody>
                    <a:bodyPr/>
                    <a:lstStyle/>
                    <a:p>
                      <a:pPr marL="0" marR="0">
                        <a:spcBef>
                          <a:spcPts val="0"/>
                        </a:spcBef>
                        <a:spcAft>
                          <a:spcPts val="1200"/>
                        </a:spcAft>
                      </a:pPr>
                      <a:r>
                        <a:rPr lang="en-CA" sz="2400" spc="-10">
                          <a:effectLst/>
                        </a:rPr>
                        <a:t>6. Helium gas (used to inflate a balloon)</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1200"/>
                        </a:spcAft>
                      </a:pPr>
                      <a:r>
                        <a:rPr lang="en-CA" sz="1100" spc="-1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r>
              <a:tr h="550239">
                <a:tc>
                  <a:txBody>
                    <a:bodyPr/>
                    <a:lstStyle/>
                    <a:p>
                      <a:pPr marL="0" marR="0">
                        <a:spcBef>
                          <a:spcPts val="0"/>
                        </a:spcBef>
                        <a:spcAft>
                          <a:spcPts val="1200"/>
                        </a:spcAft>
                      </a:pPr>
                      <a:r>
                        <a:rPr lang="en-CA" sz="2400" spc="-10">
                          <a:effectLst/>
                        </a:rPr>
                        <a:t>7. Table sugar</a:t>
                      </a:r>
                      <a:endParaRPr lang="en-US"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1200"/>
                        </a:spcAft>
                      </a:pPr>
                      <a:r>
                        <a:rPr lang="en-CA" sz="1100" spc="-1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r>
              <a:tr h="756989">
                <a:tc>
                  <a:txBody>
                    <a:bodyPr/>
                    <a:lstStyle/>
                    <a:p>
                      <a:pPr marL="0" marR="0">
                        <a:spcBef>
                          <a:spcPts val="0"/>
                        </a:spcBef>
                        <a:spcAft>
                          <a:spcPts val="1200"/>
                        </a:spcAft>
                      </a:pPr>
                      <a:r>
                        <a:rPr lang="en-CA" sz="2400" spc="-10">
                          <a:effectLst/>
                        </a:rPr>
                        <a:t>8. Table sugar added to a cup of coffee and stirred</a:t>
                      </a:r>
                      <a:endParaRPr lang="en-US" sz="1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1200"/>
                        </a:spcAft>
                      </a:pPr>
                      <a:r>
                        <a:rPr lang="en-CA" sz="1100" spc="-1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120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r>
              <a:tr h="315047">
                <a:tc>
                  <a:txBody>
                    <a:bodyPr/>
                    <a:lstStyle/>
                    <a:p>
                      <a:pPr marL="0" marR="0">
                        <a:spcBef>
                          <a:spcPts val="0"/>
                        </a:spcBef>
                        <a:spcAft>
                          <a:spcPts val="1200"/>
                        </a:spcAft>
                        <a:tabLst>
                          <a:tab pos="188595" algn="l"/>
                        </a:tabLst>
                      </a:pPr>
                      <a:r>
                        <a:rPr lang="en-CA" sz="2400" spc="-10" dirty="0">
                          <a:effectLst/>
                        </a:rPr>
                        <a:t>9. The air we breathe</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1200"/>
                        </a:spcAft>
                      </a:pPr>
                      <a:r>
                        <a:rPr lang="en-CA" sz="1100" spc="-1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120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398014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CALCULATE CONCENTRATION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3995" y="2283077"/>
            <a:ext cx="7062442" cy="2389284"/>
          </a:xfrm>
        </p:spPr>
      </p:pic>
    </p:spTree>
    <p:extLst>
      <p:ext uri="{BB962C8B-B14F-4D97-AF65-F5344CB8AC3E}">
        <p14:creationId xmlns:p14="http://schemas.microsoft.com/office/powerpoint/2010/main" val="1400910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Concentration Examples</a:t>
            </a:r>
            <a:endParaRPr lang="en-US" dirty="0"/>
          </a:p>
        </p:txBody>
      </p:sp>
      <p:sp>
        <p:nvSpPr>
          <p:cNvPr id="4" name="Rectangle 1"/>
          <p:cNvSpPr>
            <a:spLocks noGrp="1" noChangeArrowheads="1"/>
          </p:cNvSpPr>
          <p:nvPr>
            <p:ph idx="1"/>
          </p:nvPr>
        </p:nvSpPr>
        <p:spPr bwMode="auto">
          <a:xfrm>
            <a:off x="838200" y="1987566"/>
            <a:ext cx="1039749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For example, if a 100 g solution of salt water contains 3 g of salt, then its concentration is: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Concentration=(3g/100g) ×</a:t>
            </a:r>
            <a:r>
              <a:rPr kumimoji="0" lang="en-US" altLang="en-US" sz="32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100%=</a:t>
            </a:r>
            <a:r>
              <a:rPr kumimoji="0" lang="en-US" altLang="en-US" sz="32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3%</a:t>
            </a:r>
            <a:endParaRPr kumimoji="0" lang="en-US" altLang="en-US" sz="44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572001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Solutions</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2800" dirty="0"/>
              <a:t>When a solute dissolves in a solvent, it changes the physical properties of the </a:t>
            </a:r>
            <a:r>
              <a:rPr lang="en-US" sz="2800" dirty="0" smtClean="0"/>
              <a:t>solvent.</a:t>
            </a:r>
          </a:p>
          <a:p>
            <a:pPr>
              <a:buFont typeface="Wingdings" panose="05000000000000000000" pitchFamily="2" charset="2"/>
              <a:buChar char="q"/>
            </a:pPr>
            <a:r>
              <a:rPr lang="en-US" sz="2800" dirty="0" smtClean="0"/>
              <a:t>Properties </a:t>
            </a:r>
            <a:r>
              <a:rPr lang="en-US" sz="2800" dirty="0"/>
              <a:t>that change when a solute is added are the freezing and boiling points.</a:t>
            </a:r>
          </a:p>
        </p:txBody>
      </p:sp>
    </p:spTree>
    <p:extLst>
      <p:ext uri="{BB962C8B-B14F-4D97-AF65-F5344CB8AC3E}">
        <p14:creationId xmlns:p14="http://schemas.microsoft.com/office/powerpoint/2010/main" val="16893667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Salt to Icy Roads</a:t>
            </a:r>
            <a:endParaRPr lang="en-US" dirty="0"/>
          </a:p>
        </p:txBody>
      </p:sp>
      <p:sp>
        <p:nvSpPr>
          <p:cNvPr id="3" name="Content Placeholder 2"/>
          <p:cNvSpPr>
            <a:spLocks noGrp="1"/>
          </p:cNvSpPr>
          <p:nvPr>
            <p:ph idx="1"/>
          </p:nvPr>
        </p:nvSpPr>
        <p:spPr/>
        <p:txBody>
          <a:bodyPr/>
          <a:lstStyle/>
          <a:p>
            <a:r>
              <a:rPr lang="en-US" b="1" dirty="0"/>
              <a:t>Salting icy roads</a:t>
            </a:r>
            <a:r>
              <a:rPr lang="en-US" dirty="0"/>
              <a:t> and walkways lowers the freezing point of the water that forms </a:t>
            </a:r>
            <a:r>
              <a:rPr lang="en-US" b="1" dirty="0"/>
              <a:t>ice</a:t>
            </a:r>
            <a:r>
              <a:rPr lang="en-US" dirty="0"/>
              <a:t> which leads to melting and prevents falling </a:t>
            </a:r>
            <a:r>
              <a:rPr lang="en-US" b="1" dirty="0"/>
              <a:t>snow</a:t>
            </a:r>
            <a:r>
              <a:rPr lang="en-US" dirty="0"/>
              <a:t> or rain from being able to freeze. </a:t>
            </a:r>
            <a:endParaRPr lang="en-US" dirty="0" smtClean="0"/>
          </a:p>
          <a:p>
            <a:r>
              <a:rPr lang="en-US" dirty="0" smtClean="0"/>
              <a:t>Though </a:t>
            </a:r>
            <a:r>
              <a:rPr lang="en-US" b="1" dirty="0"/>
              <a:t>salt</a:t>
            </a:r>
            <a:r>
              <a:rPr lang="en-US" dirty="0"/>
              <a:t> can be effective, it does have some negative impacts on the </a:t>
            </a:r>
            <a:r>
              <a:rPr lang="en-US" dirty="0" smtClean="0"/>
              <a:t>environment. Can you think of any???</a:t>
            </a:r>
            <a:endParaRPr lang="en-US" dirty="0"/>
          </a:p>
        </p:txBody>
      </p:sp>
    </p:spTree>
    <p:extLst>
      <p:ext uri="{BB962C8B-B14F-4D97-AF65-F5344CB8AC3E}">
        <p14:creationId xmlns:p14="http://schemas.microsoft.com/office/powerpoint/2010/main" val="40546903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 and Ice Video</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www.youtube.com/watch?v=6V_AVe3zWu8</a:t>
            </a:r>
            <a:r>
              <a:rPr lang="en-US" dirty="0" smtClean="0"/>
              <a:t> </a:t>
            </a:r>
            <a:endParaRPr lang="en-US" dirty="0"/>
          </a:p>
        </p:txBody>
      </p:sp>
    </p:spTree>
    <p:extLst>
      <p:ext uri="{BB962C8B-B14F-4D97-AF65-F5344CB8AC3E}">
        <p14:creationId xmlns:p14="http://schemas.microsoft.com/office/powerpoint/2010/main" val="12849297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Acids</a:t>
            </a:r>
            <a:endParaRPr lang="en-US" dirty="0"/>
          </a:p>
        </p:txBody>
      </p:sp>
      <p:sp>
        <p:nvSpPr>
          <p:cNvPr id="3" name="Content Placeholder 2"/>
          <p:cNvSpPr>
            <a:spLocks noGrp="1"/>
          </p:cNvSpPr>
          <p:nvPr>
            <p:ph idx="1"/>
          </p:nvPr>
        </p:nvSpPr>
        <p:spPr/>
        <p:txBody>
          <a:bodyPr/>
          <a:lstStyle/>
          <a:p>
            <a:r>
              <a:rPr lang="en-US" dirty="0"/>
              <a:t>An </a:t>
            </a:r>
            <a:r>
              <a:rPr lang="en-US" b="1" dirty="0"/>
              <a:t>acid</a:t>
            </a:r>
            <a:r>
              <a:rPr lang="en-US" dirty="0"/>
              <a:t> is an ionic compound that produces positive hydrogen ions (H</a:t>
            </a:r>
            <a:r>
              <a:rPr lang="en-US" baseline="30000" dirty="0"/>
              <a:t>+</a:t>
            </a:r>
            <a:r>
              <a:rPr lang="en-US" dirty="0"/>
              <a:t>) when dissolved in </a:t>
            </a:r>
            <a:r>
              <a:rPr lang="en-US" dirty="0" smtClean="0"/>
              <a:t>water.</a:t>
            </a:r>
          </a:p>
          <a:p>
            <a:r>
              <a:rPr lang="en-US" altLang="en-US" dirty="0" smtClean="0">
                <a:latin typeface="Arial" panose="020B0604020202020204" pitchFamily="34" charset="0"/>
              </a:rPr>
              <a:t>An </a:t>
            </a:r>
            <a:r>
              <a:rPr lang="en-US" altLang="en-US" dirty="0">
                <a:latin typeface="Arial" panose="020B0604020202020204" pitchFamily="34" charset="0"/>
              </a:rPr>
              <a:t>example is hydrogen chloride (</a:t>
            </a:r>
            <a:r>
              <a:rPr lang="en-US" altLang="en-US" dirty="0" err="1">
                <a:latin typeface="Arial" panose="020B0604020202020204" pitchFamily="34" charset="0"/>
              </a:rPr>
              <a:t>HCl</a:t>
            </a:r>
            <a:r>
              <a:rPr lang="en-US" altLang="en-US" dirty="0">
                <a:latin typeface="Arial" panose="020B0604020202020204" pitchFamily="34" charset="0"/>
              </a:rPr>
              <a:t>). When it dissolves in water, its hydrogen ions and negative chloride ions (Cl</a:t>
            </a:r>
            <a:r>
              <a:rPr lang="en-US" altLang="en-US" baseline="30000" dirty="0">
                <a:latin typeface="Arial" panose="020B0604020202020204" pitchFamily="34" charset="0"/>
              </a:rPr>
              <a:t>-</a:t>
            </a:r>
            <a:r>
              <a:rPr lang="en-US" altLang="en-US" dirty="0">
                <a:latin typeface="Arial" panose="020B0604020202020204" pitchFamily="34" charset="0"/>
              </a:rPr>
              <a:t>) separate, forming hydrochloric acid. </a:t>
            </a:r>
            <a:endParaRPr lang="en-US" altLang="en-US" dirty="0" smtClean="0">
              <a:latin typeface="Arial" panose="020B0604020202020204" pitchFamily="34" charset="0"/>
            </a:endParaRPr>
          </a:p>
          <a:p>
            <a:r>
              <a:rPr lang="en-US" altLang="en-US" dirty="0" smtClean="0">
                <a:latin typeface="Arial" panose="020B0604020202020204" pitchFamily="34" charset="0"/>
              </a:rPr>
              <a:t>This </a:t>
            </a:r>
            <a:r>
              <a:rPr lang="en-US" altLang="en-US" dirty="0">
                <a:latin typeface="Arial" panose="020B0604020202020204" pitchFamily="34" charset="0"/>
              </a:rPr>
              <a:t>can be represented by the equation: </a:t>
            </a:r>
            <a:endParaRPr lang="en-US" altLang="en-US" dirty="0" smtClean="0">
              <a:latin typeface="Arial" panose="020B0604020202020204" pitchFamily="34" charset="0"/>
            </a:endParaRPr>
          </a:p>
          <a:p>
            <a:pPr marL="0" indent="0">
              <a:buNone/>
            </a:pPr>
            <a:r>
              <a:rPr lang="en-US" altLang="en-US" dirty="0">
                <a:latin typeface="Arial" panose="020B0604020202020204" pitchFamily="34" charset="0"/>
              </a:rPr>
              <a:t>	</a:t>
            </a:r>
            <a:r>
              <a:rPr lang="en-US" altLang="en-US" dirty="0" err="1" smtClean="0">
                <a:latin typeface="Arial" panose="020B0604020202020204" pitchFamily="34" charset="0"/>
              </a:rPr>
              <a:t>HCl</a:t>
            </a:r>
            <a:r>
              <a:rPr lang="en-US" altLang="en-US" dirty="0" smtClean="0">
                <a:latin typeface="Arial" panose="020B0604020202020204" pitchFamily="34" charset="0"/>
              </a:rPr>
              <a:t> → H</a:t>
            </a:r>
            <a:r>
              <a:rPr lang="en-US" altLang="en-US" baseline="30000" dirty="0">
                <a:latin typeface="Arial" panose="020B0604020202020204" pitchFamily="34" charset="0"/>
              </a:rPr>
              <a:t>+</a:t>
            </a:r>
            <a:r>
              <a:rPr lang="en-US" altLang="en-US" dirty="0" smtClean="0">
                <a:latin typeface="Arial" panose="020B0604020202020204" pitchFamily="34" charset="0"/>
              </a:rPr>
              <a:t> + Cl</a:t>
            </a:r>
            <a:r>
              <a:rPr lang="en-US" altLang="en-US" baseline="30000" dirty="0" smtClean="0">
                <a:latin typeface="Arial" panose="020B0604020202020204" pitchFamily="34" charset="0"/>
              </a:rPr>
              <a:t>-</a:t>
            </a:r>
            <a:endParaRPr lang="en-US" altLang="en-US" dirty="0">
              <a:latin typeface="Arial" panose="020B0604020202020204" pitchFamily="34" charset="0"/>
            </a:endParaRPr>
          </a:p>
          <a:p>
            <a:pPr marL="0" lvl="0" indent="0" eaLnBrk="0" fontAlgn="base" hangingPunct="0">
              <a:lnSpc>
                <a:spcPct val="100000"/>
              </a:lnSpc>
              <a:spcBef>
                <a:spcPct val="0"/>
              </a:spcBef>
              <a:spcAft>
                <a:spcPct val="0"/>
              </a:spcAft>
              <a:buNone/>
            </a:pPr>
            <a:r>
              <a:rPr lang="en-US" altLang="en-US" sz="1800" dirty="0" smtClean="0">
                <a:latin typeface="MathJax_Main"/>
              </a:rPr>
              <a:t>	</a:t>
            </a:r>
          </a:p>
          <a:p>
            <a:pPr marL="0" lvl="0" indent="0" eaLnBrk="0" fontAlgn="base" hangingPunct="0">
              <a:lnSpc>
                <a:spcPct val="100000"/>
              </a:lnSpc>
              <a:spcBef>
                <a:spcPct val="0"/>
              </a:spcBef>
              <a:spcAft>
                <a:spcPct val="0"/>
              </a:spcAft>
              <a:buNone/>
            </a:pPr>
            <a:r>
              <a:rPr lang="en-US" altLang="en-US" sz="1800" dirty="0">
                <a:latin typeface="MathJax_Main"/>
              </a:rPr>
              <a:t>	</a:t>
            </a:r>
            <a:r>
              <a:rPr lang="en-US" altLang="en-US" sz="1800" dirty="0" smtClean="0">
                <a:latin typeface="MathJax_Main"/>
              </a:rPr>
              <a:t>		</a:t>
            </a:r>
            <a:endParaRPr lang="en-US" dirty="0"/>
          </a:p>
        </p:txBody>
      </p:sp>
    </p:spTree>
    <p:extLst>
      <p:ext uri="{BB962C8B-B14F-4D97-AF65-F5344CB8AC3E}">
        <p14:creationId xmlns:p14="http://schemas.microsoft.com/office/powerpoint/2010/main" val="836305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of Acids</a:t>
            </a:r>
            <a:endParaRPr lang="en-US" dirty="0"/>
          </a:p>
        </p:txBody>
      </p:sp>
      <p:sp>
        <p:nvSpPr>
          <p:cNvPr id="3" name="Content Placeholder 2"/>
          <p:cNvSpPr>
            <a:spLocks noGrp="1"/>
          </p:cNvSpPr>
          <p:nvPr>
            <p:ph idx="1"/>
          </p:nvPr>
        </p:nvSpPr>
        <p:spPr/>
        <p:txBody>
          <a:bodyPr/>
          <a:lstStyle/>
          <a:p>
            <a:r>
              <a:rPr lang="en-US" sz="3600" dirty="0" smtClean="0"/>
              <a:t>Acid</a:t>
            </a:r>
            <a:r>
              <a:rPr lang="en-US" sz="4000" dirty="0" smtClean="0"/>
              <a:t>s have a sour taste. </a:t>
            </a:r>
          </a:p>
          <a:p>
            <a:r>
              <a:rPr lang="en-US" sz="4000" dirty="0" smtClean="0"/>
              <a:t>Acids conduct electricity.</a:t>
            </a:r>
          </a:p>
          <a:p>
            <a:r>
              <a:rPr lang="en-US" sz="4000" dirty="0" smtClean="0"/>
              <a:t>Acids are reactive with metals.</a:t>
            </a:r>
          </a:p>
          <a:p>
            <a:endParaRPr lang="en-US" dirty="0"/>
          </a:p>
        </p:txBody>
      </p:sp>
    </p:spTree>
    <p:extLst>
      <p:ext uri="{BB962C8B-B14F-4D97-AF65-F5344CB8AC3E}">
        <p14:creationId xmlns:p14="http://schemas.microsoft.com/office/powerpoint/2010/main" val="2236585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Acids</a:t>
            </a:r>
            <a:endParaRPr lang="en-US" dirty="0"/>
          </a:p>
        </p:txBody>
      </p:sp>
      <p:sp>
        <p:nvSpPr>
          <p:cNvPr id="3" name="Content Placeholder 2"/>
          <p:cNvSpPr>
            <a:spLocks noGrp="1"/>
          </p:cNvSpPr>
          <p:nvPr>
            <p:ph idx="1"/>
          </p:nvPr>
        </p:nvSpPr>
        <p:spPr/>
        <p:txBody>
          <a:bodyPr/>
          <a:lstStyle/>
          <a:p>
            <a:r>
              <a:rPr lang="en-US" dirty="0"/>
              <a:t>Certain compounds, called indicators, change color when acids come into contact with them. They can be used to detect acids. An example of an indicator is a compound called litmus. It is placed on small strips of paper that may be red or blue. If you place a few drops of acid on a strip of blue litmus paper, the paper will turn red.</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6099" y="3781625"/>
            <a:ext cx="3076375" cy="3076375"/>
          </a:xfrm>
          <a:prstGeom prst="rect">
            <a:avLst/>
          </a:prstGeom>
        </p:spPr>
      </p:pic>
    </p:spTree>
    <p:extLst>
      <p:ext uri="{BB962C8B-B14F-4D97-AF65-F5344CB8AC3E}">
        <p14:creationId xmlns:p14="http://schemas.microsoft.com/office/powerpoint/2010/main" val="2120959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Bases</a:t>
            </a:r>
            <a:endParaRPr lang="en-US" dirty="0"/>
          </a:p>
        </p:txBody>
      </p:sp>
      <p:sp>
        <p:nvSpPr>
          <p:cNvPr id="3" name="Content Placeholder 2"/>
          <p:cNvSpPr>
            <a:spLocks noGrp="1"/>
          </p:cNvSpPr>
          <p:nvPr>
            <p:ph idx="1"/>
          </p:nvPr>
        </p:nvSpPr>
        <p:spPr>
          <a:xfrm>
            <a:off x="838200" y="1297592"/>
            <a:ext cx="10515600" cy="4351338"/>
          </a:xfrm>
        </p:spPr>
        <p:txBody>
          <a:bodyPr/>
          <a:lstStyle/>
          <a:p>
            <a:r>
              <a:rPr lang="en-US" dirty="0"/>
              <a:t>A </a:t>
            </a:r>
            <a:r>
              <a:rPr lang="en-US" b="1" dirty="0"/>
              <a:t>base</a:t>
            </a:r>
            <a:r>
              <a:rPr lang="en-US" dirty="0"/>
              <a:t> is an ionic compound that produces negative hydroxide ions (OH</a:t>
            </a:r>
            <a:r>
              <a:rPr lang="en-US" baseline="30000" dirty="0"/>
              <a:t>-</a:t>
            </a:r>
            <a:r>
              <a:rPr lang="en-US" dirty="0"/>
              <a:t>) when dissolved in water</a:t>
            </a:r>
            <a:r>
              <a:rPr lang="en-US" dirty="0" smtClean="0"/>
              <a:t>.</a:t>
            </a:r>
          </a:p>
          <a:p>
            <a:endParaRPr lang="en-US" dirty="0" smtClean="0"/>
          </a:p>
          <a:p>
            <a:r>
              <a:rPr lang="en-US" dirty="0"/>
              <a:t>For example, when the compound sodium hydroxide (</a:t>
            </a:r>
            <a:r>
              <a:rPr lang="en-US" dirty="0" err="1"/>
              <a:t>NaOH</a:t>
            </a:r>
            <a:r>
              <a:rPr lang="en-US" dirty="0"/>
              <a:t>) dissolves in water, it produces hydroxide ions and positive sodium ions (Na</a:t>
            </a:r>
            <a:r>
              <a:rPr lang="en-US" baseline="30000" dirty="0" smtClean="0"/>
              <a:t>+</a:t>
            </a:r>
            <a:r>
              <a:rPr lang="en-US" dirty="0" smtClean="0"/>
              <a:t>).</a:t>
            </a:r>
          </a:p>
          <a:p>
            <a:pPr marL="0" indent="0">
              <a:buNone/>
            </a:pPr>
            <a:r>
              <a:rPr lang="en-US" dirty="0" smtClean="0"/>
              <a:t>				</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7593" y="3576291"/>
            <a:ext cx="6916814" cy="2829606"/>
          </a:xfrm>
          <a:prstGeom prst="rect">
            <a:avLst/>
          </a:prstGeom>
        </p:spPr>
      </p:pic>
    </p:spTree>
    <p:extLst>
      <p:ext uri="{BB962C8B-B14F-4D97-AF65-F5344CB8AC3E}">
        <p14:creationId xmlns:p14="http://schemas.microsoft.com/office/powerpoint/2010/main" val="3484774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Properties</a:t>
            </a:r>
            <a:endParaRPr lang="en-US" dirty="0"/>
          </a:p>
        </p:txBody>
      </p:sp>
      <p:sp>
        <p:nvSpPr>
          <p:cNvPr id="3" name="Content Placeholder 2"/>
          <p:cNvSpPr>
            <a:spLocks noGrp="1"/>
          </p:cNvSpPr>
          <p:nvPr>
            <p:ph idx="1"/>
          </p:nvPr>
        </p:nvSpPr>
        <p:spPr/>
        <p:txBody>
          <a:bodyPr>
            <a:normAutofit/>
          </a:bodyPr>
          <a:lstStyle/>
          <a:p>
            <a:r>
              <a:rPr lang="en-US" sz="3600" dirty="0" smtClean="0"/>
              <a:t>Bitter Taste</a:t>
            </a:r>
          </a:p>
          <a:p>
            <a:r>
              <a:rPr lang="en-US" sz="3600" dirty="0" smtClean="0"/>
              <a:t>Slippery Texture</a:t>
            </a:r>
          </a:p>
          <a:p>
            <a:r>
              <a:rPr lang="en-US" sz="3600" dirty="0"/>
              <a:t>Like acids, bases conduct electricity because they consist of charged particles in solution</a:t>
            </a:r>
          </a:p>
        </p:txBody>
      </p:sp>
    </p:spTree>
    <p:extLst>
      <p:ext uri="{BB962C8B-B14F-4D97-AF65-F5344CB8AC3E}">
        <p14:creationId xmlns:p14="http://schemas.microsoft.com/office/powerpoint/2010/main" val="4194141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 Ringer 01/20/19</a:t>
            </a:r>
            <a:endParaRPr lang="en-US" dirty="0"/>
          </a:p>
        </p:txBody>
      </p:sp>
      <p:sp>
        <p:nvSpPr>
          <p:cNvPr id="3" name="Content Placeholder 2"/>
          <p:cNvSpPr>
            <a:spLocks noGrp="1"/>
          </p:cNvSpPr>
          <p:nvPr>
            <p:ph idx="1"/>
          </p:nvPr>
        </p:nvSpPr>
        <p:spPr/>
        <p:txBody>
          <a:bodyPr>
            <a:normAutofit/>
          </a:bodyPr>
          <a:lstStyle/>
          <a:p>
            <a:r>
              <a:rPr lang="en-US" sz="3200" dirty="0" smtClean="0"/>
              <a:t>Please get out your mixtures and solutions classwork from the past two days. We will begin class by discussing our answers.</a:t>
            </a:r>
            <a:endParaRPr lang="en-US" sz="3200" dirty="0"/>
          </a:p>
        </p:txBody>
      </p:sp>
    </p:spTree>
    <p:extLst>
      <p:ext uri="{BB962C8B-B14F-4D97-AF65-F5344CB8AC3E}">
        <p14:creationId xmlns:p14="http://schemas.microsoft.com/office/powerpoint/2010/main" val="3462966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 of Acids and Bases</a:t>
            </a:r>
            <a:endParaRPr lang="en-US" dirty="0"/>
          </a:p>
        </p:txBody>
      </p:sp>
      <p:sp>
        <p:nvSpPr>
          <p:cNvPr id="3" name="Content Placeholder 2"/>
          <p:cNvSpPr>
            <a:spLocks noGrp="1"/>
          </p:cNvSpPr>
          <p:nvPr>
            <p:ph idx="1"/>
          </p:nvPr>
        </p:nvSpPr>
        <p:spPr/>
        <p:txBody>
          <a:bodyPr/>
          <a:lstStyle/>
          <a:p>
            <a:r>
              <a:rPr lang="en-US" sz="3600" dirty="0" smtClean="0"/>
              <a:t>The </a:t>
            </a:r>
            <a:r>
              <a:rPr lang="en-US" sz="3600" dirty="0"/>
              <a:t>acid in vinegar is weak enough to safely eat on a salad. The acid in a car battery is strong enough to eat through skin. The base in antacid tablets is weak enough to take for an upset stomach. The base in drain cleaner is strong enough to cause serious burns. What causes these differences in strength of acids and bases? </a:t>
            </a:r>
          </a:p>
          <a:p>
            <a:endParaRPr lang="en-US" dirty="0"/>
          </a:p>
        </p:txBody>
      </p:sp>
    </p:spTree>
    <p:extLst>
      <p:ext uri="{BB962C8B-B14F-4D97-AF65-F5344CB8AC3E}">
        <p14:creationId xmlns:p14="http://schemas.microsoft.com/office/powerpoint/2010/main" val="19188285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Concentration of Ions</a:t>
            </a:r>
            <a:endParaRPr lang="en-US" dirty="0"/>
          </a:p>
        </p:txBody>
      </p:sp>
      <p:sp>
        <p:nvSpPr>
          <p:cNvPr id="3" name="Content Placeholder 2"/>
          <p:cNvSpPr>
            <a:spLocks noGrp="1"/>
          </p:cNvSpPr>
          <p:nvPr>
            <p:ph idx="1"/>
          </p:nvPr>
        </p:nvSpPr>
        <p:spPr/>
        <p:txBody>
          <a:bodyPr/>
          <a:lstStyle/>
          <a:p>
            <a:r>
              <a:rPr lang="en-US" dirty="0"/>
              <a:t>The strength of an acid depends on the concentration of hydrogen ions it produces when dissolved in water. A stronger acid produces a greater concentration of ions than a weaker acid. For example, when hydrogen chloride is added to water, all of it breaks down into H</a:t>
            </a:r>
            <a:r>
              <a:rPr lang="en-US" baseline="30000" dirty="0"/>
              <a:t>+</a:t>
            </a:r>
            <a:r>
              <a:rPr lang="en-US" dirty="0"/>
              <a:t> and Cl</a:t>
            </a:r>
            <a:r>
              <a:rPr lang="en-US" baseline="30000" dirty="0"/>
              <a:t>-</a:t>
            </a:r>
            <a:r>
              <a:rPr lang="en-US" dirty="0"/>
              <a:t> ions</a:t>
            </a:r>
            <a:r>
              <a:rPr lang="en-US" dirty="0" smtClean="0"/>
              <a:t>.</a:t>
            </a:r>
          </a:p>
          <a:p>
            <a:r>
              <a:rPr lang="en-US" dirty="0"/>
              <a:t>The strength of a base depends on the concentration of hydroxide ions it produces when dissolved in water. For example, sodium hydroxide completely breaks down into ions in water, so it is a strong base.</a:t>
            </a:r>
          </a:p>
        </p:txBody>
      </p:sp>
    </p:spTree>
    <p:extLst>
      <p:ext uri="{BB962C8B-B14F-4D97-AF65-F5344CB8AC3E}">
        <p14:creationId xmlns:p14="http://schemas.microsoft.com/office/powerpoint/2010/main" val="2297080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 Scale</a:t>
            </a:r>
            <a:endParaRPr lang="en-US" dirty="0"/>
          </a:p>
        </p:txBody>
      </p:sp>
      <p:sp>
        <p:nvSpPr>
          <p:cNvPr id="3" name="Content Placeholder 2"/>
          <p:cNvSpPr>
            <a:spLocks noGrp="1"/>
          </p:cNvSpPr>
          <p:nvPr>
            <p:ph idx="1"/>
          </p:nvPr>
        </p:nvSpPr>
        <p:spPr/>
        <p:txBody>
          <a:bodyPr>
            <a:normAutofit lnSpcReduction="10000"/>
          </a:bodyPr>
          <a:lstStyle/>
          <a:p>
            <a:r>
              <a:rPr lang="en-US" dirty="0"/>
              <a:t>The strength of acids and bases is measured on a scale called the pH </a:t>
            </a:r>
            <a:r>
              <a:rPr lang="en-US" dirty="0" smtClean="0"/>
              <a:t>scale.</a:t>
            </a:r>
          </a:p>
          <a:p>
            <a:r>
              <a:rPr lang="en-US" dirty="0" smtClean="0"/>
              <a:t>pH stands for “power of hydrogen.”</a:t>
            </a:r>
          </a:p>
          <a:p>
            <a:r>
              <a:rPr lang="en-US" dirty="0"/>
              <a:t>The symbol </a:t>
            </a:r>
            <a:r>
              <a:rPr lang="en-US" b="1" dirty="0"/>
              <a:t>pH</a:t>
            </a:r>
            <a:r>
              <a:rPr lang="en-US" dirty="0"/>
              <a:t> represents </a:t>
            </a:r>
            <a:r>
              <a:rPr lang="en-US" b="1" dirty="0"/>
              <a:t>acidity</a:t>
            </a:r>
            <a:r>
              <a:rPr lang="en-US" dirty="0"/>
              <a:t>, or the concentration of hydrogen ions (H</a:t>
            </a:r>
            <a:r>
              <a:rPr lang="en-US" baseline="30000" dirty="0"/>
              <a:t>+</a:t>
            </a:r>
            <a:r>
              <a:rPr lang="en-US" dirty="0"/>
              <a:t>) in a solution. Pure water, which is neutral, has a pH of 7</a:t>
            </a:r>
            <a:r>
              <a:rPr lang="en-US" dirty="0" smtClean="0"/>
              <a:t>.</a:t>
            </a:r>
          </a:p>
          <a:p>
            <a:r>
              <a:rPr lang="en-US" dirty="0" smtClean="0"/>
              <a:t> </a:t>
            </a:r>
            <a:r>
              <a:rPr lang="en-US" dirty="0"/>
              <a:t>With a higher concentration of hydrogen ions, a solution is more </a:t>
            </a:r>
            <a:r>
              <a:rPr lang="en-US" dirty="0" smtClean="0"/>
              <a:t>acidic, </a:t>
            </a:r>
            <a:r>
              <a:rPr lang="en-US" dirty="0"/>
              <a:t>but has a lower </a:t>
            </a:r>
            <a:r>
              <a:rPr lang="en-US" dirty="0" err="1"/>
              <a:t>pH.</a:t>
            </a:r>
            <a:r>
              <a:rPr lang="en-US" dirty="0"/>
              <a:t> </a:t>
            </a:r>
            <a:endParaRPr lang="en-US" dirty="0" smtClean="0"/>
          </a:p>
          <a:p>
            <a:r>
              <a:rPr lang="en-US" dirty="0"/>
              <a:t>Therefore, acids have a pH less than 7, and the strongest acids have a pH close to zero. Bases have a pH greater than 7, and the strongest bases have a pH close to 14.</a:t>
            </a:r>
          </a:p>
        </p:txBody>
      </p:sp>
    </p:spTree>
    <p:extLst>
      <p:ext uri="{BB962C8B-B14F-4D97-AF65-F5344CB8AC3E}">
        <p14:creationId xmlns:p14="http://schemas.microsoft.com/office/powerpoint/2010/main" val="6504330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8806" y="0"/>
            <a:ext cx="5409260" cy="6754847"/>
          </a:xfrm>
          <a:prstGeom prst="rect">
            <a:avLst/>
          </a:prstGeom>
        </p:spPr>
      </p:pic>
    </p:spTree>
    <p:extLst>
      <p:ext uri="{BB962C8B-B14F-4D97-AF65-F5344CB8AC3E}">
        <p14:creationId xmlns:p14="http://schemas.microsoft.com/office/powerpoint/2010/main" val="3168114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mixtures and solutions</a:t>
            </a:r>
            <a:endParaRPr lang="en-US" dirty="0"/>
          </a:p>
        </p:txBody>
      </p:sp>
    </p:spTree>
    <p:extLst>
      <p:ext uri="{BB962C8B-B14F-4D97-AF65-F5344CB8AC3E}">
        <p14:creationId xmlns:p14="http://schemas.microsoft.com/office/powerpoint/2010/main" val="1243652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Mixtures</a:t>
            </a:r>
            <a:endParaRPr lang="en-US" dirty="0"/>
          </a:p>
        </p:txBody>
      </p:sp>
      <p:sp>
        <p:nvSpPr>
          <p:cNvPr id="3" name="Content Placeholder 2"/>
          <p:cNvSpPr>
            <a:spLocks noGrp="1"/>
          </p:cNvSpPr>
          <p:nvPr>
            <p:ph idx="1"/>
          </p:nvPr>
        </p:nvSpPr>
        <p:spPr>
          <a:xfrm>
            <a:off x="1024127" y="2084832"/>
            <a:ext cx="9720073" cy="4023360"/>
          </a:xfrm>
        </p:spPr>
        <p:txBody>
          <a:bodyPr>
            <a:noAutofit/>
          </a:bodyPr>
          <a:lstStyle/>
          <a:p>
            <a:pPr>
              <a:buFont typeface="Wingdings" panose="05000000000000000000" pitchFamily="2" charset="2"/>
              <a:buChar char="q"/>
            </a:pPr>
            <a:r>
              <a:rPr lang="en-US" sz="4000" u="sng" dirty="0" smtClean="0"/>
              <a:t>Mixtures are NOT pure substances.</a:t>
            </a:r>
          </a:p>
          <a:p>
            <a:pPr>
              <a:buFont typeface="Wingdings" panose="05000000000000000000" pitchFamily="2" charset="2"/>
              <a:buChar char="q"/>
            </a:pPr>
            <a:r>
              <a:rPr lang="en-US" sz="4000" u="sng" dirty="0" smtClean="0"/>
              <a:t>A mixture is when substances are combined and no chemical reaction occurs to change the composition of the substances.</a:t>
            </a:r>
          </a:p>
        </p:txBody>
      </p:sp>
    </p:spTree>
    <p:extLst>
      <p:ext uri="{BB962C8B-B14F-4D97-AF65-F5344CB8AC3E}">
        <p14:creationId xmlns:p14="http://schemas.microsoft.com/office/powerpoint/2010/main" val="10850293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Mixtures Continued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3200" u="sng" dirty="0"/>
              <a:t>Heterogeneous Mixtures-you can see with your eyes or a microscope that at least two different substances are in the mixture. (examples: seasoning mix, salad, pizza, garden soil)</a:t>
            </a:r>
          </a:p>
          <a:p>
            <a:pPr>
              <a:buFont typeface="Wingdings" panose="05000000000000000000" pitchFamily="2" charset="2"/>
              <a:buChar char="q"/>
            </a:pPr>
            <a:r>
              <a:rPr lang="en-US" sz="3200" u="sng" dirty="0"/>
              <a:t>Homogeneous Mixtures-the substances in this mixture appear to be completely uniform (the same throughout). (examples: Gatorade, salt water, coffee with sugar, Kool-Aid)</a:t>
            </a:r>
          </a:p>
          <a:p>
            <a:endParaRPr lang="en-US" dirty="0"/>
          </a:p>
        </p:txBody>
      </p:sp>
    </p:spTree>
    <p:extLst>
      <p:ext uri="{BB962C8B-B14F-4D97-AF65-F5344CB8AC3E}">
        <p14:creationId xmlns:p14="http://schemas.microsoft.com/office/powerpoint/2010/main" val="1119032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p:txBody>
          <a:bodyPr>
            <a:noAutofit/>
          </a:bodyPr>
          <a:lstStyle/>
          <a:p>
            <a:pPr>
              <a:buFont typeface="Wingdings" panose="05000000000000000000" pitchFamily="2" charset="2"/>
              <a:buChar char="q"/>
            </a:pPr>
            <a:r>
              <a:rPr lang="en-US" sz="3200" u="sng" dirty="0" smtClean="0"/>
              <a:t>Another name for homogeneous mixtures are SOLUTIONS.</a:t>
            </a:r>
          </a:p>
          <a:p>
            <a:pPr>
              <a:buFont typeface="Wingdings" panose="05000000000000000000" pitchFamily="2" charset="2"/>
              <a:buChar char="q"/>
            </a:pPr>
            <a:r>
              <a:rPr lang="en-US" sz="3200" u="sng" dirty="0"/>
              <a:t> </a:t>
            </a:r>
            <a:r>
              <a:rPr lang="en-US" sz="3200" u="sng" dirty="0" smtClean="0"/>
              <a:t>A solution is made when one substance, called the SOLUTE, is dissolved into another substance, called the SOLVENT.</a:t>
            </a:r>
          </a:p>
          <a:p>
            <a:pPr>
              <a:buFont typeface="Wingdings" panose="05000000000000000000" pitchFamily="2" charset="2"/>
              <a:buChar char="q"/>
            </a:pPr>
            <a:r>
              <a:rPr lang="en-US" sz="3200" u="sng" dirty="0" smtClean="0"/>
              <a:t>Water is the MOST COMMON liquid solvent.</a:t>
            </a:r>
          </a:p>
          <a:p>
            <a:pPr>
              <a:buFont typeface="Wingdings" panose="05000000000000000000" pitchFamily="2" charset="2"/>
              <a:buChar char="q"/>
            </a:pPr>
            <a:r>
              <a:rPr lang="en-US" sz="3200" u="sng" dirty="0" smtClean="0"/>
              <a:t>The process of dissolving does not involve a chemical reaction.</a:t>
            </a:r>
            <a:endParaRPr lang="en-US" sz="3200" u="sng" dirty="0"/>
          </a:p>
        </p:txBody>
      </p:sp>
    </p:spTree>
    <p:extLst>
      <p:ext uri="{BB962C8B-B14F-4D97-AF65-F5344CB8AC3E}">
        <p14:creationId xmlns:p14="http://schemas.microsoft.com/office/powerpoint/2010/main" val="36323681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solute dissolves</a:t>
            </a:r>
            <a:endParaRPr lang="en-US" dirty="0"/>
          </a:p>
        </p:txBody>
      </p:sp>
      <p:sp>
        <p:nvSpPr>
          <p:cNvPr id="3" name="Content Placeholder 2"/>
          <p:cNvSpPr>
            <a:spLocks noGrp="1"/>
          </p:cNvSpPr>
          <p:nvPr>
            <p:ph idx="1"/>
          </p:nvPr>
        </p:nvSpPr>
        <p:spPr/>
        <p:txBody>
          <a:bodyPr/>
          <a:lstStyle/>
          <a:p>
            <a:r>
              <a:rPr lang="en-US" dirty="0">
                <a:hlinkClick r:id="rId2"/>
              </a:rPr>
              <a:t>http://www.youtube.com/watch?v=gN9euz9jzwc</a:t>
            </a:r>
            <a:r>
              <a:rPr lang="en-US" dirty="0"/>
              <a:t> </a:t>
            </a:r>
            <a:r>
              <a:rPr lang="en-US" dirty="0" smtClean="0"/>
              <a:t> </a:t>
            </a:r>
            <a:endParaRPr lang="en-US" dirty="0"/>
          </a:p>
        </p:txBody>
      </p:sp>
    </p:spTree>
    <p:extLst>
      <p:ext uri="{BB962C8B-B14F-4D97-AF65-F5344CB8AC3E}">
        <p14:creationId xmlns:p14="http://schemas.microsoft.com/office/powerpoint/2010/main" val="954953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Solutions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839359"/>
              </p:ext>
            </p:extLst>
          </p:nvPr>
        </p:nvGraphicFramePr>
        <p:xfrm>
          <a:off x="1023939" y="2174289"/>
          <a:ext cx="9720261" cy="4069715"/>
        </p:xfrm>
        <a:graphic>
          <a:graphicData uri="http://schemas.openxmlformats.org/drawingml/2006/table">
            <a:tbl>
              <a:tblPr firstRow="1" firstCol="1" bandRow="1">
                <a:tableStyleId>{5C22544A-7EE6-4342-B048-85BDC9FD1C3A}</a:tableStyleId>
              </a:tblPr>
              <a:tblGrid>
                <a:gridCol w="3240087"/>
                <a:gridCol w="3240087"/>
                <a:gridCol w="3240087"/>
              </a:tblGrid>
              <a:tr h="0">
                <a:tc>
                  <a:txBody>
                    <a:bodyPr/>
                    <a:lstStyle/>
                    <a:p>
                      <a:pPr marL="0" marR="0" algn="ctr">
                        <a:lnSpc>
                          <a:spcPct val="107000"/>
                        </a:lnSpc>
                        <a:spcBef>
                          <a:spcPts val="0"/>
                        </a:spcBef>
                        <a:spcAft>
                          <a:spcPts val="0"/>
                        </a:spcAft>
                      </a:pPr>
                      <a:r>
                        <a:rPr lang="en-US" sz="1200" dirty="0">
                          <a:effectLst/>
                        </a:rPr>
                        <a:t>Solution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a:effectLst/>
                        </a:rPr>
                        <a:t>Solute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gn="ctr">
                        <a:lnSpc>
                          <a:spcPct val="107000"/>
                        </a:lnSpc>
                        <a:spcBef>
                          <a:spcPts val="0"/>
                        </a:spcBef>
                        <a:spcAft>
                          <a:spcPts val="0"/>
                        </a:spcAft>
                      </a:pPr>
                      <a:r>
                        <a:rPr lang="en-US" sz="1200">
                          <a:effectLst/>
                        </a:rPr>
                        <a:t>Solvent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marL="0" marR="0">
                        <a:lnSpc>
                          <a:spcPct val="107000"/>
                        </a:lnSpc>
                        <a:spcBef>
                          <a:spcPts val="0"/>
                        </a:spcBef>
                        <a:spcAft>
                          <a:spcPts val="800"/>
                        </a:spcAft>
                      </a:pPr>
                      <a:r>
                        <a:rPr lang="en-US" sz="1600">
                          <a:effectLst/>
                        </a:rPr>
                        <a:t>Gas dissolved in gas </a:t>
                      </a:r>
                      <a:endParaRPr lang="en-US" sz="1400">
                        <a:effectLst/>
                      </a:endParaRPr>
                    </a:p>
                    <a:p>
                      <a:pPr marL="0" marR="0">
                        <a:lnSpc>
                          <a:spcPct val="107000"/>
                        </a:lnSpc>
                        <a:spcBef>
                          <a:spcPts val="0"/>
                        </a:spcBef>
                        <a:spcAft>
                          <a:spcPts val="800"/>
                        </a:spcAft>
                      </a:pPr>
                      <a:r>
                        <a:rPr lang="en-US" sz="1600">
                          <a:effectLst/>
                        </a:rPr>
                        <a:t>Example: Earth’s atmosphere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oxygen (and other gases)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nitrogen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marL="0" marR="0">
                        <a:lnSpc>
                          <a:spcPct val="107000"/>
                        </a:lnSpc>
                        <a:spcBef>
                          <a:spcPts val="0"/>
                        </a:spcBef>
                        <a:spcAft>
                          <a:spcPts val="800"/>
                        </a:spcAft>
                      </a:pPr>
                      <a:r>
                        <a:rPr lang="en-US" sz="1600">
                          <a:effectLst/>
                        </a:rPr>
                        <a:t>Gas dissolved in liquid </a:t>
                      </a:r>
                      <a:endParaRPr lang="en-US" sz="1400">
                        <a:effectLst/>
                      </a:endParaRPr>
                    </a:p>
                    <a:p>
                      <a:pPr marL="0" marR="0">
                        <a:lnSpc>
                          <a:spcPct val="107000"/>
                        </a:lnSpc>
                        <a:spcBef>
                          <a:spcPts val="0"/>
                        </a:spcBef>
                        <a:spcAft>
                          <a:spcPts val="800"/>
                        </a:spcAft>
                      </a:pPr>
                      <a:r>
                        <a:rPr lang="en-US" sz="1600">
                          <a:effectLst/>
                        </a:rPr>
                        <a:t>Example: carbonated water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carbon dioxide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water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marL="0" marR="0">
                        <a:lnSpc>
                          <a:spcPct val="107000"/>
                        </a:lnSpc>
                        <a:spcBef>
                          <a:spcPts val="0"/>
                        </a:spcBef>
                        <a:spcAft>
                          <a:spcPts val="800"/>
                        </a:spcAft>
                      </a:pPr>
                      <a:r>
                        <a:rPr lang="en-US" sz="1600">
                          <a:effectLst/>
                        </a:rPr>
                        <a:t>Liquid dissolved in gas </a:t>
                      </a:r>
                      <a:endParaRPr lang="en-US" sz="1400">
                        <a:effectLst/>
                      </a:endParaRPr>
                    </a:p>
                    <a:p>
                      <a:pPr marL="0" marR="0">
                        <a:lnSpc>
                          <a:spcPct val="107000"/>
                        </a:lnSpc>
                        <a:spcBef>
                          <a:spcPts val="0"/>
                        </a:spcBef>
                        <a:spcAft>
                          <a:spcPts val="800"/>
                        </a:spcAft>
                      </a:pPr>
                      <a:r>
                        <a:rPr lang="en-US" sz="1600">
                          <a:effectLst/>
                        </a:rPr>
                        <a:t>Example: moist air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water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air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marL="0" marR="0">
                        <a:lnSpc>
                          <a:spcPct val="107000"/>
                        </a:lnSpc>
                        <a:spcBef>
                          <a:spcPts val="0"/>
                        </a:spcBef>
                        <a:spcAft>
                          <a:spcPts val="800"/>
                        </a:spcAft>
                      </a:pPr>
                      <a:r>
                        <a:rPr lang="en-US" sz="1600">
                          <a:effectLst/>
                        </a:rPr>
                        <a:t>Liquid dissolved in liquid </a:t>
                      </a:r>
                      <a:endParaRPr lang="en-US" sz="1400">
                        <a:effectLst/>
                      </a:endParaRPr>
                    </a:p>
                    <a:p>
                      <a:pPr marL="0" marR="0">
                        <a:lnSpc>
                          <a:spcPct val="107000"/>
                        </a:lnSpc>
                        <a:spcBef>
                          <a:spcPts val="0"/>
                        </a:spcBef>
                        <a:spcAft>
                          <a:spcPts val="800"/>
                        </a:spcAft>
                      </a:pPr>
                      <a:r>
                        <a:rPr lang="en-US" sz="1600">
                          <a:effectLst/>
                        </a:rPr>
                        <a:t>Example: vinegar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acetic acid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water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marL="0" marR="0">
                        <a:lnSpc>
                          <a:spcPct val="107000"/>
                        </a:lnSpc>
                        <a:spcBef>
                          <a:spcPts val="0"/>
                        </a:spcBef>
                        <a:spcAft>
                          <a:spcPts val="800"/>
                        </a:spcAft>
                      </a:pPr>
                      <a:r>
                        <a:rPr lang="en-US" sz="1600">
                          <a:effectLst/>
                        </a:rPr>
                        <a:t>Solid dissolved in liquid </a:t>
                      </a:r>
                      <a:endParaRPr lang="en-US" sz="1400">
                        <a:effectLst/>
                      </a:endParaRPr>
                    </a:p>
                    <a:p>
                      <a:pPr marL="0" marR="0">
                        <a:lnSpc>
                          <a:spcPct val="107000"/>
                        </a:lnSpc>
                        <a:spcBef>
                          <a:spcPts val="0"/>
                        </a:spcBef>
                        <a:spcAft>
                          <a:spcPts val="800"/>
                        </a:spcAft>
                      </a:pPr>
                      <a:r>
                        <a:rPr lang="en-US" sz="1600">
                          <a:effectLst/>
                        </a:rPr>
                        <a:t>Example: sweet tea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sugar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tea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0">
                <a:tc>
                  <a:txBody>
                    <a:bodyPr/>
                    <a:lstStyle/>
                    <a:p>
                      <a:pPr marL="0" marR="0">
                        <a:lnSpc>
                          <a:spcPct val="107000"/>
                        </a:lnSpc>
                        <a:spcBef>
                          <a:spcPts val="0"/>
                        </a:spcBef>
                        <a:spcAft>
                          <a:spcPts val="800"/>
                        </a:spcAft>
                      </a:pPr>
                      <a:r>
                        <a:rPr lang="en-US" sz="1600">
                          <a:effectLst/>
                        </a:rPr>
                        <a:t>Solid dissolved in solid </a:t>
                      </a:r>
                      <a:endParaRPr lang="en-US" sz="1400">
                        <a:effectLst/>
                      </a:endParaRPr>
                    </a:p>
                    <a:p>
                      <a:pPr marL="0" marR="0">
                        <a:lnSpc>
                          <a:spcPct val="107000"/>
                        </a:lnSpc>
                        <a:spcBef>
                          <a:spcPts val="0"/>
                        </a:spcBef>
                        <a:spcAft>
                          <a:spcPts val="800"/>
                        </a:spcAft>
                      </a:pPr>
                      <a:r>
                        <a:rPr lang="en-US" sz="1600">
                          <a:effectLst/>
                        </a:rPr>
                        <a:t>Example: bronze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a:effectLst/>
                        </a:rPr>
                        <a:t>copper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marL="0" marR="0">
                        <a:lnSpc>
                          <a:spcPct val="107000"/>
                        </a:lnSpc>
                        <a:spcBef>
                          <a:spcPts val="0"/>
                        </a:spcBef>
                        <a:spcAft>
                          <a:spcPts val="0"/>
                        </a:spcAft>
                      </a:pPr>
                      <a:r>
                        <a:rPr lang="en-US" sz="1600" dirty="0">
                          <a:effectLst/>
                        </a:rPr>
                        <a:t>tin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3684263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3124</TotalTime>
  <Words>1412</Words>
  <Application>Microsoft Office PowerPoint</Application>
  <PresentationFormat>Widescreen</PresentationFormat>
  <Paragraphs>164</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Calibri Light</vt:lpstr>
      <vt:lpstr>MathJax_Main</vt:lpstr>
      <vt:lpstr>Times New Roman</vt:lpstr>
      <vt:lpstr>Wingdings</vt:lpstr>
      <vt:lpstr>Office Theme</vt:lpstr>
      <vt:lpstr>Bell Ringer 01/28/19</vt:lpstr>
      <vt:lpstr>Bell Ringer 01/29/19</vt:lpstr>
      <vt:lpstr>Bell Ringer 01/20/19</vt:lpstr>
      <vt:lpstr>mixtures and solutions</vt:lpstr>
      <vt:lpstr>Mixtures</vt:lpstr>
      <vt:lpstr>Mixtures Continued</vt:lpstr>
      <vt:lpstr>Solutions</vt:lpstr>
      <vt:lpstr>How a solute dissolves</vt:lpstr>
      <vt:lpstr>Examples of Solutions</vt:lpstr>
      <vt:lpstr>Rate of dissolving</vt:lpstr>
      <vt:lpstr>Water is a polar molecule</vt:lpstr>
      <vt:lpstr>Solubility</vt:lpstr>
      <vt:lpstr>Solubility Curve</vt:lpstr>
      <vt:lpstr>Saturation</vt:lpstr>
      <vt:lpstr>Saturation Continued</vt:lpstr>
      <vt:lpstr>Factors that affect solubility </vt:lpstr>
      <vt:lpstr>FACTORS THAT AFFECT SOLUBILITY </vt:lpstr>
      <vt:lpstr>Bell Ringer 02/06/19</vt:lpstr>
      <vt:lpstr>Concentration</vt:lpstr>
      <vt:lpstr>HOW TO CALCULATE CONCENTRATION</vt:lpstr>
      <vt:lpstr>Concentration Examples</vt:lpstr>
      <vt:lpstr>Properties of Solutions</vt:lpstr>
      <vt:lpstr>Adding Salt to Icy Roads</vt:lpstr>
      <vt:lpstr>Salt and Ice Video</vt:lpstr>
      <vt:lpstr>Acids</vt:lpstr>
      <vt:lpstr>Properties of Acids</vt:lpstr>
      <vt:lpstr>Detecting Acids</vt:lpstr>
      <vt:lpstr>Bases</vt:lpstr>
      <vt:lpstr>Base Properties</vt:lpstr>
      <vt:lpstr>Strength of Acids and Bases</vt:lpstr>
      <vt:lpstr>Concentration of Ions</vt:lpstr>
      <vt:lpstr>pH Scale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Compounds, mixtures, and solutions</dc:title>
  <dc:creator>Kelly Mastin</dc:creator>
  <cp:lastModifiedBy>Kelly Mastin</cp:lastModifiedBy>
  <cp:revision>77</cp:revision>
  <dcterms:created xsi:type="dcterms:W3CDTF">2016-12-05T04:20:49Z</dcterms:created>
  <dcterms:modified xsi:type="dcterms:W3CDTF">2019-02-11T12:23:31Z</dcterms:modified>
</cp:coreProperties>
</file>