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9" r:id="rId1"/>
  </p:sldMasterIdLst>
  <p:notesMasterIdLst>
    <p:notesMasterId r:id="rId44"/>
  </p:notesMasterIdLst>
  <p:sldIdLst>
    <p:sldId id="256" r:id="rId2"/>
    <p:sldId id="292" r:id="rId3"/>
    <p:sldId id="290" r:id="rId4"/>
    <p:sldId id="291" r:id="rId5"/>
    <p:sldId id="270" r:id="rId6"/>
    <p:sldId id="294" r:id="rId7"/>
    <p:sldId id="269" r:id="rId8"/>
    <p:sldId id="293" r:id="rId9"/>
    <p:sldId id="306" r:id="rId10"/>
    <p:sldId id="295" r:id="rId11"/>
    <p:sldId id="259" r:id="rId12"/>
    <p:sldId id="307" r:id="rId13"/>
    <p:sldId id="308" r:id="rId14"/>
    <p:sldId id="305" r:id="rId15"/>
    <p:sldId id="296" r:id="rId16"/>
    <p:sldId id="304" r:id="rId17"/>
    <p:sldId id="257" r:id="rId18"/>
    <p:sldId id="258" r:id="rId19"/>
    <p:sldId id="298" r:id="rId20"/>
    <p:sldId id="299" r:id="rId21"/>
    <p:sldId id="313" r:id="rId22"/>
    <p:sldId id="260" r:id="rId23"/>
    <p:sldId id="273" r:id="rId24"/>
    <p:sldId id="274" r:id="rId25"/>
    <p:sldId id="314" r:id="rId26"/>
    <p:sldId id="282" r:id="rId27"/>
    <p:sldId id="309" r:id="rId28"/>
    <p:sldId id="277" r:id="rId29"/>
    <p:sldId id="310" r:id="rId30"/>
    <p:sldId id="280" r:id="rId31"/>
    <p:sldId id="281" r:id="rId32"/>
    <p:sldId id="278" r:id="rId33"/>
    <p:sldId id="312" r:id="rId34"/>
    <p:sldId id="311" r:id="rId35"/>
    <p:sldId id="315" r:id="rId36"/>
    <p:sldId id="276" r:id="rId37"/>
    <p:sldId id="283" r:id="rId38"/>
    <p:sldId id="284" r:id="rId39"/>
    <p:sldId id="285" r:id="rId40"/>
    <p:sldId id="286" r:id="rId41"/>
    <p:sldId id="287" r:id="rId42"/>
    <p:sldId id="28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660"/>
  </p:normalViewPr>
  <p:slideViewPr>
    <p:cSldViewPr snapToGrid="0">
      <p:cViewPr varScale="1">
        <p:scale>
          <a:sx n="81" d="100"/>
          <a:sy n="81" d="100"/>
        </p:scale>
        <p:origin x="61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F88BB8-418A-4282-B6B5-F0CCB92E6871}" type="datetimeFigureOut">
              <a:rPr lang="en-US" smtClean="0"/>
              <a:t>10/24/2019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A9F6E-E209-4B92-9E2B-AE6FBE3E8B39}" type="slidenum">
              <a:rPr lang="en-US" smtClean="0"/>
              <a:t>‹#›</a:t>
            </a:fld>
            <a:endParaRPr lang="en-US"/>
          </a:p>
        </p:txBody>
      </p:sp>
    </p:spTree>
    <p:extLst>
      <p:ext uri="{BB962C8B-B14F-4D97-AF65-F5344CB8AC3E}">
        <p14:creationId xmlns:p14="http://schemas.microsoft.com/office/powerpoint/2010/main" val="3218746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https://earthquake.usgs.gov/earthquakes/events/1906calif/18april/ more information about the earthquake from the USGS</a:t>
            </a:r>
          </a:p>
        </p:txBody>
      </p:sp>
      <p:sp>
        <p:nvSpPr>
          <p:cNvPr id="4" name="Slide Number Placeholder 3"/>
          <p:cNvSpPr>
            <a:spLocks noGrp="1"/>
          </p:cNvSpPr>
          <p:nvPr>
            <p:ph type="sldNum" sz="quarter" idx="5"/>
          </p:nvPr>
        </p:nvSpPr>
        <p:spPr/>
        <p:txBody>
          <a:bodyPr/>
          <a:lstStyle/>
          <a:p>
            <a:fld id="{48DA9F6E-E209-4B92-9E2B-AE6FBE3E8B39}" type="slidenum">
              <a:rPr lang="en-US" smtClean="0"/>
              <a:t>3</a:t>
            </a:fld>
            <a:endParaRPr lang="en-US"/>
          </a:p>
        </p:txBody>
      </p:sp>
    </p:spTree>
    <p:extLst>
      <p:ext uri="{BB962C8B-B14F-4D97-AF65-F5344CB8AC3E}">
        <p14:creationId xmlns:p14="http://schemas.microsoft.com/office/powerpoint/2010/main" val="3971989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150 seismic stations in the global network even more are being added…not sure if most are in the US, </a:t>
            </a:r>
            <a:r>
              <a:rPr lang="en-US"/>
              <a:t>but assume so</a:t>
            </a:r>
            <a:endParaRPr lang="en-US" dirty="0"/>
          </a:p>
        </p:txBody>
      </p:sp>
      <p:sp>
        <p:nvSpPr>
          <p:cNvPr id="4" name="Slide Number Placeholder 3"/>
          <p:cNvSpPr>
            <a:spLocks noGrp="1"/>
          </p:cNvSpPr>
          <p:nvPr>
            <p:ph type="sldNum" sz="quarter" idx="5"/>
          </p:nvPr>
        </p:nvSpPr>
        <p:spPr/>
        <p:txBody>
          <a:bodyPr/>
          <a:lstStyle/>
          <a:p>
            <a:fld id="{48DA9F6E-E209-4B92-9E2B-AE6FBE3E8B39}" type="slidenum">
              <a:rPr lang="en-US" smtClean="0"/>
              <a:t>24</a:t>
            </a:fld>
            <a:endParaRPr lang="en-US"/>
          </a:p>
        </p:txBody>
      </p:sp>
    </p:spTree>
    <p:extLst>
      <p:ext uri="{BB962C8B-B14F-4D97-AF65-F5344CB8AC3E}">
        <p14:creationId xmlns:p14="http://schemas.microsoft.com/office/powerpoint/2010/main" val="1759446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seismogram may record P-waves and surface waves, but not S-waves. This means that it was located more than halfway around the Earth from the earthquake. The reason is that Earth's outer core is liquid. S-waves cannot travel through liquid. So the liquid outer core creates an S-wave shadow zone on the opposite side of the Earth from the quake. </a:t>
            </a:r>
          </a:p>
          <a:p>
            <a:endParaRPr lang="en-US" dirty="0"/>
          </a:p>
        </p:txBody>
      </p:sp>
      <p:sp>
        <p:nvSpPr>
          <p:cNvPr id="4" name="Slide Number Placeholder 3"/>
          <p:cNvSpPr>
            <a:spLocks noGrp="1"/>
          </p:cNvSpPr>
          <p:nvPr>
            <p:ph type="sldNum" sz="quarter" idx="5"/>
          </p:nvPr>
        </p:nvSpPr>
        <p:spPr/>
        <p:txBody>
          <a:bodyPr/>
          <a:lstStyle/>
          <a:p>
            <a:fld id="{48DA9F6E-E209-4B92-9E2B-AE6FBE3E8B39}" type="slidenum">
              <a:rPr lang="en-US" smtClean="0"/>
              <a:t>25</a:t>
            </a:fld>
            <a:endParaRPr lang="en-US"/>
          </a:p>
        </p:txBody>
      </p:sp>
    </p:spTree>
    <p:extLst>
      <p:ext uri="{BB962C8B-B14F-4D97-AF65-F5344CB8AC3E}">
        <p14:creationId xmlns:p14="http://schemas.microsoft.com/office/powerpoint/2010/main" val="3207859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http://www.geo.mtu.edu/UPSeis/waves.html </a:t>
            </a:r>
          </a:p>
        </p:txBody>
      </p:sp>
      <p:sp>
        <p:nvSpPr>
          <p:cNvPr id="4" name="Slide Number Placeholder 3"/>
          <p:cNvSpPr>
            <a:spLocks noGrp="1"/>
          </p:cNvSpPr>
          <p:nvPr>
            <p:ph type="sldNum" sz="quarter" idx="5"/>
          </p:nvPr>
        </p:nvSpPr>
        <p:spPr/>
        <p:txBody>
          <a:bodyPr/>
          <a:lstStyle/>
          <a:p>
            <a:fld id="{48DA9F6E-E209-4B92-9E2B-AE6FBE3E8B39}" type="slidenum">
              <a:rPr lang="en-US" smtClean="0"/>
              <a:t>26</a:t>
            </a:fld>
            <a:endParaRPr lang="en-US"/>
          </a:p>
        </p:txBody>
      </p:sp>
    </p:spTree>
    <p:extLst>
      <p:ext uri="{BB962C8B-B14F-4D97-AF65-F5344CB8AC3E}">
        <p14:creationId xmlns:p14="http://schemas.microsoft.com/office/powerpoint/2010/main" val="225844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increasing </a:t>
            </a:r>
            <a:r>
              <a:rPr lang="en-US" b="1" dirty="0"/>
              <a:t>distance</a:t>
            </a:r>
            <a:r>
              <a:rPr lang="en-US" dirty="0"/>
              <a:t> from the earthquake, the </a:t>
            </a:r>
            <a:r>
              <a:rPr lang="en-US" b="1" dirty="0"/>
              <a:t>time</a:t>
            </a:r>
            <a:r>
              <a:rPr lang="en-US" dirty="0"/>
              <a:t> difference between the arrival of the P waves and the arrival of the S waves increases. Put more simply, the higher the </a:t>
            </a:r>
            <a:r>
              <a:rPr lang="en-US" b="1" dirty="0"/>
              <a:t>time</a:t>
            </a:r>
            <a:r>
              <a:rPr lang="en-US" dirty="0"/>
              <a:t> between the S and P waves (the </a:t>
            </a:r>
            <a:r>
              <a:rPr lang="en-US" b="1" dirty="0"/>
              <a:t>S-P interval</a:t>
            </a:r>
            <a:r>
              <a:rPr lang="en-US" dirty="0"/>
              <a:t>), the farther the </a:t>
            </a:r>
            <a:r>
              <a:rPr lang="en-US" b="1" dirty="0"/>
              <a:t>distance. This helps us determine the location of the epicenter.</a:t>
            </a:r>
            <a:endParaRPr lang="en-US" dirty="0"/>
          </a:p>
        </p:txBody>
      </p:sp>
      <p:sp>
        <p:nvSpPr>
          <p:cNvPr id="4" name="Slide Number Placeholder 3"/>
          <p:cNvSpPr>
            <a:spLocks noGrp="1"/>
          </p:cNvSpPr>
          <p:nvPr>
            <p:ph type="sldNum" sz="quarter" idx="5"/>
          </p:nvPr>
        </p:nvSpPr>
        <p:spPr/>
        <p:txBody>
          <a:bodyPr/>
          <a:lstStyle/>
          <a:p>
            <a:fld id="{48DA9F6E-E209-4B92-9E2B-AE6FBE3E8B39}" type="slidenum">
              <a:rPr lang="en-US" smtClean="0"/>
              <a:t>32</a:t>
            </a:fld>
            <a:endParaRPr lang="en-US"/>
          </a:p>
        </p:txBody>
      </p:sp>
    </p:spTree>
    <p:extLst>
      <p:ext uri="{BB962C8B-B14F-4D97-AF65-F5344CB8AC3E}">
        <p14:creationId xmlns:p14="http://schemas.microsoft.com/office/powerpoint/2010/main" val="780983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 scrap piece of paper to find differences</a:t>
            </a:r>
          </a:p>
        </p:txBody>
      </p:sp>
      <p:sp>
        <p:nvSpPr>
          <p:cNvPr id="4" name="Slide Number Placeholder 3"/>
          <p:cNvSpPr>
            <a:spLocks noGrp="1"/>
          </p:cNvSpPr>
          <p:nvPr>
            <p:ph type="sldNum" sz="quarter" idx="5"/>
          </p:nvPr>
        </p:nvSpPr>
        <p:spPr/>
        <p:txBody>
          <a:bodyPr/>
          <a:lstStyle/>
          <a:p>
            <a:fld id="{48DA9F6E-E209-4B92-9E2B-AE6FBE3E8B39}" type="slidenum">
              <a:rPr lang="en-US" smtClean="0"/>
              <a:t>33</a:t>
            </a:fld>
            <a:endParaRPr lang="en-US"/>
          </a:p>
        </p:txBody>
      </p:sp>
    </p:spTree>
    <p:extLst>
      <p:ext uri="{BB962C8B-B14F-4D97-AF65-F5344CB8AC3E}">
        <p14:creationId xmlns:p14="http://schemas.microsoft.com/office/powerpoint/2010/main" val="1230977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April 18, 1906 5:12 AM magnitude 7.9 (megaquake) the worst of the earthquake were the fires that were triggered by the shaking. The water mains were shut down and firefighters were unable to put the fires out due to the lack of water. 28,000 building were damaged and an estimated 3000 people died. Provided great insight into future quakes. How to prepare, build, etc.</a:t>
            </a:r>
          </a:p>
        </p:txBody>
      </p:sp>
      <p:sp>
        <p:nvSpPr>
          <p:cNvPr id="4" name="Slide Number Placeholder 3"/>
          <p:cNvSpPr>
            <a:spLocks noGrp="1"/>
          </p:cNvSpPr>
          <p:nvPr>
            <p:ph type="sldNum" sz="quarter" idx="5"/>
          </p:nvPr>
        </p:nvSpPr>
        <p:spPr/>
        <p:txBody>
          <a:bodyPr/>
          <a:lstStyle/>
          <a:p>
            <a:fld id="{48DA9F6E-E209-4B92-9E2B-AE6FBE3E8B39}" type="slidenum">
              <a:rPr lang="en-US" smtClean="0"/>
              <a:t>4</a:t>
            </a:fld>
            <a:endParaRPr lang="en-US"/>
          </a:p>
        </p:txBody>
      </p:sp>
    </p:spTree>
    <p:extLst>
      <p:ext uri="{BB962C8B-B14F-4D97-AF65-F5344CB8AC3E}">
        <p14:creationId xmlns:p14="http://schemas.microsoft.com/office/powerpoint/2010/main" val="323989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Yellow is populated cities more than a million and red is a magnitude of 5.0 or greater</a:t>
            </a:r>
          </a:p>
        </p:txBody>
      </p:sp>
      <p:sp>
        <p:nvSpPr>
          <p:cNvPr id="4" name="Slide Number Placeholder 3"/>
          <p:cNvSpPr>
            <a:spLocks noGrp="1"/>
          </p:cNvSpPr>
          <p:nvPr>
            <p:ph type="sldNum" sz="quarter" idx="5"/>
          </p:nvPr>
        </p:nvSpPr>
        <p:spPr/>
        <p:txBody>
          <a:bodyPr/>
          <a:lstStyle/>
          <a:p>
            <a:fld id="{48DA9F6E-E209-4B92-9E2B-AE6FBE3E8B39}" type="slidenum">
              <a:rPr lang="en-US" smtClean="0"/>
              <a:t>6</a:t>
            </a:fld>
            <a:endParaRPr lang="en-US"/>
          </a:p>
        </p:txBody>
      </p:sp>
    </p:spTree>
    <p:extLst>
      <p:ext uri="{BB962C8B-B14F-4D97-AF65-F5344CB8AC3E}">
        <p14:creationId xmlns:p14="http://schemas.microsoft.com/office/powerpoint/2010/main" val="3514204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them about different types of boundaries with each type of stress.</a:t>
            </a:r>
          </a:p>
        </p:txBody>
      </p:sp>
      <p:sp>
        <p:nvSpPr>
          <p:cNvPr id="4" name="Slide Number Placeholder 3"/>
          <p:cNvSpPr>
            <a:spLocks noGrp="1"/>
          </p:cNvSpPr>
          <p:nvPr>
            <p:ph type="sldNum" sz="quarter" idx="5"/>
          </p:nvPr>
        </p:nvSpPr>
        <p:spPr/>
        <p:txBody>
          <a:bodyPr/>
          <a:lstStyle/>
          <a:p>
            <a:fld id="{48DA9F6E-E209-4B92-9E2B-AE6FBE3E8B39}" type="slidenum">
              <a:rPr lang="en-US" smtClean="0"/>
              <a:t>8</a:t>
            </a:fld>
            <a:endParaRPr lang="en-US"/>
          </a:p>
        </p:txBody>
      </p:sp>
    </p:spTree>
    <p:extLst>
      <p:ext uri="{BB962C8B-B14F-4D97-AF65-F5344CB8AC3E}">
        <p14:creationId xmlns:p14="http://schemas.microsoft.com/office/powerpoint/2010/main" val="494129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 stretched rubber band is broken or cut, elastic energy stored in the rubber band during the stretching will suddenly be released. Similarly, the crust of the earth can gradually store elastic stress that is released suddenly during an earthquake.</a:t>
            </a:r>
            <a:endParaRPr lang="en-US" dirty="0"/>
          </a:p>
        </p:txBody>
      </p:sp>
      <p:sp>
        <p:nvSpPr>
          <p:cNvPr id="4" name="Slide Number Placeholder 3"/>
          <p:cNvSpPr>
            <a:spLocks noGrp="1"/>
          </p:cNvSpPr>
          <p:nvPr>
            <p:ph type="sldNum" sz="quarter" idx="5"/>
          </p:nvPr>
        </p:nvSpPr>
        <p:spPr/>
        <p:txBody>
          <a:bodyPr/>
          <a:lstStyle/>
          <a:p>
            <a:fld id="{48DA9F6E-E209-4B92-9E2B-AE6FBE3E8B39}" type="slidenum">
              <a:rPr lang="en-US" smtClean="0"/>
              <a:t>10</a:t>
            </a:fld>
            <a:endParaRPr lang="en-US"/>
          </a:p>
        </p:txBody>
      </p:sp>
    </p:spTree>
    <p:extLst>
      <p:ext uri="{BB962C8B-B14F-4D97-AF65-F5344CB8AC3E}">
        <p14:creationId xmlns:p14="http://schemas.microsoft.com/office/powerpoint/2010/main" val="1709630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gradual accumulation and release of stress and strain is now referred to as the "elastic rebound theory" of earthquakes. Most earthquakes are the result of the sudden elastic rebound of previously stored energy.</a:t>
            </a:r>
          </a:p>
        </p:txBody>
      </p:sp>
      <p:sp>
        <p:nvSpPr>
          <p:cNvPr id="4" name="Slide Number Placeholder 3"/>
          <p:cNvSpPr>
            <a:spLocks noGrp="1"/>
          </p:cNvSpPr>
          <p:nvPr>
            <p:ph type="sldNum" sz="quarter" idx="5"/>
          </p:nvPr>
        </p:nvSpPr>
        <p:spPr/>
        <p:txBody>
          <a:bodyPr/>
          <a:lstStyle/>
          <a:p>
            <a:fld id="{48DA9F6E-E209-4B92-9E2B-AE6FBE3E8B39}" type="slidenum">
              <a:rPr lang="en-US" smtClean="0"/>
              <a:t>11</a:t>
            </a:fld>
            <a:endParaRPr lang="en-US"/>
          </a:p>
        </p:txBody>
      </p:sp>
    </p:spTree>
    <p:extLst>
      <p:ext uri="{BB962C8B-B14F-4D97-AF65-F5344CB8AC3E}">
        <p14:creationId xmlns:p14="http://schemas.microsoft.com/office/powerpoint/2010/main" val="443803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taken near Bolinas in Marin County (NW of San Fran) by G.K. Gilbert, shows a fence that was offset about 8.5 feet along the trace of the fault </a:t>
            </a:r>
          </a:p>
        </p:txBody>
      </p:sp>
      <p:sp>
        <p:nvSpPr>
          <p:cNvPr id="4" name="Slide Number Placeholder 3"/>
          <p:cNvSpPr>
            <a:spLocks noGrp="1"/>
          </p:cNvSpPr>
          <p:nvPr>
            <p:ph type="sldNum" sz="quarter" idx="5"/>
          </p:nvPr>
        </p:nvSpPr>
        <p:spPr/>
        <p:txBody>
          <a:bodyPr/>
          <a:lstStyle/>
          <a:p>
            <a:fld id="{48DA9F6E-E209-4B92-9E2B-AE6FBE3E8B39}" type="slidenum">
              <a:rPr lang="en-US" smtClean="0"/>
              <a:t>12</a:t>
            </a:fld>
            <a:endParaRPr lang="en-US"/>
          </a:p>
        </p:txBody>
      </p:sp>
    </p:spTree>
    <p:extLst>
      <p:ext uri="{BB962C8B-B14F-4D97-AF65-F5344CB8AC3E}">
        <p14:creationId xmlns:p14="http://schemas.microsoft.com/office/powerpoint/2010/main" val="482158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Stress</a:t>
            </a:r>
            <a:r>
              <a:rPr lang="en-US" dirty="0"/>
              <a:t> is the force applied to an object. In geology, stress is the force per unit area that is placed on a rock</a:t>
            </a:r>
          </a:p>
          <a:p>
            <a:r>
              <a:rPr lang="en-US" dirty="0"/>
              <a:t>When stress causes a material to change shape, it has undergone </a:t>
            </a:r>
            <a:r>
              <a:rPr lang="en-US" b="1" dirty="0"/>
              <a:t>strain</a:t>
            </a:r>
            <a:r>
              <a:rPr lang="en-US" dirty="0"/>
              <a:t> or </a:t>
            </a:r>
            <a:r>
              <a:rPr lang="en-US" b="1" dirty="0"/>
              <a:t>deformation.</a:t>
            </a:r>
            <a:r>
              <a:rPr lang="en-US" dirty="0"/>
              <a:t> (think about the different faults that are created as a result of stress)</a:t>
            </a:r>
          </a:p>
          <a:p>
            <a:r>
              <a:rPr lang="en-US" dirty="0"/>
              <a:t>Rocks have three possible responses to increasing stress (illustrated in figure 3):</a:t>
            </a:r>
          </a:p>
          <a:p>
            <a:r>
              <a:rPr lang="en-US" b="1" dirty="0"/>
              <a:t>elastic deformation</a:t>
            </a:r>
            <a:r>
              <a:rPr lang="en-US" dirty="0"/>
              <a:t>: the rock returns to its original shape when the stress is removed.</a:t>
            </a:r>
          </a:p>
          <a:p>
            <a:r>
              <a:rPr lang="en-US" b="1" dirty="0"/>
              <a:t>plastic deformation</a:t>
            </a:r>
            <a:r>
              <a:rPr lang="en-US" dirty="0"/>
              <a:t>: the rock does not return to its original shape when the stress is removed.</a:t>
            </a:r>
          </a:p>
          <a:p>
            <a:r>
              <a:rPr lang="en-US" b="1" dirty="0"/>
              <a:t>fracture</a:t>
            </a:r>
            <a:r>
              <a:rPr lang="en-US" dirty="0"/>
              <a:t>: the rock breaks</a:t>
            </a:r>
          </a:p>
          <a:p>
            <a:endParaRPr lang="en-US" dirty="0"/>
          </a:p>
        </p:txBody>
      </p:sp>
      <p:sp>
        <p:nvSpPr>
          <p:cNvPr id="4" name="Slide Number Placeholder 3"/>
          <p:cNvSpPr>
            <a:spLocks noGrp="1"/>
          </p:cNvSpPr>
          <p:nvPr>
            <p:ph type="sldNum" sz="quarter" idx="5"/>
          </p:nvPr>
        </p:nvSpPr>
        <p:spPr/>
        <p:txBody>
          <a:bodyPr/>
          <a:lstStyle/>
          <a:p>
            <a:fld id="{48DA9F6E-E209-4B92-9E2B-AE6FBE3E8B39}" type="slidenum">
              <a:rPr lang="en-US" smtClean="0"/>
              <a:t>14</a:t>
            </a:fld>
            <a:endParaRPr lang="en-US"/>
          </a:p>
        </p:txBody>
      </p:sp>
    </p:spTree>
    <p:extLst>
      <p:ext uri="{BB962C8B-B14F-4D97-AF65-F5344CB8AC3E}">
        <p14:creationId xmlns:p14="http://schemas.microsoft.com/office/powerpoint/2010/main" val="422236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Tension leads to normal faults.</a:t>
            </a:r>
            <a:r>
              <a:rPr lang="en-US" dirty="0"/>
              <a:t> </a:t>
            </a:r>
            <a:r>
              <a:rPr lang="en-US" b="1" dirty="0"/>
              <a:t>Compression leads to reverse or thrust faults.</a:t>
            </a:r>
            <a:r>
              <a:rPr lang="en-US" dirty="0"/>
              <a:t> </a:t>
            </a:r>
            <a:r>
              <a:rPr lang="en-US" b="1" dirty="0"/>
              <a:t>Horizontal shear leads to strike-slip faults</a:t>
            </a:r>
          </a:p>
          <a:p>
            <a:r>
              <a:rPr lang="en-US" dirty="0"/>
              <a:t>https://www.usgs.gov/faqs/what-a-fault-and-what-are-different-types?qt-news_science_products=0#qt-news_science_products </a:t>
            </a:r>
          </a:p>
        </p:txBody>
      </p:sp>
      <p:sp>
        <p:nvSpPr>
          <p:cNvPr id="4" name="Slide Number Placeholder 3"/>
          <p:cNvSpPr>
            <a:spLocks noGrp="1"/>
          </p:cNvSpPr>
          <p:nvPr>
            <p:ph type="sldNum" sz="quarter" idx="5"/>
          </p:nvPr>
        </p:nvSpPr>
        <p:spPr/>
        <p:txBody>
          <a:bodyPr/>
          <a:lstStyle/>
          <a:p>
            <a:fld id="{48DA9F6E-E209-4B92-9E2B-AE6FBE3E8B39}" type="slidenum">
              <a:rPr lang="en-US" smtClean="0"/>
              <a:t>16</a:t>
            </a:fld>
            <a:endParaRPr lang="en-US"/>
          </a:p>
        </p:txBody>
      </p:sp>
    </p:spTree>
    <p:extLst>
      <p:ext uri="{BB962C8B-B14F-4D97-AF65-F5344CB8AC3E}">
        <p14:creationId xmlns:p14="http://schemas.microsoft.com/office/powerpoint/2010/main" val="32647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08B9EBBA-996F-894A-B54A-D6246ED52CEA}" type="datetimeFigureOut">
              <a:rPr lang="en-US" smtClean="0"/>
              <a:pPr/>
              <a:t>10/24/2019</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57F1E4F-1CFF-5643-939E-217C01CDF565}"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21169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475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6382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7F73A2-4D2F-493D-A06C-C4D524A90BBB}"/>
              </a:ext>
            </a:extLst>
          </p:cNvPr>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F340345-4393-4232-B50A-F34B49F013A6}"/>
              </a:ext>
            </a:extLst>
          </p:cNvPr>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87547F6-8320-4D6F-9EF1-0B54D1D33F82}"/>
              </a:ext>
            </a:extLst>
          </p:cNvPr>
          <p:cNvSpPr>
            <a:spLocks noGrp="1"/>
          </p:cNvSpPr>
          <p:nvPr>
            <p:ph type="sldNum" sz="quarter" idx="12"/>
          </p:nvPr>
        </p:nvSpPr>
        <p:spPr>
          <a:xfrm>
            <a:off x="8737600" y="6248400"/>
            <a:ext cx="2540000" cy="457200"/>
          </a:xfrm>
        </p:spPr>
        <p:txBody>
          <a:bodyPr/>
          <a:lstStyle>
            <a:lvl1pPr>
              <a:defRPr/>
            </a:lvl1pPr>
          </a:lstStyle>
          <a:p>
            <a:pPr>
              <a:defRPr/>
            </a:pPr>
            <a:fld id="{C21DE71A-D3E5-400D-96F0-A92AACCEB753}" type="slidenum">
              <a:rPr lang="en-US" altLang="en-US"/>
              <a:pPr>
                <a:defRPr/>
              </a:pPr>
              <a:t>‹#›</a:t>
            </a:fld>
            <a:endParaRPr lang="en-US" altLang="en-US"/>
          </a:p>
        </p:txBody>
      </p:sp>
    </p:spTree>
    <p:extLst>
      <p:ext uri="{BB962C8B-B14F-4D97-AF65-F5344CB8AC3E}">
        <p14:creationId xmlns:p14="http://schemas.microsoft.com/office/powerpoint/2010/main" val="1025231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rtlCol="0">
            <a:normAutofit/>
          </a:bodyPr>
          <a:lstStyle/>
          <a:p>
            <a:pPr lvl="0"/>
            <a:endParaRPr lang="en-US" noProof="0"/>
          </a:p>
        </p:txBody>
      </p:sp>
      <p:sp>
        <p:nvSpPr>
          <p:cNvPr id="5" name="Date Placeholder 4">
            <a:extLst>
              <a:ext uri="{FF2B5EF4-FFF2-40B4-BE49-F238E27FC236}">
                <a16:creationId xmlns:a16="http://schemas.microsoft.com/office/drawing/2014/main" id="{871F48C6-DAA2-4160-B93B-A59733AB6AB7}"/>
              </a:ext>
            </a:extLst>
          </p:cNvPr>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C1FCFCEC-B7B1-4045-B0B8-F439528100E7}"/>
              </a:ext>
            </a:extLst>
          </p:cNvPr>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F813345-75B4-4B01-958B-4F4CF6889A3D}"/>
              </a:ext>
            </a:extLst>
          </p:cNvPr>
          <p:cNvSpPr>
            <a:spLocks noGrp="1"/>
          </p:cNvSpPr>
          <p:nvPr>
            <p:ph type="sldNum" sz="quarter" idx="12"/>
          </p:nvPr>
        </p:nvSpPr>
        <p:spPr>
          <a:xfrm>
            <a:off x="8737600" y="6248400"/>
            <a:ext cx="2540000" cy="457200"/>
          </a:xfrm>
        </p:spPr>
        <p:txBody>
          <a:bodyPr/>
          <a:lstStyle>
            <a:lvl1pPr>
              <a:defRPr/>
            </a:lvl1pPr>
          </a:lstStyle>
          <a:p>
            <a:pPr>
              <a:defRPr/>
            </a:pPr>
            <a:fld id="{B0233F18-1A20-45EE-9A3A-5A2D1E7D7B77}" type="slidenum">
              <a:rPr lang="en-US" altLang="en-US"/>
              <a:pPr>
                <a:defRPr/>
              </a:pPr>
              <a:t>‹#›</a:t>
            </a:fld>
            <a:endParaRPr lang="en-US" altLang="en-US"/>
          </a:p>
        </p:txBody>
      </p:sp>
    </p:spTree>
    <p:extLst>
      <p:ext uri="{BB962C8B-B14F-4D97-AF65-F5344CB8AC3E}">
        <p14:creationId xmlns:p14="http://schemas.microsoft.com/office/powerpoint/2010/main" val="1366785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7574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5073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9873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10/24/2019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0083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558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10/24/2019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423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525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827206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9B482E8-6E0E-1B4F-B1FD-C69DB9E858D9}" type="datetimeFigureOut">
              <a:rPr lang="en-US" smtClean="0"/>
              <a:pPr/>
              <a:t>10/24/2019</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131501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iris.edu/hq/inclass/video/elastic_rebound_demonstration_using_a_yardstick#videoPlaye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loc.gov/item/0069442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arthquake.usgs.gov/earthquakes/events/1906calif/18april/images/sf06.city.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Earthquakes</a:t>
            </a:r>
          </a:p>
        </p:txBody>
      </p:sp>
      <p:sp>
        <p:nvSpPr>
          <p:cNvPr id="3" name="Subtitle 2"/>
          <p:cNvSpPr>
            <a:spLocks noGrp="1"/>
          </p:cNvSpPr>
          <p:nvPr>
            <p:ph type="subTitle" idx="1"/>
          </p:nvPr>
        </p:nvSpPr>
        <p:spPr/>
        <p:txBody>
          <a:bodyPr/>
          <a:lstStyle/>
          <a:p>
            <a:r>
              <a:rPr lang="en-US" dirty="0"/>
              <a:t>Earth Science Unit 4</a:t>
            </a:r>
          </a:p>
        </p:txBody>
      </p:sp>
    </p:spTree>
    <p:extLst>
      <p:ext uri="{BB962C8B-B14F-4D97-AF65-F5344CB8AC3E}">
        <p14:creationId xmlns:p14="http://schemas.microsoft.com/office/powerpoint/2010/main" val="272345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02592-C4C8-456E-8CCE-E7A4935B0D5B}"/>
              </a:ext>
            </a:extLst>
          </p:cNvPr>
          <p:cNvSpPr>
            <a:spLocks noGrp="1"/>
          </p:cNvSpPr>
          <p:nvPr>
            <p:ph type="title" idx="4294967295"/>
          </p:nvPr>
        </p:nvSpPr>
        <p:spPr>
          <a:xfrm>
            <a:off x="0" y="447675"/>
            <a:ext cx="10572750" cy="969963"/>
          </a:xfrm>
        </p:spPr>
        <p:txBody>
          <a:bodyPr/>
          <a:lstStyle/>
          <a:p>
            <a:r>
              <a:rPr lang="en-US"/>
              <a:t>Elastic Rebound Theory</a:t>
            </a:r>
            <a:endParaRPr lang="en-US" dirty="0"/>
          </a:p>
        </p:txBody>
      </p:sp>
      <p:sp>
        <p:nvSpPr>
          <p:cNvPr id="7" name="Content Placeholder 6">
            <a:extLst>
              <a:ext uri="{FF2B5EF4-FFF2-40B4-BE49-F238E27FC236}">
                <a16:creationId xmlns:a16="http://schemas.microsoft.com/office/drawing/2014/main" id="{93BB5DDF-27DC-4CD0-AEB4-4B0B960A26F7}"/>
              </a:ext>
            </a:extLst>
          </p:cNvPr>
          <p:cNvSpPr>
            <a:spLocks noGrp="1"/>
          </p:cNvSpPr>
          <p:nvPr>
            <p:ph idx="4294967295"/>
          </p:nvPr>
        </p:nvSpPr>
        <p:spPr>
          <a:xfrm>
            <a:off x="5435738" y="1997144"/>
            <a:ext cx="5235575" cy="2659062"/>
          </a:xfrm>
        </p:spPr>
        <p:txBody>
          <a:bodyPr>
            <a:normAutofit fontScale="85000" lnSpcReduction="20000"/>
          </a:bodyPr>
          <a:lstStyle/>
          <a:p>
            <a:r>
              <a:rPr lang="en-US" sz="2400" dirty="0"/>
              <a:t>The diagram illustrates the process. Start at the bottom. A straight fence is built across the San Andreas fault. As the Pacific plate moves northwest, it gradually distorts the fence. Just before an earthquake, the fence has an "S" shape. When the earthquake occurs the distortion is released and the two parts of the fence are again straight; but now there is an offset.</a:t>
            </a:r>
          </a:p>
        </p:txBody>
      </p:sp>
      <p:pic>
        <p:nvPicPr>
          <p:cNvPr id="9" name="Picture 8">
            <a:extLst>
              <a:ext uri="{FF2B5EF4-FFF2-40B4-BE49-F238E27FC236}">
                <a16:creationId xmlns:a16="http://schemas.microsoft.com/office/drawing/2014/main" id="{AC9F7384-C48E-4E5F-8454-E49A1C699D92}"/>
              </a:ext>
            </a:extLst>
          </p:cNvPr>
          <p:cNvPicPr>
            <a:picLocks noChangeAspect="1"/>
          </p:cNvPicPr>
          <p:nvPr/>
        </p:nvPicPr>
        <p:blipFill>
          <a:blip r:embed="rId3"/>
          <a:stretch>
            <a:fillRect/>
          </a:stretch>
        </p:blipFill>
        <p:spPr>
          <a:xfrm>
            <a:off x="748334" y="1590675"/>
            <a:ext cx="4095750" cy="4819650"/>
          </a:xfrm>
          <a:prstGeom prst="rect">
            <a:avLst/>
          </a:prstGeom>
        </p:spPr>
      </p:pic>
    </p:spTree>
    <p:extLst>
      <p:ext uri="{BB962C8B-B14F-4D97-AF65-F5344CB8AC3E}">
        <p14:creationId xmlns:p14="http://schemas.microsoft.com/office/powerpoint/2010/main" val="204580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6319043-B41F-4210-832B-7CDCD5098372}"/>
              </a:ext>
            </a:extLst>
          </p:cNvPr>
          <p:cNvSpPr>
            <a:spLocks noGrp="1" noChangeArrowheads="1"/>
          </p:cNvSpPr>
          <p:nvPr>
            <p:ph type="title"/>
          </p:nvPr>
        </p:nvSpPr>
        <p:spPr>
          <a:xfrm>
            <a:off x="2209800" y="304800"/>
            <a:ext cx="7772400" cy="609600"/>
          </a:xfrm>
        </p:spPr>
        <p:txBody>
          <a:bodyPr/>
          <a:lstStyle/>
          <a:p>
            <a:pPr eaLnBrk="1" hangingPunct="1"/>
            <a:r>
              <a:rPr lang="en-US" altLang="en-US" sz="3600" b="1"/>
              <a:t>Elastic Rebound Theory</a:t>
            </a:r>
          </a:p>
        </p:txBody>
      </p:sp>
      <p:sp>
        <p:nvSpPr>
          <p:cNvPr id="14339" name="Rectangle 3">
            <a:extLst>
              <a:ext uri="{FF2B5EF4-FFF2-40B4-BE49-F238E27FC236}">
                <a16:creationId xmlns:a16="http://schemas.microsoft.com/office/drawing/2014/main" id="{4A46F02B-46FA-4A1A-872C-B00EE3DADC16}"/>
              </a:ext>
            </a:extLst>
          </p:cNvPr>
          <p:cNvSpPr>
            <a:spLocks noGrp="1" noChangeArrowheads="1"/>
          </p:cNvSpPr>
          <p:nvPr>
            <p:ph type="body" sz="half" idx="1"/>
          </p:nvPr>
        </p:nvSpPr>
        <p:spPr>
          <a:xfrm>
            <a:off x="620598" y="1750243"/>
            <a:ext cx="3657600" cy="4876800"/>
          </a:xfrm>
        </p:spPr>
        <p:txBody>
          <a:bodyPr/>
          <a:lstStyle/>
          <a:p>
            <a:pPr eaLnBrk="1" hangingPunct="1"/>
            <a:r>
              <a:rPr lang="en-US" altLang="en-US" sz="2400" b="1" dirty="0"/>
              <a:t>Explains how energy is stored in rocks:</a:t>
            </a:r>
          </a:p>
          <a:p>
            <a:pPr lvl="1" eaLnBrk="1" hangingPunct="1"/>
            <a:r>
              <a:rPr lang="en-US" altLang="en-US" sz="2400" b="1" dirty="0"/>
              <a:t>Rocks bend until the strength of the rock is exceeded</a:t>
            </a:r>
          </a:p>
          <a:p>
            <a:pPr lvl="1" eaLnBrk="1" hangingPunct="1"/>
            <a:r>
              <a:rPr lang="en-US" altLang="en-US" sz="2400" b="1" dirty="0"/>
              <a:t>Rupture occurs and the rocks quickly move</a:t>
            </a:r>
          </a:p>
          <a:p>
            <a:pPr lvl="1" eaLnBrk="1" hangingPunct="1"/>
            <a:r>
              <a:rPr lang="en-US" altLang="en-US" sz="2400" b="1" dirty="0"/>
              <a:t>Energy is released in waves that radiate outward from the fault</a:t>
            </a:r>
            <a:endParaRPr lang="en-US" altLang="en-US" sz="2800" b="1" dirty="0"/>
          </a:p>
        </p:txBody>
      </p:sp>
      <p:pic>
        <p:nvPicPr>
          <p:cNvPr id="14340" name="Picture 4" descr="MWPG40903a">
            <a:extLst>
              <a:ext uri="{FF2B5EF4-FFF2-40B4-BE49-F238E27FC236}">
                <a16:creationId xmlns:a16="http://schemas.microsoft.com/office/drawing/2014/main" id="{CE81A9E4-5C32-4FF1-BCC2-44E7E781DF1D}"/>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60623" y="1841254"/>
            <a:ext cx="5703338" cy="3814827"/>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A1FC7D-D53D-45D7-8878-65DEE9D9EA70}"/>
              </a:ext>
            </a:extLst>
          </p:cNvPr>
          <p:cNvPicPr>
            <a:picLocks noChangeAspect="1"/>
          </p:cNvPicPr>
          <p:nvPr/>
        </p:nvPicPr>
        <p:blipFill rotWithShape="1">
          <a:blip r:embed="rId3"/>
          <a:srcRect t="26864" r="-1" b="30268"/>
          <a:stretch/>
        </p:blipFill>
        <p:spPr>
          <a:xfrm>
            <a:off x="20" y="10"/>
            <a:ext cx="12207220" cy="6857990"/>
          </a:xfrm>
          <a:prstGeom prst="rect">
            <a:avLst/>
          </a:prstGeom>
        </p:spPr>
      </p:pic>
    </p:spTree>
    <p:extLst>
      <p:ext uri="{BB962C8B-B14F-4D97-AF65-F5344CB8AC3E}">
        <p14:creationId xmlns:p14="http://schemas.microsoft.com/office/powerpoint/2010/main" val="1851090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DF306-7507-497A-ABDC-1865B0B2DD6F}"/>
              </a:ext>
            </a:extLst>
          </p:cNvPr>
          <p:cNvSpPr>
            <a:spLocks noGrp="1"/>
          </p:cNvSpPr>
          <p:nvPr>
            <p:ph type="title"/>
          </p:nvPr>
        </p:nvSpPr>
        <p:spPr/>
        <p:txBody>
          <a:bodyPr/>
          <a:lstStyle/>
          <a:p>
            <a:r>
              <a:rPr lang="en-US" dirty="0"/>
              <a:t>Further Understanding of the Elastic Rebound Theory</a:t>
            </a:r>
          </a:p>
        </p:txBody>
      </p:sp>
      <p:sp>
        <p:nvSpPr>
          <p:cNvPr id="3" name="Content Placeholder 2">
            <a:extLst>
              <a:ext uri="{FF2B5EF4-FFF2-40B4-BE49-F238E27FC236}">
                <a16:creationId xmlns:a16="http://schemas.microsoft.com/office/drawing/2014/main" id="{F6542F00-0A4C-4E5D-9C7C-6EE0E821AC85}"/>
              </a:ext>
            </a:extLst>
          </p:cNvPr>
          <p:cNvSpPr>
            <a:spLocks noGrp="1"/>
          </p:cNvSpPr>
          <p:nvPr>
            <p:ph idx="1"/>
          </p:nvPr>
        </p:nvSpPr>
        <p:spPr/>
        <p:txBody>
          <a:bodyPr/>
          <a:lstStyle/>
          <a:p>
            <a:r>
              <a:rPr lang="en-US" dirty="0">
                <a:hlinkClick r:id="rId2"/>
              </a:rPr>
              <a:t>https://www.iris.edu/hq/inclass/video/elastic_rebound_demonstration_using_a_yardstick#videoPlayer</a:t>
            </a:r>
            <a:r>
              <a:rPr lang="en-US" dirty="0"/>
              <a:t> </a:t>
            </a:r>
          </a:p>
        </p:txBody>
      </p:sp>
    </p:spTree>
    <p:extLst>
      <p:ext uri="{BB962C8B-B14F-4D97-AF65-F5344CB8AC3E}">
        <p14:creationId xmlns:p14="http://schemas.microsoft.com/office/powerpoint/2010/main" val="4123638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A0A1AD-DEE2-4598-8D3B-C1F65F315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B0D28E1-8306-41C6-A2E1-3D017BAE6FD3}"/>
              </a:ext>
            </a:extLst>
          </p:cNvPr>
          <p:cNvSpPr>
            <a:spLocks noGrp="1"/>
          </p:cNvSpPr>
          <p:nvPr>
            <p:ph type="title"/>
          </p:nvPr>
        </p:nvSpPr>
        <p:spPr>
          <a:xfrm>
            <a:off x="718874" y="677863"/>
            <a:ext cx="4534047" cy="1325562"/>
          </a:xfrm>
        </p:spPr>
        <p:txBody>
          <a:bodyPr vert="horz" lIns="91440" tIns="45720" rIns="91440" bIns="45720" rtlCol="0" anchor="b">
            <a:normAutofit/>
          </a:bodyPr>
          <a:lstStyle/>
          <a:p>
            <a:r>
              <a:rPr lang="en-US" sz="4400" kern="1200" spc="-50" baseline="0">
                <a:solidFill>
                  <a:schemeClr val="tx1"/>
                </a:solidFill>
                <a:latin typeface="+mj-lt"/>
                <a:ea typeface="+mj-ea"/>
                <a:cs typeface="+mj-cs"/>
              </a:rPr>
              <a:t>Stress vs. Strain</a:t>
            </a:r>
          </a:p>
        </p:txBody>
      </p:sp>
      <p:sp>
        <p:nvSpPr>
          <p:cNvPr id="3" name="Text Placeholder 2">
            <a:extLst>
              <a:ext uri="{FF2B5EF4-FFF2-40B4-BE49-F238E27FC236}">
                <a16:creationId xmlns:a16="http://schemas.microsoft.com/office/drawing/2014/main" id="{DBF912F3-6441-4D78-BB4A-B4CF48B1820E}"/>
              </a:ext>
            </a:extLst>
          </p:cNvPr>
          <p:cNvSpPr>
            <a:spLocks noGrp="1"/>
          </p:cNvSpPr>
          <p:nvPr>
            <p:ph type="body" sz="half" idx="1"/>
          </p:nvPr>
        </p:nvSpPr>
        <p:spPr>
          <a:xfrm>
            <a:off x="718874" y="2325158"/>
            <a:ext cx="4534048" cy="3854979"/>
          </a:xfrm>
        </p:spPr>
        <p:txBody>
          <a:bodyPr vert="horz" lIns="91440" tIns="45720" rIns="91440" bIns="45720" rtlCol="0">
            <a:normAutofit/>
          </a:bodyPr>
          <a:lstStyle/>
          <a:p>
            <a:r>
              <a:rPr lang="en-US" sz="3200" kern="1200" dirty="0">
                <a:latin typeface="+mn-lt"/>
                <a:ea typeface="+mn-ea"/>
                <a:cs typeface="+mn-cs"/>
              </a:rPr>
              <a:t>Stress is…</a:t>
            </a:r>
          </a:p>
          <a:p>
            <a:r>
              <a:rPr lang="en-US" sz="3200" kern="1200" dirty="0">
                <a:latin typeface="+mn-lt"/>
                <a:ea typeface="+mn-ea"/>
                <a:cs typeface="+mn-cs"/>
              </a:rPr>
              <a:t>Strain is…</a:t>
            </a:r>
          </a:p>
          <a:p>
            <a:r>
              <a:rPr lang="en-US" sz="3200" kern="1200" dirty="0">
                <a:latin typeface="+mn-lt"/>
                <a:ea typeface="+mn-ea"/>
                <a:cs typeface="+mn-cs"/>
              </a:rPr>
              <a:t>Stress causes strain.</a:t>
            </a:r>
          </a:p>
        </p:txBody>
      </p:sp>
      <p:pic>
        <p:nvPicPr>
          <p:cNvPr id="5" name="Picture 4">
            <a:extLst>
              <a:ext uri="{FF2B5EF4-FFF2-40B4-BE49-F238E27FC236}">
                <a16:creationId xmlns:a16="http://schemas.microsoft.com/office/drawing/2014/main" id="{10606B5D-68F4-4969-9654-860398DFD605}"/>
              </a:ext>
            </a:extLst>
          </p:cNvPr>
          <p:cNvPicPr>
            <a:picLocks noChangeAspect="1"/>
          </p:cNvPicPr>
          <p:nvPr/>
        </p:nvPicPr>
        <p:blipFill>
          <a:blip r:embed="rId3"/>
          <a:stretch>
            <a:fillRect/>
          </a:stretch>
        </p:blipFill>
        <p:spPr>
          <a:xfrm>
            <a:off x="5633157" y="1219963"/>
            <a:ext cx="5209989" cy="4418072"/>
          </a:xfrm>
          <a:prstGeom prst="rect">
            <a:avLst/>
          </a:prstGeom>
        </p:spPr>
      </p:pic>
    </p:spTree>
    <p:extLst>
      <p:ext uri="{BB962C8B-B14F-4D97-AF65-F5344CB8AC3E}">
        <p14:creationId xmlns:p14="http://schemas.microsoft.com/office/powerpoint/2010/main" val="1531033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40FEC160-161C-400C-9AB0-F1FB5FCAA6BB}"/>
              </a:ext>
            </a:extLst>
          </p:cNvPr>
          <p:cNvSpPr>
            <a:spLocks noGrp="1"/>
          </p:cNvSpPr>
          <p:nvPr>
            <p:ph type="title"/>
          </p:nvPr>
        </p:nvSpPr>
        <p:spPr/>
        <p:txBody>
          <a:bodyPr/>
          <a:lstStyle/>
          <a:p>
            <a:pPr eaLnBrk="1" hangingPunct="1"/>
            <a:r>
              <a:rPr lang="en-US" altLang="en-US"/>
              <a:t>Faults</a:t>
            </a:r>
          </a:p>
        </p:txBody>
      </p:sp>
      <p:sp>
        <p:nvSpPr>
          <p:cNvPr id="11267" name="Content Placeholder 2">
            <a:extLst>
              <a:ext uri="{FF2B5EF4-FFF2-40B4-BE49-F238E27FC236}">
                <a16:creationId xmlns:a16="http://schemas.microsoft.com/office/drawing/2014/main" id="{69DDA2D3-05FE-4547-B76D-56F027BF01DB}"/>
              </a:ext>
            </a:extLst>
          </p:cNvPr>
          <p:cNvSpPr>
            <a:spLocks noGrp="1"/>
          </p:cNvSpPr>
          <p:nvPr>
            <p:ph idx="1"/>
          </p:nvPr>
        </p:nvSpPr>
        <p:spPr/>
        <p:txBody>
          <a:bodyPr/>
          <a:lstStyle/>
          <a:p>
            <a:pPr eaLnBrk="1" hangingPunct="1"/>
            <a:r>
              <a:rPr lang="en-US" altLang="en-US" sz="2400" dirty="0"/>
              <a:t>Fracture in the earth where movement has occurred</a:t>
            </a:r>
            <a:r>
              <a:rPr lang="en-US" altLang="en-US" dirty="0"/>
              <a:t>.</a:t>
            </a:r>
          </a:p>
        </p:txBody>
      </p:sp>
      <p:pic>
        <p:nvPicPr>
          <p:cNvPr id="11268" name="Picture 2" descr="Image Preview">
            <a:extLst>
              <a:ext uri="{FF2B5EF4-FFF2-40B4-BE49-F238E27FC236}">
                <a16:creationId xmlns:a16="http://schemas.microsoft.com/office/drawing/2014/main" id="{135A5856-5728-4369-B009-22D43390A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464" y="2534601"/>
            <a:ext cx="22860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No Fault of My Own by evanembee.">
            <a:extLst>
              <a:ext uri="{FF2B5EF4-FFF2-40B4-BE49-F238E27FC236}">
                <a16:creationId xmlns:a16="http://schemas.microsoft.com/office/drawing/2014/main" id="{4E2EBD84-C558-4FAA-A305-BDCF2EEFB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273" y="2680650"/>
            <a:ext cx="47625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188124B9-ACED-4A88-97CA-2515A8377048}"/>
              </a:ext>
            </a:extLst>
          </p:cNvPr>
          <p:cNvPicPr>
            <a:picLocks noGrp="1" noChangeAspect="1"/>
          </p:cNvPicPr>
          <p:nvPr>
            <p:ph idx="1"/>
          </p:nvPr>
        </p:nvPicPr>
        <p:blipFill>
          <a:blip r:embed="rId3"/>
          <a:stretch>
            <a:fillRect/>
          </a:stretch>
        </p:blipFill>
        <p:spPr>
          <a:xfrm>
            <a:off x="819630" y="715619"/>
            <a:ext cx="9667985" cy="4791024"/>
          </a:xfrm>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FE33052-56FB-4D93-B74E-883BF3204E9C}"/>
              </a:ext>
            </a:extLst>
          </p:cNvPr>
          <p:cNvSpPr>
            <a:spLocks noGrp="1" noChangeArrowheads="1"/>
          </p:cNvSpPr>
          <p:nvPr>
            <p:ph type="title"/>
          </p:nvPr>
        </p:nvSpPr>
        <p:spPr>
          <a:xfrm>
            <a:off x="816989" y="820132"/>
            <a:ext cx="6224833" cy="716437"/>
          </a:xfrm>
        </p:spPr>
        <p:txBody>
          <a:bodyPr>
            <a:normAutofit/>
          </a:bodyPr>
          <a:lstStyle/>
          <a:p>
            <a:pPr eaLnBrk="1" hangingPunct="1"/>
            <a:r>
              <a:rPr lang="en-US" altLang="en-US" dirty="0"/>
              <a:t>What are Earthquakes?</a:t>
            </a:r>
          </a:p>
        </p:txBody>
      </p:sp>
      <p:sp>
        <p:nvSpPr>
          <p:cNvPr id="10243" name="Rectangle 3">
            <a:extLst>
              <a:ext uri="{FF2B5EF4-FFF2-40B4-BE49-F238E27FC236}">
                <a16:creationId xmlns:a16="http://schemas.microsoft.com/office/drawing/2014/main" id="{90EE05EB-A15A-42BC-87E1-A09ACAB07C80}"/>
              </a:ext>
            </a:extLst>
          </p:cNvPr>
          <p:cNvSpPr>
            <a:spLocks noGrp="1" noChangeArrowheads="1"/>
          </p:cNvSpPr>
          <p:nvPr>
            <p:ph type="body" sz="half" idx="2"/>
          </p:nvPr>
        </p:nvSpPr>
        <p:spPr>
          <a:xfrm>
            <a:off x="816990" y="2320565"/>
            <a:ext cx="8229600" cy="4114800"/>
          </a:xfrm>
        </p:spPr>
        <p:txBody>
          <a:bodyPr>
            <a:normAutofit/>
          </a:bodyPr>
          <a:lstStyle/>
          <a:p>
            <a:pPr eaLnBrk="1" hangingPunct="1"/>
            <a:r>
              <a:rPr lang="en-US" altLang="en-US" sz="2800" dirty="0"/>
              <a:t>The shaking or trembling caused by the sudden release of energy.</a:t>
            </a:r>
          </a:p>
          <a:p>
            <a:pPr eaLnBrk="1" hangingPunct="1"/>
            <a:r>
              <a:rPr lang="en-US" altLang="en-US" sz="2800" dirty="0"/>
              <a:t>Usually associated with faulting or breaking of rocks.</a:t>
            </a:r>
          </a:p>
          <a:p>
            <a:pPr eaLnBrk="1" hangingPunct="1"/>
            <a:r>
              <a:rPr lang="en-US" altLang="en-US" sz="2800" dirty="0"/>
              <a:t>Continuing adjustment of position results in aftershocks.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C24EC3-6221-41A1-A085-9FBE96FF4715}"/>
              </a:ext>
            </a:extLst>
          </p:cNvPr>
          <p:cNvSpPr>
            <a:spLocks noGrp="1"/>
          </p:cNvSpPr>
          <p:nvPr>
            <p:ph type="title"/>
          </p:nvPr>
        </p:nvSpPr>
        <p:spPr>
          <a:xfrm>
            <a:off x="1249680" y="643855"/>
            <a:ext cx="9692640" cy="1325562"/>
          </a:xfrm>
        </p:spPr>
        <p:txBody>
          <a:bodyPr rtlCol="0">
            <a:normAutofit fontScale="90000"/>
          </a:bodyPr>
          <a:lstStyle/>
          <a:p>
            <a:pPr>
              <a:defRPr/>
            </a:pPr>
            <a:r>
              <a:rPr lang="en-US" b="1" dirty="0"/>
              <a:t>The </a:t>
            </a:r>
            <a:r>
              <a:rPr lang="en-US" b="1" dirty="0">
                <a:solidFill>
                  <a:srgbClr val="FF0000"/>
                </a:solidFill>
              </a:rPr>
              <a:t>Focus</a:t>
            </a:r>
            <a:r>
              <a:rPr lang="en-US" b="1" dirty="0"/>
              <a:t> and </a:t>
            </a:r>
            <a:r>
              <a:rPr lang="en-US" b="1" dirty="0">
                <a:solidFill>
                  <a:srgbClr val="FF0000"/>
                </a:solidFill>
              </a:rPr>
              <a:t>Epicenter</a:t>
            </a:r>
            <a:r>
              <a:rPr lang="en-US" b="1" dirty="0"/>
              <a:t> of an Earthquake</a:t>
            </a:r>
            <a:br>
              <a:rPr lang="en-US" b="1" dirty="0"/>
            </a:br>
            <a:endParaRPr lang="en-US" dirty="0"/>
          </a:p>
        </p:txBody>
      </p:sp>
      <p:sp>
        <p:nvSpPr>
          <p:cNvPr id="13315" name="Content Placeholder 5">
            <a:extLst>
              <a:ext uri="{FF2B5EF4-FFF2-40B4-BE49-F238E27FC236}">
                <a16:creationId xmlns:a16="http://schemas.microsoft.com/office/drawing/2014/main" id="{7BED3687-2584-4281-A3BA-739CDFDEC000}"/>
              </a:ext>
            </a:extLst>
          </p:cNvPr>
          <p:cNvSpPr>
            <a:spLocks noGrp="1"/>
          </p:cNvSpPr>
          <p:nvPr>
            <p:ph sz="half" idx="1"/>
          </p:nvPr>
        </p:nvSpPr>
        <p:spPr>
          <a:xfrm>
            <a:off x="360575" y="1691322"/>
            <a:ext cx="4038600" cy="4983163"/>
          </a:xfrm>
        </p:spPr>
        <p:txBody>
          <a:bodyPr/>
          <a:lstStyle/>
          <a:p>
            <a:pPr eaLnBrk="1" hangingPunct="1"/>
            <a:r>
              <a:rPr lang="en-US" altLang="en-US" sz="2400" b="1" dirty="0">
                <a:solidFill>
                  <a:srgbClr val="FF0000"/>
                </a:solidFill>
              </a:rPr>
              <a:t>Focus-</a:t>
            </a:r>
            <a:r>
              <a:rPr lang="en-US" altLang="en-US" sz="2400" dirty="0"/>
              <a:t> The point within Earth where faulting begins is the focus, or hypocenter</a:t>
            </a:r>
          </a:p>
          <a:p>
            <a:pPr eaLnBrk="1" hangingPunct="1"/>
            <a:endParaRPr lang="en-US" altLang="en-US" sz="2400" dirty="0"/>
          </a:p>
          <a:p>
            <a:pPr eaLnBrk="1" hangingPunct="1"/>
            <a:r>
              <a:rPr lang="en-US" altLang="en-US" sz="2400" b="1" dirty="0">
                <a:solidFill>
                  <a:srgbClr val="FF0000"/>
                </a:solidFill>
              </a:rPr>
              <a:t>Epicenter-</a:t>
            </a:r>
            <a:r>
              <a:rPr lang="en-US" altLang="en-US" sz="2400" dirty="0"/>
              <a:t>The point directly above the focus on the surface is the epicenter</a:t>
            </a:r>
          </a:p>
          <a:p>
            <a:pPr eaLnBrk="1" hangingPunct="1"/>
            <a:endParaRPr lang="en-US" altLang="en-US" dirty="0"/>
          </a:p>
        </p:txBody>
      </p:sp>
      <p:pic>
        <p:nvPicPr>
          <p:cNvPr id="13316" name="Picture 4" descr="MWPG40906">
            <a:extLst>
              <a:ext uri="{FF2B5EF4-FFF2-40B4-BE49-F238E27FC236}">
                <a16:creationId xmlns:a16="http://schemas.microsoft.com/office/drawing/2014/main" id="{5BDE4865-8429-463C-88A7-F13237967AC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35427" y="1969417"/>
            <a:ext cx="41148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A085375-CF85-4909-A321-E8C10604890F}"/>
              </a:ext>
            </a:extLst>
          </p:cNvPr>
          <p:cNvSpPr>
            <a:spLocks noChangeArrowheads="1"/>
          </p:cNvSpPr>
          <p:nvPr/>
        </p:nvSpPr>
        <p:spPr bwMode="auto">
          <a:xfrm>
            <a:off x="417136" y="1010240"/>
            <a:ext cx="81534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00000"/>
              <a:buChar char="•"/>
              <a:defRPr sz="24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SzPct val="100000"/>
              <a:buChar char="–"/>
              <a:defRPr sz="2000">
                <a:solidFill>
                  <a:srgbClr val="000000"/>
                </a:solidFill>
                <a:latin typeface="Arial" panose="020B0604020202020204" pitchFamily="34" charset="0"/>
                <a:cs typeface="Arial" panose="020B0604020202020204" pitchFamily="34" charset="0"/>
              </a:defRPr>
            </a:lvl2pPr>
            <a:lvl3pPr>
              <a:spcBef>
                <a:spcPct val="20000"/>
              </a:spcBef>
              <a:buClr>
                <a:schemeClr val="tx1"/>
              </a:buClr>
              <a:buSzPct val="100000"/>
              <a:buChar char="•"/>
              <a:defRPr sz="2000">
                <a:solidFill>
                  <a:srgbClr val="000000"/>
                </a:solidFill>
                <a:latin typeface="Arial" panose="020B0604020202020204" pitchFamily="34" charset="0"/>
                <a:cs typeface="Arial" panose="020B0604020202020204" pitchFamily="34" charset="0"/>
              </a:defRPr>
            </a:lvl3pPr>
            <a:lvl4pPr marL="1600200" indent="-228600">
              <a:spcBef>
                <a:spcPct val="20000"/>
              </a:spcBef>
              <a:buClr>
                <a:schemeClr val="tx1"/>
              </a:buClr>
              <a:buSzPct val="100000"/>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lr>
                <a:schemeClr val="tx1"/>
              </a:buClr>
              <a:buSzPct val="100000"/>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400" b="1" dirty="0">
                <a:solidFill>
                  <a:schemeClr val="tx1"/>
                </a:solidFill>
                <a:latin typeface="Calibri" panose="020F0502020204030204" pitchFamily="34" charset="0"/>
              </a:rPr>
              <a:t>           </a:t>
            </a:r>
            <a:r>
              <a:rPr lang="en-US" altLang="en-US" sz="1800" b="1" dirty="0">
                <a:solidFill>
                  <a:schemeClr val="tx1"/>
                </a:solidFill>
                <a:latin typeface="Trebuchet MS" panose="020B0603020202020204" pitchFamily="34" charset="0"/>
              </a:rPr>
              <a:t> </a:t>
            </a:r>
            <a:r>
              <a:rPr lang="en-US" altLang="en-US" sz="2800" b="1" i="1" u="sng" dirty="0">
                <a:solidFill>
                  <a:schemeClr val="tx2"/>
                </a:solidFill>
                <a:latin typeface="Trebuchet MS" panose="020B0603020202020204" pitchFamily="34" charset="0"/>
              </a:rPr>
              <a:t>Foreshock(s)</a:t>
            </a:r>
            <a:r>
              <a:rPr lang="en-US" altLang="en-US" sz="2800" b="1" u="sng" dirty="0">
                <a:solidFill>
                  <a:schemeClr val="tx1"/>
                </a:solidFill>
                <a:latin typeface="Trebuchet MS" panose="020B0603020202020204" pitchFamily="34" charset="0"/>
              </a:rPr>
              <a:t> </a:t>
            </a:r>
          </a:p>
          <a:p>
            <a:pPr lvl="2">
              <a:spcBef>
                <a:spcPct val="0"/>
              </a:spcBef>
              <a:buClrTx/>
              <a:buSzTx/>
              <a:buFontTx/>
              <a:buNone/>
            </a:pPr>
            <a:endParaRPr lang="en-US" altLang="en-US" sz="2800" b="1" u="sng" dirty="0">
              <a:solidFill>
                <a:schemeClr val="tx1"/>
              </a:solidFill>
              <a:latin typeface="Trebuchet MS" panose="020B0603020202020204" pitchFamily="34" charset="0"/>
            </a:endParaRPr>
          </a:p>
          <a:p>
            <a:pPr lvl="2">
              <a:spcBef>
                <a:spcPct val="0"/>
              </a:spcBef>
              <a:buClrTx/>
              <a:buSzTx/>
              <a:buFontTx/>
              <a:buNone/>
            </a:pPr>
            <a:r>
              <a:rPr lang="en-US" altLang="en-US" sz="2800" dirty="0">
                <a:solidFill>
                  <a:schemeClr val="tx1"/>
                </a:solidFill>
                <a:latin typeface="Trebuchet MS" panose="020B0603020202020204" pitchFamily="34" charset="0"/>
              </a:rPr>
              <a:t>-Earthquake(s) generated at or very near the focus of the main earthquake </a:t>
            </a:r>
            <a:r>
              <a:rPr lang="en-US" altLang="en-US" sz="2800" i="1" dirty="0">
                <a:solidFill>
                  <a:schemeClr val="tx1"/>
                </a:solidFill>
                <a:latin typeface="Trebuchet MS" panose="020B0603020202020204" pitchFamily="34" charset="0"/>
              </a:rPr>
              <a:t>prior </a:t>
            </a:r>
            <a:r>
              <a:rPr lang="en-US" altLang="en-US" sz="2800" dirty="0">
                <a:solidFill>
                  <a:schemeClr val="tx1"/>
                </a:solidFill>
                <a:latin typeface="Trebuchet MS" panose="020B0603020202020204" pitchFamily="34" charset="0"/>
              </a:rPr>
              <a:t>to the main shock</a:t>
            </a:r>
          </a:p>
          <a:p>
            <a:pPr lvl="2">
              <a:spcBef>
                <a:spcPct val="0"/>
              </a:spcBef>
              <a:buClrTx/>
              <a:buSzTx/>
              <a:buFontTx/>
              <a:buNone/>
            </a:pPr>
            <a:endParaRPr lang="en-US" altLang="en-US" sz="2800" dirty="0">
              <a:solidFill>
                <a:schemeClr val="tx1"/>
              </a:solidFill>
              <a:latin typeface="Trebuchet MS" panose="020B0603020202020204" pitchFamily="34" charset="0"/>
            </a:endParaRPr>
          </a:p>
          <a:p>
            <a:pPr lvl="2">
              <a:spcBef>
                <a:spcPct val="0"/>
              </a:spcBef>
              <a:buClrTx/>
              <a:buSzTx/>
              <a:buFontTx/>
              <a:buNone/>
            </a:pPr>
            <a:r>
              <a:rPr lang="en-US" altLang="en-US" sz="2800" dirty="0">
                <a:solidFill>
                  <a:schemeClr val="tx1"/>
                </a:solidFill>
                <a:latin typeface="Trebuchet MS" panose="020B0603020202020204" pitchFamily="34" charset="0"/>
              </a:rPr>
              <a:t>-smaller magnitude than the main shock and precede main quake by a short or substantial time interval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85037-ADB3-4215-85AC-C7E2685778C8}"/>
              </a:ext>
            </a:extLst>
          </p:cNvPr>
          <p:cNvSpPr>
            <a:spLocks noGrp="1"/>
          </p:cNvSpPr>
          <p:nvPr>
            <p:ph type="title"/>
          </p:nvPr>
        </p:nvSpPr>
        <p:spPr/>
        <p:txBody>
          <a:bodyPr/>
          <a:lstStyle/>
          <a:p>
            <a:r>
              <a:rPr lang="en-US" dirty="0"/>
              <a:t>Bell Ringer 10/21/19</a:t>
            </a:r>
          </a:p>
        </p:txBody>
      </p:sp>
      <p:sp>
        <p:nvSpPr>
          <p:cNvPr id="3" name="Content Placeholder 2">
            <a:extLst>
              <a:ext uri="{FF2B5EF4-FFF2-40B4-BE49-F238E27FC236}">
                <a16:creationId xmlns:a16="http://schemas.microsoft.com/office/drawing/2014/main" id="{1223C00C-D869-40DF-8C3B-3AC43A467714}"/>
              </a:ext>
            </a:extLst>
          </p:cNvPr>
          <p:cNvSpPr>
            <a:spLocks noGrp="1"/>
          </p:cNvSpPr>
          <p:nvPr>
            <p:ph idx="1"/>
          </p:nvPr>
        </p:nvSpPr>
        <p:spPr/>
        <p:txBody>
          <a:bodyPr>
            <a:normAutofit/>
          </a:bodyPr>
          <a:lstStyle/>
          <a:p>
            <a:r>
              <a:rPr lang="en-US" sz="2800" dirty="0"/>
              <a:t>What is an earthquake?</a:t>
            </a:r>
          </a:p>
          <a:p>
            <a:r>
              <a:rPr lang="en-US" sz="2800" dirty="0"/>
              <a:t>Have you ever experienced one? Explain.</a:t>
            </a:r>
          </a:p>
        </p:txBody>
      </p:sp>
    </p:spTree>
    <p:extLst>
      <p:ext uri="{BB962C8B-B14F-4D97-AF65-F5344CB8AC3E}">
        <p14:creationId xmlns:p14="http://schemas.microsoft.com/office/powerpoint/2010/main" val="3903227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A3EDA5B-838F-4CBD-9CC5-85C84AA20983}"/>
              </a:ext>
            </a:extLst>
          </p:cNvPr>
          <p:cNvSpPr>
            <a:spLocks noChangeArrowheads="1"/>
          </p:cNvSpPr>
          <p:nvPr/>
        </p:nvSpPr>
        <p:spPr bwMode="auto">
          <a:xfrm>
            <a:off x="568751" y="2400694"/>
            <a:ext cx="82296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tx1"/>
              </a:buClr>
              <a:buSzPct val="100000"/>
              <a:buChar char="•"/>
              <a:defRPr sz="2400">
                <a:solidFill>
                  <a:srgbClr val="000000"/>
                </a:solidFill>
                <a:latin typeface="Arial" panose="020B0604020202020204" pitchFamily="34" charset="0"/>
                <a:cs typeface="Arial" panose="020B0604020202020204" pitchFamily="34" charset="0"/>
              </a:defRPr>
            </a:lvl1pPr>
            <a:lvl2pPr>
              <a:spcBef>
                <a:spcPct val="20000"/>
              </a:spcBef>
              <a:buClr>
                <a:schemeClr val="tx1"/>
              </a:buClr>
              <a:buSzPct val="100000"/>
              <a:buChar char="–"/>
              <a:defRPr sz="2000">
                <a:solidFill>
                  <a:srgbClr val="000000"/>
                </a:solidFill>
                <a:latin typeface="Arial" panose="020B0604020202020204" pitchFamily="34" charset="0"/>
                <a:cs typeface="Arial" panose="020B0604020202020204" pitchFamily="34" charset="0"/>
              </a:defRPr>
            </a:lvl2pPr>
            <a:lvl3pPr>
              <a:spcBef>
                <a:spcPct val="20000"/>
              </a:spcBef>
              <a:buClr>
                <a:schemeClr val="tx1"/>
              </a:buClr>
              <a:buSzPct val="100000"/>
              <a:buChar char="•"/>
              <a:defRPr sz="2000">
                <a:solidFill>
                  <a:srgbClr val="000000"/>
                </a:solidFill>
                <a:latin typeface="Arial" panose="020B0604020202020204" pitchFamily="34" charset="0"/>
                <a:cs typeface="Arial" panose="020B0604020202020204" pitchFamily="34" charset="0"/>
              </a:defRPr>
            </a:lvl3pPr>
            <a:lvl4pPr marL="1600200" indent="-228600">
              <a:spcBef>
                <a:spcPct val="20000"/>
              </a:spcBef>
              <a:buClr>
                <a:schemeClr val="tx1"/>
              </a:buClr>
              <a:buSzPct val="100000"/>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lr>
                <a:schemeClr val="tx1"/>
              </a:buClr>
              <a:buSzPct val="100000"/>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a:solidFill>
                  <a:srgbClr val="000000"/>
                </a:solidFill>
                <a:latin typeface="Arial" panose="020B0604020202020204" pitchFamily="34" charset="0"/>
                <a:cs typeface="Arial" panose="020B0604020202020204" pitchFamily="34" charset="0"/>
              </a:defRPr>
            </a:lvl9pPr>
          </a:lstStyle>
          <a:p>
            <a:pPr lvl="1">
              <a:spcBef>
                <a:spcPct val="50000"/>
              </a:spcBef>
              <a:buClrTx/>
              <a:buSzTx/>
              <a:buFontTx/>
              <a:buNone/>
            </a:pPr>
            <a:r>
              <a:rPr lang="en-US" altLang="en-US" sz="1800" b="1" dirty="0">
                <a:solidFill>
                  <a:schemeClr val="tx1"/>
                </a:solidFill>
                <a:latin typeface="Trebuchet MS" panose="020B0603020202020204" pitchFamily="34" charset="0"/>
              </a:rPr>
              <a:t> </a:t>
            </a:r>
            <a:r>
              <a:rPr lang="en-US" altLang="en-US" sz="2800" b="1" i="1" dirty="0">
                <a:solidFill>
                  <a:schemeClr val="tx2"/>
                </a:solidFill>
                <a:latin typeface="Trebuchet MS" panose="020B0603020202020204" pitchFamily="34" charset="0"/>
              </a:rPr>
              <a:t>Aftershock(s)</a:t>
            </a:r>
            <a:r>
              <a:rPr lang="en-US" altLang="en-US" sz="2800" b="1" dirty="0">
                <a:solidFill>
                  <a:schemeClr val="tx1"/>
                </a:solidFill>
                <a:latin typeface="Trebuchet MS" panose="020B0603020202020204" pitchFamily="34" charset="0"/>
              </a:rPr>
              <a:t> </a:t>
            </a:r>
          </a:p>
          <a:p>
            <a:pPr lvl="2">
              <a:spcBef>
                <a:spcPct val="50000"/>
              </a:spcBef>
              <a:buClrTx/>
              <a:buSzTx/>
              <a:buFontTx/>
              <a:buNone/>
            </a:pPr>
            <a:r>
              <a:rPr lang="en-US" altLang="en-US" sz="2800" b="1" dirty="0">
                <a:solidFill>
                  <a:schemeClr val="tx1"/>
                </a:solidFill>
                <a:latin typeface="Trebuchet MS" panose="020B0603020202020204" pitchFamily="34" charset="0"/>
              </a:rPr>
              <a:t>-</a:t>
            </a:r>
            <a:r>
              <a:rPr lang="en-US" altLang="en-US" sz="2800" dirty="0">
                <a:solidFill>
                  <a:schemeClr val="tx1"/>
                </a:solidFill>
                <a:latin typeface="Trebuchet MS" panose="020B0603020202020204" pitchFamily="34" charset="0"/>
              </a:rPr>
              <a:t>Earthquake(s) generated at or very near the focus of the main earthquake following the main shock</a:t>
            </a:r>
          </a:p>
          <a:p>
            <a:pPr lvl="2">
              <a:spcBef>
                <a:spcPct val="50000"/>
              </a:spcBef>
              <a:buClrTx/>
              <a:buSzTx/>
              <a:buFontTx/>
              <a:buNone/>
            </a:pPr>
            <a:r>
              <a:rPr lang="en-US" altLang="en-US" sz="2800" dirty="0">
                <a:solidFill>
                  <a:schemeClr val="tx1"/>
                </a:solidFill>
                <a:latin typeface="Trebuchet MS" panose="020B0603020202020204" pitchFamily="34" charset="0"/>
              </a:rPr>
              <a:t>-smaller in magnitude than the main shock.  Follow the main earthquake by a short or substantial time interval </a:t>
            </a:r>
          </a:p>
        </p:txBody>
      </p:sp>
      <p:sp>
        <p:nvSpPr>
          <p:cNvPr id="16387" name="Rectangle 3">
            <a:extLst>
              <a:ext uri="{FF2B5EF4-FFF2-40B4-BE49-F238E27FC236}">
                <a16:creationId xmlns:a16="http://schemas.microsoft.com/office/drawing/2014/main" id="{13EC52FC-3C4D-489D-AC1A-114A8B105125}"/>
              </a:ext>
            </a:extLst>
          </p:cNvPr>
          <p:cNvSpPr>
            <a:spLocks noChangeArrowheads="1"/>
          </p:cNvSpPr>
          <p:nvPr/>
        </p:nvSpPr>
        <p:spPr bwMode="auto">
          <a:xfrm>
            <a:off x="568751" y="400640"/>
            <a:ext cx="7772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tx1"/>
              </a:buClr>
              <a:buSzPct val="100000"/>
              <a:buChar char="•"/>
              <a:defRPr sz="2400">
                <a:solidFill>
                  <a:srgbClr val="000000"/>
                </a:solidFill>
                <a:latin typeface="Arial" panose="020B0604020202020204" pitchFamily="34" charset="0"/>
                <a:cs typeface="Arial" panose="020B0604020202020204" pitchFamily="34" charset="0"/>
              </a:defRPr>
            </a:lvl1pPr>
            <a:lvl2pPr>
              <a:spcBef>
                <a:spcPct val="20000"/>
              </a:spcBef>
              <a:buClr>
                <a:schemeClr val="tx1"/>
              </a:buClr>
              <a:buSzPct val="100000"/>
              <a:buChar char="–"/>
              <a:defRPr sz="2000">
                <a:solidFill>
                  <a:srgbClr val="000000"/>
                </a:solidFill>
                <a:latin typeface="Arial" panose="020B0604020202020204" pitchFamily="34" charset="0"/>
                <a:cs typeface="Arial" panose="020B0604020202020204" pitchFamily="34" charset="0"/>
              </a:defRPr>
            </a:lvl2pPr>
            <a:lvl3pPr>
              <a:spcBef>
                <a:spcPct val="20000"/>
              </a:spcBef>
              <a:buClr>
                <a:schemeClr val="tx1"/>
              </a:buClr>
              <a:buSzPct val="100000"/>
              <a:buChar char="•"/>
              <a:defRPr sz="2000">
                <a:solidFill>
                  <a:srgbClr val="000000"/>
                </a:solidFill>
                <a:latin typeface="Arial" panose="020B0604020202020204" pitchFamily="34" charset="0"/>
                <a:cs typeface="Arial" panose="020B0604020202020204" pitchFamily="34" charset="0"/>
              </a:defRPr>
            </a:lvl3pPr>
            <a:lvl4pPr marL="1600200" indent="-228600">
              <a:spcBef>
                <a:spcPct val="20000"/>
              </a:spcBef>
              <a:buClr>
                <a:schemeClr val="tx1"/>
              </a:buClr>
              <a:buSzPct val="100000"/>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lr>
                <a:schemeClr val="tx1"/>
              </a:buClr>
              <a:buSzPct val="100000"/>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a:solidFill>
                  <a:srgbClr val="000000"/>
                </a:solidFill>
                <a:latin typeface="Arial" panose="020B0604020202020204" pitchFamily="34" charset="0"/>
                <a:cs typeface="Arial" panose="020B0604020202020204" pitchFamily="34" charset="0"/>
              </a:defRPr>
            </a:lvl9pPr>
          </a:lstStyle>
          <a:p>
            <a:pPr lvl="1">
              <a:spcBef>
                <a:spcPct val="50000"/>
              </a:spcBef>
              <a:buClrTx/>
              <a:buSzTx/>
              <a:buFontTx/>
              <a:buNone/>
            </a:pPr>
            <a:r>
              <a:rPr lang="en-US" altLang="en-US" sz="1800" b="1" dirty="0">
                <a:solidFill>
                  <a:schemeClr val="tx1"/>
                </a:solidFill>
                <a:latin typeface="Trebuchet MS" panose="020B0603020202020204" pitchFamily="34" charset="0"/>
              </a:rPr>
              <a:t> </a:t>
            </a:r>
            <a:r>
              <a:rPr lang="en-US" altLang="en-US" sz="2800" b="1" i="1" u="sng" dirty="0">
                <a:solidFill>
                  <a:schemeClr val="tx2"/>
                </a:solidFill>
                <a:latin typeface="Trebuchet MS" panose="020B0603020202020204" pitchFamily="34" charset="0"/>
              </a:rPr>
              <a:t>Main shock</a:t>
            </a:r>
            <a:r>
              <a:rPr lang="en-US" altLang="en-US" sz="2800" b="1" u="sng" dirty="0">
                <a:solidFill>
                  <a:schemeClr val="tx1"/>
                </a:solidFill>
                <a:latin typeface="Trebuchet MS" panose="020B0603020202020204" pitchFamily="34" charset="0"/>
              </a:rPr>
              <a:t> </a:t>
            </a:r>
          </a:p>
          <a:p>
            <a:pPr lvl="2">
              <a:spcBef>
                <a:spcPct val="50000"/>
              </a:spcBef>
              <a:buClrTx/>
              <a:buSzTx/>
              <a:buFontTx/>
              <a:buNone/>
            </a:pPr>
            <a:r>
              <a:rPr lang="en-US" altLang="en-US" sz="2800" dirty="0">
                <a:solidFill>
                  <a:schemeClr val="tx1"/>
                </a:solidFill>
                <a:latin typeface="Trebuchet MS" panose="020B0603020202020204" pitchFamily="34" charset="0"/>
              </a:rPr>
              <a:t>-is the main earthquake disturbance generated at the focus</a:t>
            </a:r>
            <a:r>
              <a:rPr lang="en-US" altLang="en-US" sz="2800" b="1" dirty="0">
                <a:solidFill>
                  <a:schemeClr val="tx1"/>
                </a:solidFill>
                <a:latin typeface="Trebuchet MS" panose="020B0603020202020204"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D2C44-73F8-4D3E-A594-583B447BD736}"/>
              </a:ext>
            </a:extLst>
          </p:cNvPr>
          <p:cNvSpPr>
            <a:spLocks noGrp="1"/>
          </p:cNvSpPr>
          <p:nvPr>
            <p:ph type="title"/>
          </p:nvPr>
        </p:nvSpPr>
        <p:spPr/>
        <p:txBody>
          <a:bodyPr/>
          <a:lstStyle/>
          <a:p>
            <a:r>
              <a:rPr lang="en-US" dirty="0"/>
              <a:t>Bell Ringer 10/24/19</a:t>
            </a:r>
          </a:p>
        </p:txBody>
      </p:sp>
      <p:sp>
        <p:nvSpPr>
          <p:cNvPr id="3" name="Content Placeholder 2">
            <a:extLst>
              <a:ext uri="{FF2B5EF4-FFF2-40B4-BE49-F238E27FC236}">
                <a16:creationId xmlns:a16="http://schemas.microsoft.com/office/drawing/2014/main" id="{D835A890-F8EC-49A0-AAD6-34E2018E3D3B}"/>
              </a:ext>
            </a:extLst>
          </p:cNvPr>
          <p:cNvSpPr>
            <a:spLocks noGrp="1"/>
          </p:cNvSpPr>
          <p:nvPr>
            <p:ph idx="1"/>
          </p:nvPr>
        </p:nvSpPr>
        <p:spPr/>
        <p:txBody>
          <a:bodyPr>
            <a:normAutofit/>
          </a:bodyPr>
          <a:lstStyle/>
          <a:p>
            <a:r>
              <a:rPr lang="en-US" sz="2400" dirty="0"/>
              <a:t>Please take out both the reading and </a:t>
            </a:r>
            <a:r>
              <a:rPr lang="en-US" sz="2400" dirty="0" err="1"/>
              <a:t>wkst</a:t>
            </a:r>
            <a:r>
              <a:rPr lang="en-US" sz="2400" dirty="0"/>
              <a:t> on faults. You have the first five minutes to try to complete the assignment.</a:t>
            </a:r>
          </a:p>
          <a:p>
            <a:r>
              <a:rPr lang="en-US" sz="2400" dirty="0"/>
              <a:t>Be ready to participate. I will be calling on each and every one of you to provide responses to the questions asked.</a:t>
            </a:r>
          </a:p>
        </p:txBody>
      </p:sp>
    </p:spTree>
    <p:extLst>
      <p:ext uri="{BB962C8B-B14F-4D97-AF65-F5344CB8AC3E}">
        <p14:creationId xmlns:p14="http://schemas.microsoft.com/office/powerpoint/2010/main" val="2902100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5044485-5654-469B-863E-91360BB5375F}"/>
              </a:ext>
            </a:extLst>
          </p:cNvPr>
          <p:cNvSpPr>
            <a:spLocks noGrp="1" noChangeArrowheads="1"/>
          </p:cNvSpPr>
          <p:nvPr>
            <p:ph type="title"/>
          </p:nvPr>
        </p:nvSpPr>
        <p:spPr>
          <a:xfrm>
            <a:off x="523188" y="287517"/>
            <a:ext cx="7772400" cy="533400"/>
          </a:xfrm>
        </p:spPr>
        <p:txBody>
          <a:bodyPr>
            <a:normAutofit fontScale="90000"/>
          </a:bodyPr>
          <a:lstStyle/>
          <a:p>
            <a:pPr eaLnBrk="1" hangingPunct="1"/>
            <a:r>
              <a:rPr lang="en-US" altLang="en-US" sz="2800" b="1" dirty="0"/>
              <a:t>Where Do Earthquakes Occur and How Often?</a:t>
            </a:r>
          </a:p>
        </p:txBody>
      </p:sp>
      <p:pic>
        <p:nvPicPr>
          <p:cNvPr id="13316" name="Picture 4" descr="MWPG40907">
            <a:extLst>
              <a:ext uri="{FF2B5EF4-FFF2-40B4-BE49-F238E27FC236}">
                <a16:creationId xmlns:a16="http://schemas.microsoft.com/office/drawing/2014/main" id="{9C7B5896-CC89-4699-85F5-554DB68412DE}"/>
              </a:ext>
            </a:extLst>
          </p:cNvPr>
          <p:cNvPicPr>
            <a:picLocks noGrp="1" noChangeAspect="1" noChangeArrowheads="1"/>
          </p:cNvPicPr>
          <p:nvPr>
            <p:ph type="clipArt" sz="half" idx="1"/>
          </p:nvPr>
        </p:nvPicPr>
        <p:blipFill>
          <a:blip r:embed="rId2" cstate="print"/>
          <a:stretch>
            <a:fillRect/>
          </a:stretch>
        </p:blipFill>
        <p:spPr>
          <a:xfrm>
            <a:off x="5206738" y="3202758"/>
            <a:ext cx="5562600" cy="3231877"/>
          </a:xfrm>
          <a:ln w="228600" cap="sq" cmpd="thickThin">
            <a:solidFill>
              <a:srgbClr val="000000"/>
            </a:solidFill>
          </a:ln>
          <a:effectLst>
            <a:innerShdw blurRad="76200">
              <a:srgbClr val="000000"/>
            </a:innerShdw>
          </a:effectLst>
        </p:spPr>
      </p:pic>
      <p:sp>
        <p:nvSpPr>
          <p:cNvPr id="17412" name="Rectangle 3">
            <a:extLst>
              <a:ext uri="{FF2B5EF4-FFF2-40B4-BE49-F238E27FC236}">
                <a16:creationId xmlns:a16="http://schemas.microsoft.com/office/drawing/2014/main" id="{3000E756-8DE0-4A9C-93F7-94F5250A0809}"/>
              </a:ext>
            </a:extLst>
          </p:cNvPr>
          <p:cNvSpPr>
            <a:spLocks noGrp="1" noChangeArrowheads="1"/>
          </p:cNvSpPr>
          <p:nvPr>
            <p:ph type="body" sz="half" idx="2"/>
          </p:nvPr>
        </p:nvSpPr>
        <p:spPr>
          <a:xfrm>
            <a:off x="523188" y="930139"/>
            <a:ext cx="7620000" cy="4114800"/>
          </a:xfrm>
        </p:spPr>
        <p:txBody>
          <a:bodyPr>
            <a:normAutofit/>
          </a:bodyPr>
          <a:lstStyle/>
          <a:p>
            <a:pPr eaLnBrk="1" hangingPunct="1">
              <a:buFontTx/>
              <a:buNone/>
            </a:pPr>
            <a:r>
              <a:rPr lang="en-US" altLang="en-US" sz="2000" b="1" dirty="0"/>
              <a:t>~80% of all earthquakes occur in the Pacific belt</a:t>
            </a:r>
          </a:p>
          <a:p>
            <a:pPr lvl="1" eaLnBrk="1" hangingPunct="1"/>
            <a:r>
              <a:rPr lang="en-US" altLang="en-US" sz="2000" b="1" dirty="0"/>
              <a:t>most of these result from convergent margin activity</a:t>
            </a:r>
          </a:p>
          <a:p>
            <a:pPr lvl="1" eaLnBrk="1" hangingPunct="1"/>
            <a:r>
              <a:rPr lang="en-US" altLang="en-US" sz="2000" b="1" dirty="0"/>
              <a:t>15% occur in the Mediterranean-Asiatic belt</a:t>
            </a:r>
          </a:p>
          <a:p>
            <a:pPr lvl="1" eaLnBrk="1" hangingPunct="1"/>
            <a:r>
              <a:rPr lang="en-US" altLang="en-US" sz="2000" b="1" dirty="0"/>
              <a:t>remaining 5% occur in the interiors of plates and on spreading ridge centers</a:t>
            </a:r>
          </a:p>
          <a:p>
            <a:pPr lvl="1" eaLnBrk="1" hangingPunct="1"/>
            <a:r>
              <a:rPr lang="en-US" altLang="en-US" sz="2000" b="1" dirty="0"/>
              <a:t>more than 30,000 quakes strong enough to be felt are recorded each year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a:t>Earthquakes</a:t>
            </a:r>
          </a:p>
        </p:txBody>
      </p:sp>
      <p:pic>
        <p:nvPicPr>
          <p:cNvPr id="60419" name="Picture 5" descr="http://courses.smsu.edu/ejm893f/creative/earthquake/focus-e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76400"/>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351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a:t>Recording Earthquakes</a:t>
            </a:r>
          </a:p>
        </p:txBody>
      </p:sp>
      <p:sp>
        <p:nvSpPr>
          <p:cNvPr id="45059" name="Rectangle 3"/>
          <p:cNvSpPr>
            <a:spLocks noGrp="1" noChangeArrowheads="1"/>
          </p:cNvSpPr>
          <p:nvPr>
            <p:ph idx="1"/>
          </p:nvPr>
        </p:nvSpPr>
        <p:spPr/>
        <p:txBody>
          <a:bodyPr>
            <a:normAutofit/>
          </a:bodyPr>
          <a:lstStyle/>
          <a:p>
            <a:pPr eaLnBrk="1" hangingPunct="1"/>
            <a:r>
              <a:rPr lang="en-US" altLang="en-US" sz="2800" dirty="0"/>
              <a:t>Earthquakes are recorded by an instrument called a </a:t>
            </a:r>
            <a:r>
              <a:rPr lang="en-US" altLang="en-US" sz="2800" b="1" dirty="0"/>
              <a:t>seismograph.</a:t>
            </a:r>
          </a:p>
          <a:p>
            <a:pPr eaLnBrk="1" hangingPunct="1"/>
            <a:r>
              <a:rPr lang="en-US" altLang="en-US" sz="2800" dirty="0"/>
              <a:t>Every earthquake is going to give off three different seismic waves.</a:t>
            </a:r>
          </a:p>
          <a:p>
            <a:pPr eaLnBrk="1" hangingPunct="1"/>
            <a:r>
              <a:rPr lang="en-US" altLang="en-US" sz="2800" dirty="0"/>
              <a:t>To find the location of an earthquake, readings from three different locations (seismic stations) are needed.</a:t>
            </a:r>
          </a:p>
        </p:txBody>
      </p:sp>
    </p:spTree>
    <p:extLst>
      <p:ext uri="{BB962C8B-B14F-4D97-AF65-F5344CB8AC3E}">
        <p14:creationId xmlns:p14="http://schemas.microsoft.com/office/powerpoint/2010/main" val="2885839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dissolve">
                                      <p:cBhvr>
                                        <p:cTn id="7" dur="500"/>
                                        <p:tgtEl>
                                          <p:spTgt spid="45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dissolve">
                                      <p:cBhvr>
                                        <p:cTn id="12" dur="500"/>
                                        <p:tgtEl>
                                          <p:spTgt spid="45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dissolve">
                                      <p:cBhvr>
                                        <p:cTn id="17" dur="5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1AF16-8A1D-4095-ACD4-82C4D78F7706}"/>
              </a:ext>
            </a:extLst>
          </p:cNvPr>
          <p:cNvSpPr>
            <a:spLocks noGrp="1"/>
          </p:cNvSpPr>
          <p:nvPr>
            <p:ph type="title"/>
          </p:nvPr>
        </p:nvSpPr>
        <p:spPr/>
        <p:txBody>
          <a:bodyPr/>
          <a:lstStyle/>
          <a:p>
            <a:r>
              <a:rPr lang="en-US" dirty="0"/>
              <a:t>What We Learn From a Seismogram</a:t>
            </a:r>
          </a:p>
        </p:txBody>
      </p:sp>
      <p:sp>
        <p:nvSpPr>
          <p:cNvPr id="3" name="Content Placeholder 2">
            <a:extLst>
              <a:ext uri="{FF2B5EF4-FFF2-40B4-BE49-F238E27FC236}">
                <a16:creationId xmlns:a16="http://schemas.microsoft.com/office/drawing/2014/main" id="{3543B9C8-B234-4D69-9CC2-45CA757918C2}"/>
              </a:ext>
            </a:extLst>
          </p:cNvPr>
          <p:cNvSpPr>
            <a:spLocks noGrp="1"/>
          </p:cNvSpPr>
          <p:nvPr>
            <p:ph idx="1"/>
          </p:nvPr>
        </p:nvSpPr>
        <p:spPr/>
        <p:txBody>
          <a:bodyPr/>
          <a:lstStyle/>
          <a:p>
            <a:r>
              <a:rPr lang="en-US" sz="2000" dirty="0"/>
              <a:t>Seismograms contain a lot of information about an earthquake: its strength, length and distance. </a:t>
            </a:r>
          </a:p>
          <a:p>
            <a:r>
              <a:rPr lang="en-US" sz="2000" dirty="0"/>
              <a:t>Wave height is used to determine the magnitude of the earthquake. </a:t>
            </a:r>
          </a:p>
          <a:p>
            <a:r>
              <a:rPr lang="en-US" sz="2000" dirty="0"/>
              <a:t>The seismogram shows the different arrival times of the seismic waves The first waves are P-waves since they are the fastest. S-waves come in next and are usually larger than P-waves. The surface waves arrive just after the S-waves. </a:t>
            </a:r>
          </a:p>
          <a:p>
            <a:r>
              <a:rPr lang="en-US" sz="2000" dirty="0"/>
              <a:t>If the earthquake has a shallow focus, the surface waves are the largest ones recorded. </a:t>
            </a:r>
          </a:p>
          <a:p>
            <a:endParaRPr lang="en-US" dirty="0"/>
          </a:p>
        </p:txBody>
      </p:sp>
    </p:spTree>
    <p:extLst>
      <p:ext uri="{BB962C8B-B14F-4D97-AF65-F5344CB8AC3E}">
        <p14:creationId xmlns:p14="http://schemas.microsoft.com/office/powerpoint/2010/main" val="2337419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dirty="0"/>
              <a:t>Types of Seismic Waves (Review)</a:t>
            </a:r>
          </a:p>
        </p:txBody>
      </p:sp>
      <p:sp>
        <p:nvSpPr>
          <p:cNvPr id="46083" name="Rectangle 3"/>
          <p:cNvSpPr>
            <a:spLocks noGrp="1" noChangeArrowheads="1"/>
          </p:cNvSpPr>
          <p:nvPr>
            <p:ph idx="1"/>
          </p:nvPr>
        </p:nvSpPr>
        <p:spPr/>
        <p:txBody>
          <a:bodyPr>
            <a:normAutofit lnSpcReduction="10000"/>
          </a:bodyPr>
          <a:lstStyle/>
          <a:p>
            <a:pPr eaLnBrk="1" hangingPunct="1"/>
            <a:r>
              <a:rPr lang="en-US" altLang="en-US" sz="2000" b="1" u="sng" dirty="0"/>
              <a:t>P Waves:</a:t>
            </a:r>
            <a:r>
              <a:rPr lang="en-US" altLang="en-US" sz="2000" dirty="0"/>
              <a:t>  the fastest moving wave and can travel through solids and liquids</a:t>
            </a:r>
            <a:endParaRPr lang="en-US" altLang="en-US" sz="2000" b="1" u="sng" dirty="0"/>
          </a:p>
          <a:p>
            <a:pPr eaLnBrk="1" hangingPunct="1"/>
            <a:r>
              <a:rPr lang="en-US" altLang="en-US" sz="2000" b="1" u="sng" dirty="0"/>
              <a:t>S Waves:</a:t>
            </a:r>
            <a:r>
              <a:rPr lang="en-US" altLang="en-US" sz="2000" dirty="0"/>
              <a:t>  Can only travel through solids and are the second wave to arrive</a:t>
            </a:r>
            <a:endParaRPr lang="en-US" altLang="en-US" sz="2000" b="1" u="sng" dirty="0"/>
          </a:p>
          <a:p>
            <a:pPr eaLnBrk="1" hangingPunct="1"/>
            <a:r>
              <a:rPr lang="en-US" altLang="en-US" sz="2000" b="1" u="sng" dirty="0"/>
              <a:t>L Waves:</a:t>
            </a:r>
            <a:r>
              <a:rPr lang="en-US" altLang="en-US" sz="2000" dirty="0"/>
              <a:t>  Slowest moving seismic wave, but causes the most damage.</a:t>
            </a:r>
          </a:p>
          <a:p>
            <a:r>
              <a:rPr lang="en-US" altLang="en-US" sz="2000" dirty="0"/>
              <a:t>-Love Wave- these waves move side-to-side (horizontal motion) and are the fastest of the surface waves.</a:t>
            </a:r>
          </a:p>
          <a:p>
            <a:r>
              <a:rPr lang="en-US" altLang="en-US" sz="2000" dirty="0"/>
              <a:t>-Rayleigh Wave-these waves roll like ocean waves. They move up and down and side-to-side in the same direction that the wave is going. These waves are what we feel in the form of shaking/trembling on the surface.</a:t>
            </a:r>
          </a:p>
        </p:txBody>
      </p:sp>
    </p:spTree>
    <p:extLst>
      <p:ext uri="{BB962C8B-B14F-4D97-AF65-F5344CB8AC3E}">
        <p14:creationId xmlns:p14="http://schemas.microsoft.com/office/powerpoint/2010/main" val="410829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dissolve">
                                      <p:cBhvr>
                                        <p:cTn id="7" dur="500"/>
                                        <p:tgtEl>
                                          <p:spTgt spid="4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dissolve">
                                      <p:cBhvr>
                                        <p:cTn id="12" dur="500"/>
                                        <p:tgtEl>
                                          <p:spTgt spid="460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dissolve">
                                      <p:cBhvr>
                                        <p:cTn id="17" dur="5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dissolve">
                                      <p:cBhvr>
                                        <p:cTn id="22" dur="500"/>
                                        <p:tgtEl>
                                          <p:spTgt spid="46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dissolve">
                                      <p:cBhvr>
                                        <p:cTn id="27" dur="500"/>
                                        <p:tgtEl>
                                          <p:spTgt spid="46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F32C9-3CDD-4E42-A20E-5E2C000705C8}"/>
              </a:ext>
            </a:extLst>
          </p:cNvPr>
          <p:cNvSpPr>
            <a:spLocks noGrp="1"/>
          </p:cNvSpPr>
          <p:nvPr>
            <p:ph type="title"/>
          </p:nvPr>
        </p:nvSpPr>
        <p:spPr/>
        <p:txBody>
          <a:bodyPr/>
          <a:lstStyle/>
          <a:p>
            <a:r>
              <a:rPr lang="en-US" dirty="0"/>
              <a:t>Seismometer/ Seismograph </a:t>
            </a:r>
          </a:p>
        </p:txBody>
      </p:sp>
      <p:pic>
        <p:nvPicPr>
          <p:cNvPr id="5" name="Content Placeholder 4">
            <a:extLst>
              <a:ext uri="{FF2B5EF4-FFF2-40B4-BE49-F238E27FC236}">
                <a16:creationId xmlns:a16="http://schemas.microsoft.com/office/drawing/2014/main" id="{5D3DDB6C-17D6-4865-A80B-CC75261392C3}"/>
              </a:ext>
            </a:extLst>
          </p:cNvPr>
          <p:cNvPicPr>
            <a:picLocks noGrp="1" noChangeAspect="1"/>
          </p:cNvPicPr>
          <p:nvPr>
            <p:ph idx="1"/>
          </p:nvPr>
        </p:nvPicPr>
        <p:blipFill>
          <a:blip r:embed="rId2"/>
          <a:stretch>
            <a:fillRect/>
          </a:stretch>
        </p:blipFill>
        <p:spPr>
          <a:xfrm>
            <a:off x="2658533" y="1828800"/>
            <a:ext cx="5801784" cy="4351338"/>
          </a:xfrm>
        </p:spPr>
      </p:pic>
    </p:spTree>
    <p:extLst>
      <p:ext uri="{BB962C8B-B14F-4D97-AF65-F5344CB8AC3E}">
        <p14:creationId xmlns:p14="http://schemas.microsoft.com/office/powerpoint/2010/main" val="3076822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http://ww2.lafayette.edu/~malincol/Geol120/seismogr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8296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26C710-CA98-4C46-AE8A-62A34F167E52}"/>
              </a:ext>
            </a:extLst>
          </p:cNvPr>
          <p:cNvPicPr>
            <a:picLocks noChangeAspect="1"/>
          </p:cNvPicPr>
          <p:nvPr/>
        </p:nvPicPr>
        <p:blipFill>
          <a:blip r:embed="rId2"/>
          <a:stretch>
            <a:fillRect/>
          </a:stretch>
        </p:blipFill>
        <p:spPr>
          <a:xfrm>
            <a:off x="1649971" y="0"/>
            <a:ext cx="8892058" cy="6858000"/>
          </a:xfrm>
          <a:prstGeom prst="rect">
            <a:avLst/>
          </a:prstGeom>
        </p:spPr>
      </p:pic>
    </p:spTree>
    <p:extLst>
      <p:ext uri="{BB962C8B-B14F-4D97-AF65-F5344CB8AC3E}">
        <p14:creationId xmlns:p14="http://schemas.microsoft.com/office/powerpoint/2010/main" val="3789050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8AB5543-62CB-458D-9171-4CF36C281368}"/>
              </a:ext>
            </a:extLst>
          </p:cNvPr>
          <p:cNvSpPr>
            <a:spLocks noGrp="1"/>
          </p:cNvSpPr>
          <p:nvPr>
            <p:ph type="title"/>
          </p:nvPr>
        </p:nvSpPr>
        <p:spPr>
          <a:xfrm>
            <a:off x="8318090" y="758952"/>
            <a:ext cx="2802194" cy="4041648"/>
          </a:xfrm>
        </p:spPr>
        <p:txBody>
          <a:bodyPr vert="horz" lIns="91440" tIns="45720" rIns="91440" bIns="45720" rtlCol="0" anchor="b">
            <a:normAutofit/>
          </a:bodyPr>
          <a:lstStyle/>
          <a:p>
            <a:pPr>
              <a:lnSpc>
                <a:spcPct val="85000"/>
              </a:lnSpc>
            </a:pPr>
            <a:r>
              <a:rPr lang="en-US" sz="3400" b="1" kern="1200" spc="-50" baseline="0">
                <a:solidFill>
                  <a:srgbClr val="FFFFFF"/>
                </a:solidFill>
                <a:latin typeface="+mj-lt"/>
                <a:ea typeface="+mj-ea"/>
                <a:cs typeface="+mj-cs"/>
              </a:rPr>
              <a:t>1906 San Francisco Earthquake</a:t>
            </a:r>
          </a:p>
        </p:txBody>
      </p:sp>
      <p:sp useBgFill="1">
        <p:nvSpPr>
          <p:cNvPr id="16" name="Rectangle 15">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45354BC-2B23-4DE9-BE87-6DCD3797DD7E}"/>
              </a:ext>
            </a:extLst>
          </p:cNvPr>
          <p:cNvPicPr>
            <a:picLocks noGrp="1" noChangeAspect="1"/>
          </p:cNvPicPr>
          <p:nvPr>
            <p:ph idx="1"/>
          </p:nvPr>
        </p:nvPicPr>
        <p:blipFill rotWithShape="1">
          <a:blip r:embed="rId3">
            <a:extLst/>
          </a:blip>
          <a:srcRect t="15730"/>
          <a:stretch/>
        </p:blipFill>
        <p:spPr>
          <a:xfrm>
            <a:off x="924375" y="1564767"/>
            <a:ext cx="6616823" cy="3721978"/>
          </a:xfrm>
          <a:prstGeom prst="rect">
            <a:avLst/>
          </a:prstGeom>
        </p:spPr>
      </p:pic>
      <p:sp>
        <p:nvSpPr>
          <p:cNvPr id="18" name="Rectangle 17">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459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F5FF68-8F62-422B-9054-D5DBBA75AABF}"/>
              </a:ext>
            </a:extLst>
          </p:cNvPr>
          <p:cNvPicPr>
            <a:picLocks noChangeAspect="1"/>
          </p:cNvPicPr>
          <p:nvPr/>
        </p:nvPicPr>
        <p:blipFill rotWithShape="1">
          <a:blip r:embed="rId2"/>
          <a:srcRect t="8287" b="6914"/>
          <a:stretch/>
        </p:blipFill>
        <p:spPr>
          <a:xfrm>
            <a:off x="20" y="10"/>
            <a:ext cx="12207220" cy="6857990"/>
          </a:xfrm>
          <a:prstGeom prst="rect">
            <a:avLst/>
          </a:prstGeom>
        </p:spPr>
      </p:pic>
    </p:spTree>
    <p:extLst>
      <p:ext uri="{BB962C8B-B14F-4D97-AF65-F5344CB8AC3E}">
        <p14:creationId xmlns:p14="http://schemas.microsoft.com/office/powerpoint/2010/main" val="3736917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descr="http://quake.usgs.gov/recent/helicorders/Examples/CSU1_VDZ_20000110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289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descr="http://ww2.lafayette.edu/~malincol/Geol120/traveltim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741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2F24F1-C1EF-471F-A19B-A340CE541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56C425C-3C64-47BA-B583-94D39B9B7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6568"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624786-6A02-49D1-8BC2-A67BB557D5ED}"/>
              </a:ext>
            </a:extLst>
          </p:cNvPr>
          <p:cNvPicPr>
            <a:picLocks noChangeAspect="1"/>
          </p:cNvPicPr>
          <p:nvPr/>
        </p:nvPicPr>
        <p:blipFill>
          <a:blip r:embed="rId3"/>
          <a:stretch>
            <a:fillRect/>
          </a:stretch>
        </p:blipFill>
        <p:spPr>
          <a:xfrm>
            <a:off x="3553013" y="480060"/>
            <a:ext cx="5084566" cy="5734473"/>
          </a:xfrm>
          <a:prstGeom prst="rect">
            <a:avLst/>
          </a:prstGeom>
        </p:spPr>
      </p:pic>
    </p:spTree>
    <p:extLst>
      <p:ext uri="{BB962C8B-B14F-4D97-AF65-F5344CB8AC3E}">
        <p14:creationId xmlns:p14="http://schemas.microsoft.com/office/powerpoint/2010/main" val="1019385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2A49D-360D-4773-B040-425DB1BA8528}"/>
              </a:ext>
            </a:extLst>
          </p:cNvPr>
          <p:cNvSpPr>
            <a:spLocks noGrp="1"/>
          </p:cNvSpPr>
          <p:nvPr>
            <p:ph type="title"/>
          </p:nvPr>
        </p:nvSpPr>
        <p:spPr/>
        <p:txBody>
          <a:bodyPr/>
          <a:lstStyle/>
          <a:p>
            <a:r>
              <a:rPr lang="en-US" dirty="0"/>
              <a:t>Triangulation</a:t>
            </a:r>
          </a:p>
        </p:txBody>
      </p:sp>
      <p:sp>
        <p:nvSpPr>
          <p:cNvPr id="3" name="Content Placeholder 2">
            <a:extLst>
              <a:ext uri="{FF2B5EF4-FFF2-40B4-BE49-F238E27FC236}">
                <a16:creationId xmlns:a16="http://schemas.microsoft.com/office/drawing/2014/main" id="{5413CC55-0DF1-4378-A36E-6385F4417883}"/>
              </a:ext>
            </a:extLst>
          </p:cNvPr>
          <p:cNvSpPr>
            <a:spLocks noGrp="1"/>
          </p:cNvSpPr>
          <p:nvPr>
            <p:ph idx="1"/>
          </p:nvPr>
        </p:nvSpPr>
        <p:spPr/>
        <p:txBody>
          <a:bodyPr/>
          <a:lstStyle/>
          <a:p>
            <a:r>
              <a:rPr lang="en-US" dirty="0"/>
              <a:t>In order to locate the epicenter of an earthquake the following must be done:</a:t>
            </a:r>
          </a:p>
          <a:p>
            <a:pPr marL="0" indent="0">
              <a:buNone/>
            </a:pPr>
            <a:r>
              <a:rPr lang="en-US" dirty="0"/>
              <a:t>First, seismologists calculate the arrival time difference. Then they know the distance to the epicenter from that seismograph.</a:t>
            </a:r>
          </a:p>
          <a:p>
            <a:pPr marL="0" indent="0">
              <a:buNone/>
            </a:pPr>
            <a:r>
              <a:rPr lang="en-US" dirty="0"/>
              <a:t>Next, the seismologists try to determine the location of the earthquake epicenter. To do this they need the distances to the epicenter from at least three seismographs.</a:t>
            </a:r>
          </a:p>
          <a:p>
            <a:pPr marL="0" indent="0">
              <a:buNone/>
            </a:pPr>
            <a:r>
              <a:rPr lang="en-US" dirty="0"/>
              <a:t>Let’s say that they know that an earthquake’s epicenter is 50 kilometers </a:t>
            </a:r>
            <a:r>
              <a:rPr lang="en-US"/>
              <a:t>from Raleigh. </a:t>
            </a:r>
            <a:r>
              <a:rPr lang="en-US" dirty="0"/>
              <a:t>They draw a circle with a 50 km radius around that seismic station. They do this twice more around two different seismic stations. The three circles intersect at a single point. This is the earthquake’s epicenter,</a:t>
            </a:r>
          </a:p>
        </p:txBody>
      </p:sp>
    </p:spTree>
    <p:extLst>
      <p:ext uri="{BB962C8B-B14F-4D97-AF65-F5344CB8AC3E}">
        <p14:creationId xmlns:p14="http://schemas.microsoft.com/office/powerpoint/2010/main" val="3041947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74811A-D1DA-4DAF-9C18-F52607EDADB7}"/>
              </a:ext>
            </a:extLst>
          </p:cNvPr>
          <p:cNvPicPr>
            <a:picLocks noChangeAspect="1"/>
          </p:cNvPicPr>
          <p:nvPr/>
        </p:nvPicPr>
        <p:blipFill>
          <a:blip r:embed="rId2"/>
          <a:stretch>
            <a:fillRect/>
          </a:stretch>
        </p:blipFill>
        <p:spPr>
          <a:xfrm>
            <a:off x="1659836" y="612292"/>
            <a:ext cx="7911547" cy="5395675"/>
          </a:xfrm>
          <a:prstGeom prst="rect">
            <a:avLst/>
          </a:prstGeom>
        </p:spPr>
      </p:pic>
    </p:spTree>
    <p:extLst>
      <p:ext uri="{BB962C8B-B14F-4D97-AF65-F5344CB8AC3E}">
        <p14:creationId xmlns:p14="http://schemas.microsoft.com/office/powerpoint/2010/main" val="734244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descr="http://www.globalchange.umich.edu/globalchange1/current/lectures/nat_hazards/m07_1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018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a:t>Richter Scale</a:t>
            </a:r>
          </a:p>
        </p:txBody>
      </p:sp>
      <p:sp>
        <p:nvSpPr>
          <p:cNvPr id="47107" name="Rectangle 3"/>
          <p:cNvSpPr>
            <a:spLocks noGrp="1" noChangeArrowheads="1"/>
          </p:cNvSpPr>
          <p:nvPr>
            <p:ph idx="1"/>
          </p:nvPr>
        </p:nvSpPr>
        <p:spPr/>
        <p:txBody>
          <a:bodyPr/>
          <a:lstStyle/>
          <a:p>
            <a:pPr eaLnBrk="1" hangingPunct="1"/>
            <a:r>
              <a:rPr lang="en-US" altLang="en-US" u="sng"/>
              <a:t>The Richter scale measures magnitude of an earthquake</a:t>
            </a:r>
          </a:p>
          <a:p>
            <a:pPr eaLnBrk="1" hangingPunct="1"/>
            <a:r>
              <a:rPr lang="en-US" altLang="en-US" u="sng"/>
              <a:t>Magnitude is a measurement of the energy released by an earthquake</a:t>
            </a:r>
          </a:p>
          <a:p>
            <a:pPr eaLnBrk="1" hangingPunct="1"/>
            <a:r>
              <a:rPr lang="en-US" altLang="en-US"/>
              <a:t>Each whole number increase in magnitude is an increase of 31.7 times more energy</a:t>
            </a:r>
          </a:p>
        </p:txBody>
      </p:sp>
    </p:spTree>
    <p:extLst>
      <p:ext uri="{BB962C8B-B14F-4D97-AF65-F5344CB8AC3E}">
        <p14:creationId xmlns:p14="http://schemas.microsoft.com/office/powerpoint/2010/main" val="1536726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dissolve">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dissolve">
                                      <p:cBhvr>
                                        <p:cTn id="12" dur="500"/>
                                        <p:tgtEl>
                                          <p:spTgt spid="47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dissolve">
                                      <p:cBhvr>
                                        <p:cTn id="17" dur="500"/>
                                        <p:tgtEl>
                                          <p:spTgt spid="47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3" descr="http://www.stevequayle.com/News.alert/03_Cosmic/03_Cosmic_pics/030813.Richter.s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157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descr="http://www.sdgs.usd.edu/images/maps/quake/RichterSca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947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38A9-97B7-4A4C-99F6-827DF4ECE06C}"/>
              </a:ext>
            </a:extLst>
          </p:cNvPr>
          <p:cNvSpPr>
            <a:spLocks noGrp="1"/>
          </p:cNvSpPr>
          <p:nvPr>
            <p:ph type="title"/>
          </p:nvPr>
        </p:nvSpPr>
        <p:spPr/>
        <p:txBody>
          <a:bodyPr/>
          <a:lstStyle/>
          <a:p>
            <a:r>
              <a:rPr lang="en-US" dirty="0"/>
              <a:t>1906 San Francisco Earthquake</a:t>
            </a:r>
          </a:p>
        </p:txBody>
      </p:sp>
      <p:sp>
        <p:nvSpPr>
          <p:cNvPr id="3" name="Content Placeholder 2">
            <a:extLst>
              <a:ext uri="{FF2B5EF4-FFF2-40B4-BE49-F238E27FC236}">
                <a16:creationId xmlns:a16="http://schemas.microsoft.com/office/drawing/2014/main" id="{21D75F1C-DB5D-4B7C-B7BF-3CE813157856}"/>
              </a:ext>
            </a:extLst>
          </p:cNvPr>
          <p:cNvSpPr>
            <a:spLocks noGrp="1"/>
          </p:cNvSpPr>
          <p:nvPr>
            <p:ph idx="1"/>
          </p:nvPr>
        </p:nvSpPr>
        <p:spPr/>
        <p:txBody>
          <a:bodyPr/>
          <a:lstStyle/>
          <a:p>
            <a:r>
              <a:rPr lang="en-US" dirty="0">
                <a:hlinkClick r:id="rId3"/>
              </a:rPr>
              <a:t>https://www.loc.gov/item/00694425/</a:t>
            </a:r>
            <a:endParaRPr lang="en-US" dirty="0"/>
          </a:p>
          <a:p>
            <a:r>
              <a:rPr lang="en-US" dirty="0">
                <a:hlinkClick r:id="rId4"/>
              </a:rPr>
              <a:t>https://earthquake.usgs.gov/earthquakes/events/1906calif/18april/images/sf06.city.html</a:t>
            </a:r>
            <a:r>
              <a:rPr lang="en-US" dirty="0"/>
              <a:t>  </a:t>
            </a:r>
          </a:p>
          <a:p>
            <a:endParaRPr lang="en-US" dirty="0"/>
          </a:p>
        </p:txBody>
      </p:sp>
    </p:spTree>
    <p:extLst>
      <p:ext uri="{BB962C8B-B14F-4D97-AF65-F5344CB8AC3E}">
        <p14:creationId xmlns:p14="http://schemas.microsoft.com/office/powerpoint/2010/main" val="5217035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a:t>Mercalli Scale</a:t>
            </a:r>
          </a:p>
        </p:txBody>
      </p:sp>
      <p:sp>
        <p:nvSpPr>
          <p:cNvPr id="51203" name="Rectangle 3"/>
          <p:cNvSpPr>
            <a:spLocks noGrp="1" noChangeArrowheads="1"/>
          </p:cNvSpPr>
          <p:nvPr>
            <p:ph idx="1"/>
          </p:nvPr>
        </p:nvSpPr>
        <p:spPr/>
        <p:txBody>
          <a:bodyPr/>
          <a:lstStyle/>
          <a:p>
            <a:pPr eaLnBrk="1" hangingPunct="1"/>
            <a:r>
              <a:rPr lang="en-US" altLang="en-US" u="sng"/>
              <a:t>A measurement of the intensity of an earthquake</a:t>
            </a:r>
          </a:p>
        </p:txBody>
      </p:sp>
    </p:spTree>
    <p:extLst>
      <p:ext uri="{BB962C8B-B14F-4D97-AF65-F5344CB8AC3E}">
        <p14:creationId xmlns:p14="http://schemas.microsoft.com/office/powerpoint/2010/main" val="1641777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dissolve">
                                      <p:cBhvr>
                                        <p:cTn id="7" dur="500"/>
                                        <p:tgtEl>
                                          <p:spTgt spid="512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descr="http://www.ruf.rice.edu/~leeman/MERCALL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descr="http://www.fcs-net.com/biddled/images/webfiles/scal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368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09800" y="304800"/>
            <a:ext cx="7772400" cy="990600"/>
          </a:xfrm>
        </p:spPr>
        <p:txBody>
          <a:bodyPr rtlCol="0">
            <a:normAutofit fontScale="90000"/>
          </a:bodyPr>
          <a:lstStyle/>
          <a:p>
            <a:pPr>
              <a:defRPr/>
            </a:pPr>
            <a:r>
              <a:rPr lang="en-US" altLang="en-US"/>
              <a:t>Recorded Earthquakes Around The World</a:t>
            </a:r>
          </a:p>
        </p:txBody>
      </p:sp>
      <p:sp>
        <p:nvSpPr>
          <p:cNvPr id="57347" name="Rectangle 3"/>
          <p:cNvSpPr>
            <a:spLocks noGrp="1" noChangeArrowheads="1"/>
          </p:cNvSpPr>
          <p:nvPr>
            <p:ph idx="1"/>
          </p:nvPr>
        </p:nvSpPr>
        <p:spPr/>
        <p:txBody>
          <a:bodyPr/>
          <a:lstStyle/>
          <a:p>
            <a:pPr algn="ctr" eaLnBrk="1" hangingPunct="1">
              <a:buFontTx/>
              <a:buNone/>
            </a:pPr>
            <a:r>
              <a:rPr lang="en-US" altLang="en-US">
                <a:latin typeface="Helvetica" panose="020B0604020202020204" pitchFamily="34" charset="0"/>
              </a:rPr>
              <a:t> </a:t>
            </a:r>
          </a:p>
        </p:txBody>
      </p:sp>
      <p:pic>
        <p:nvPicPr>
          <p:cNvPr id="57348" name="Picture 5" descr="http://www.physicalgeography.net/fundamentals/images/earthquakes_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8305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594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E97727A-0166-46F1-B43C-FA59E2BEB5F2}"/>
              </a:ext>
            </a:extLst>
          </p:cNvPr>
          <p:cNvPicPr>
            <a:picLocks noGrp="1" noChangeAspect="1"/>
          </p:cNvPicPr>
          <p:nvPr>
            <p:ph idx="4294967295"/>
          </p:nvPr>
        </p:nvPicPr>
        <p:blipFill rotWithShape="1">
          <a:blip r:embed="rId3"/>
          <a:srcRect t="10589" b="14411"/>
          <a:stretch/>
        </p:blipFill>
        <p:spPr>
          <a:xfrm>
            <a:off x="0" y="0"/>
            <a:ext cx="12192000" cy="6858000"/>
          </a:xfrm>
          <a:prstGeom prst="rect">
            <a:avLst/>
          </a:prstGeom>
        </p:spPr>
      </p:pic>
    </p:spTree>
    <p:extLst>
      <p:ext uri="{BB962C8B-B14F-4D97-AF65-F5344CB8AC3E}">
        <p14:creationId xmlns:p14="http://schemas.microsoft.com/office/powerpoint/2010/main" val="4293661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533650" y="609600"/>
            <a:ext cx="7024688" cy="1143000"/>
          </a:xfrm>
        </p:spPr>
        <p:txBody>
          <a:bodyPr>
            <a:normAutofit fontScale="90000"/>
          </a:bodyPr>
          <a:lstStyle/>
          <a:p>
            <a:pPr eaLnBrk="1" hangingPunct="1"/>
            <a:r>
              <a:rPr lang="en-US" altLang="en-US"/>
              <a:t>Potential Earthquakes in US</a:t>
            </a:r>
          </a:p>
        </p:txBody>
      </p:sp>
      <p:sp>
        <p:nvSpPr>
          <p:cNvPr id="56323" name="Rectangle 3"/>
          <p:cNvSpPr>
            <a:spLocks noGrp="1" noChangeArrowheads="1"/>
          </p:cNvSpPr>
          <p:nvPr>
            <p:ph idx="1"/>
          </p:nvPr>
        </p:nvSpPr>
        <p:spPr/>
        <p:txBody>
          <a:bodyPr/>
          <a:lstStyle/>
          <a:p>
            <a:pPr algn="ctr" eaLnBrk="1" hangingPunct="1">
              <a:buFontTx/>
              <a:buNone/>
            </a:pPr>
            <a:endParaRPr lang="en-US" altLang="en-US">
              <a:latin typeface="Helvetica" panose="020B0604020202020204" pitchFamily="34" charset="0"/>
            </a:endParaRPr>
          </a:p>
        </p:txBody>
      </p:sp>
      <p:sp>
        <p:nvSpPr>
          <p:cNvPr id="56324" name="Rectangle 4"/>
          <p:cNvSpPr>
            <a:spLocks noChangeArrowheads="1"/>
          </p:cNvSpPr>
          <p:nvPr/>
        </p:nvSpPr>
        <p:spPr bwMode="auto">
          <a:xfrm>
            <a:off x="1797050" y="1965326"/>
            <a:ext cx="8497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pic>
        <p:nvPicPr>
          <p:cNvPr id="56325" name="Picture 6" descr="http://www.tnema.org/images/Misc/EQHaz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52600"/>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575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AB50655-9126-4140-8545-3D4A2C89C1CC}"/>
              </a:ext>
            </a:extLst>
          </p:cNvPr>
          <p:cNvPicPr>
            <a:picLocks noGrp="1" noChangeAspect="1"/>
          </p:cNvPicPr>
          <p:nvPr>
            <p:ph idx="4294967295"/>
          </p:nvPr>
        </p:nvPicPr>
        <p:blipFill>
          <a:blip r:embed="rId3"/>
          <a:stretch>
            <a:fillRect/>
          </a:stretch>
        </p:blipFill>
        <p:spPr>
          <a:xfrm>
            <a:off x="0" y="825500"/>
            <a:ext cx="6943725" cy="5207000"/>
          </a:xfrm>
        </p:spPr>
      </p:pic>
      <p:sp>
        <p:nvSpPr>
          <p:cNvPr id="10" name="TextBox 9">
            <a:extLst>
              <a:ext uri="{FF2B5EF4-FFF2-40B4-BE49-F238E27FC236}">
                <a16:creationId xmlns:a16="http://schemas.microsoft.com/office/drawing/2014/main" id="{4B9AACCB-9D1C-4F0B-A7DF-977C779D3D16}"/>
              </a:ext>
            </a:extLst>
          </p:cNvPr>
          <p:cNvSpPr txBox="1"/>
          <p:nvPr/>
        </p:nvSpPr>
        <p:spPr>
          <a:xfrm>
            <a:off x="6754509" y="458956"/>
            <a:ext cx="4394701" cy="5940088"/>
          </a:xfrm>
          <a:prstGeom prst="rect">
            <a:avLst/>
          </a:prstGeom>
          <a:noFill/>
        </p:spPr>
        <p:txBody>
          <a:bodyPr wrap="square" rtlCol="0">
            <a:spAutoFit/>
          </a:bodyPr>
          <a:lstStyle/>
          <a:p>
            <a:r>
              <a:rPr lang="en-US" sz="2000" u="sng" dirty="0"/>
              <a:t>Stress</a:t>
            </a:r>
            <a:r>
              <a:rPr lang="en-US" sz="2000" dirty="0"/>
              <a:t> is the force applied to the rock.</a:t>
            </a:r>
          </a:p>
          <a:p>
            <a:endParaRPr lang="en-US" sz="2000" dirty="0"/>
          </a:p>
          <a:p>
            <a:r>
              <a:rPr lang="en-US" sz="2000" dirty="0"/>
              <a:t>Stress can cause rock to change shape or break.</a:t>
            </a:r>
          </a:p>
          <a:p>
            <a:endParaRPr lang="en-US" sz="2000" dirty="0"/>
          </a:p>
          <a:p>
            <a:r>
              <a:rPr lang="en-US" sz="2000" dirty="0"/>
              <a:t>3 Types of Stress:</a:t>
            </a:r>
          </a:p>
          <a:p>
            <a:endParaRPr lang="en-US" sz="2000" dirty="0"/>
          </a:p>
          <a:p>
            <a:r>
              <a:rPr lang="en-US" sz="2000" u="sng" dirty="0"/>
              <a:t>Tension</a:t>
            </a:r>
            <a:r>
              <a:rPr lang="en-US" sz="2000" dirty="0"/>
              <a:t>: pulls rocks apart. Tension causes rocks to lengthen or break apart.</a:t>
            </a:r>
          </a:p>
          <a:p>
            <a:endParaRPr lang="en-US" sz="2000" dirty="0"/>
          </a:p>
          <a:p>
            <a:r>
              <a:rPr lang="en-US" sz="2000" u="sng" dirty="0"/>
              <a:t>Compression</a:t>
            </a:r>
            <a:r>
              <a:rPr lang="en-US" sz="2000" dirty="0"/>
              <a:t>: squeezes rocks together. Compression causes rocks to fold or fracture.</a:t>
            </a:r>
          </a:p>
          <a:p>
            <a:endParaRPr lang="en-US" sz="2000" dirty="0"/>
          </a:p>
          <a:p>
            <a:r>
              <a:rPr lang="en-US" sz="2000" u="sng" dirty="0"/>
              <a:t>Shear</a:t>
            </a:r>
            <a:r>
              <a:rPr lang="en-US" sz="2000" dirty="0"/>
              <a:t>: when forces slide past each other and can cause rock to slip.</a:t>
            </a:r>
          </a:p>
        </p:txBody>
      </p:sp>
    </p:spTree>
    <p:extLst>
      <p:ext uri="{BB962C8B-B14F-4D97-AF65-F5344CB8AC3E}">
        <p14:creationId xmlns:p14="http://schemas.microsoft.com/office/powerpoint/2010/main" val="3303783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8CA5-5F7A-4692-BE56-581B2E476952}"/>
              </a:ext>
            </a:extLst>
          </p:cNvPr>
          <p:cNvSpPr>
            <a:spLocks noGrp="1"/>
          </p:cNvSpPr>
          <p:nvPr>
            <p:ph type="title"/>
          </p:nvPr>
        </p:nvSpPr>
        <p:spPr/>
        <p:txBody>
          <a:bodyPr/>
          <a:lstStyle/>
          <a:p>
            <a:r>
              <a:rPr lang="en-US" dirty="0"/>
              <a:t>Graded Bell Ringer 10/22/19</a:t>
            </a:r>
          </a:p>
        </p:txBody>
      </p:sp>
      <p:sp>
        <p:nvSpPr>
          <p:cNvPr id="3" name="Content Placeholder 2">
            <a:extLst>
              <a:ext uri="{FF2B5EF4-FFF2-40B4-BE49-F238E27FC236}">
                <a16:creationId xmlns:a16="http://schemas.microsoft.com/office/drawing/2014/main" id="{CADBB763-6923-44F7-8797-8BBAF7CDE3D2}"/>
              </a:ext>
            </a:extLst>
          </p:cNvPr>
          <p:cNvSpPr>
            <a:spLocks noGrp="1"/>
          </p:cNvSpPr>
          <p:nvPr>
            <p:ph idx="1"/>
          </p:nvPr>
        </p:nvSpPr>
        <p:spPr/>
        <p:txBody>
          <a:bodyPr/>
          <a:lstStyle/>
          <a:p>
            <a:r>
              <a:rPr lang="en-US" dirty="0"/>
              <a:t>Please make sure your full name, date, and period are on your paper.</a:t>
            </a:r>
          </a:p>
          <a:p>
            <a:pPr marL="0" indent="0">
              <a:buNone/>
            </a:pPr>
            <a:r>
              <a:rPr lang="en-US" dirty="0"/>
              <a:t>Answer the following:</a:t>
            </a:r>
          </a:p>
          <a:p>
            <a:pPr marL="342900" indent="-342900">
              <a:buAutoNum type="arabicPeriod"/>
            </a:pPr>
            <a:r>
              <a:rPr lang="en-US" dirty="0"/>
              <a:t>In your own words explain to me what causes an earthquake?</a:t>
            </a:r>
          </a:p>
          <a:p>
            <a:pPr marL="342900" indent="-342900">
              <a:buAutoNum type="arabicPeriod"/>
            </a:pPr>
            <a:r>
              <a:rPr lang="en-US" dirty="0"/>
              <a:t>As we discussed yesterday, reference the 1906 San Francisco Earthquake and explain how an earthquake can create a chain reaction of events. Use examples solidify your responses.</a:t>
            </a:r>
          </a:p>
        </p:txBody>
      </p:sp>
    </p:spTree>
    <p:extLst>
      <p:ext uri="{BB962C8B-B14F-4D97-AF65-F5344CB8AC3E}">
        <p14:creationId xmlns:p14="http://schemas.microsoft.com/office/powerpoint/2010/main" val="4029668618"/>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1192</TotalTime>
  <Words>1635</Words>
  <Application>Microsoft Office PowerPoint</Application>
  <PresentationFormat>Widescreen</PresentationFormat>
  <Paragraphs>132</Paragraphs>
  <Slides>42</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Century Schoolbook</vt:lpstr>
      <vt:lpstr>Helvetica</vt:lpstr>
      <vt:lpstr>Times New Roman</vt:lpstr>
      <vt:lpstr>Trebuchet MS</vt:lpstr>
      <vt:lpstr>Wingdings 2</vt:lpstr>
      <vt:lpstr>View</vt:lpstr>
      <vt:lpstr>Earthquakes</vt:lpstr>
      <vt:lpstr>Bell Ringer 10/21/19</vt:lpstr>
      <vt:lpstr>1906 San Francisco Earthquake</vt:lpstr>
      <vt:lpstr>1906 San Francisco Earthquake</vt:lpstr>
      <vt:lpstr>Recorded Earthquakes Around The World</vt:lpstr>
      <vt:lpstr>PowerPoint Presentation</vt:lpstr>
      <vt:lpstr>Potential Earthquakes in US</vt:lpstr>
      <vt:lpstr>PowerPoint Presentation</vt:lpstr>
      <vt:lpstr>Graded Bell Ringer 10/22/19</vt:lpstr>
      <vt:lpstr>Elastic Rebound Theory</vt:lpstr>
      <vt:lpstr>Elastic Rebound Theory</vt:lpstr>
      <vt:lpstr>PowerPoint Presentation</vt:lpstr>
      <vt:lpstr>Further Understanding of the Elastic Rebound Theory</vt:lpstr>
      <vt:lpstr>Stress vs. Strain</vt:lpstr>
      <vt:lpstr>Faults</vt:lpstr>
      <vt:lpstr>PowerPoint Presentation</vt:lpstr>
      <vt:lpstr>What are Earthquakes?</vt:lpstr>
      <vt:lpstr>The Focus and Epicenter of an Earthquake </vt:lpstr>
      <vt:lpstr>PowerPoint Presentation</vt:lpstr>
      <vt:lpstr>PowerPoint Presentation</vt:lpstr>
      <vt:lpstr>Bell Ringer 10/24/19</vt:lpstr>
      <vt:lpstr>Where Do Earthquakes Occur and How Often?</vt:lpstr>
      <vt:lpstr>Earthquakes</vt:lpstr>
      <vt:lpstr>Recording Earthquakes</vt:lpstr>
      <vt:lpstr>What We Learn From a Seismogram</vt:lpstr>
      <vt:lpstr>Types of Seismic Waves (Review)</vt:lpstr>
      <vt:lpstr>Seismometer/ Seismograph </vt:lpstr>
      <vt:lpstr>PowerPoint Presentation</vt:lpstr>
      <vt:lpstr>PowerPoint Presentation</vt:lpstr>
      <vt:lpstr>PowerPoint Presentation</vt:lpstr>
      <vt:lpstr>PowerPoint Presentation</vt:lpstr>
      <vt:lpstr>PowerPoint Presentation</vt:lpstr>
      <vt:lpstr>PowerPoint Presentation</vt:lpstr>
      <vt:lpstr>Triangulation</vt:lpstr>
      <vt:lpstr>PowerPoint Presentation</vt:lpstr>
      <vt:lpstr>PowerPoint Presentation</vt:lpstr>
      <vt:lpstr>Richter Scale</vt:lpstr>
      <vt:lpstr>PowerPoint Presentation</vt:lpstr>
      <vt:lpstr>PowerPoint Presentation</vt:lpstr>
      <vt:lpstr>Mercalli Scale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Kelly Mastin</dc:creator>
  <cp:lastModifiedBy>Kelly Mastin</cp:lastModifiedBy>
  <cp:revision>40</cp:revision>
  <dcterms:created xsi:type="dcterms:W3CDTF">2019-09-15T15:10:08Z</dcterms:created>
  <dcterms:modified xsi:type="dcterms:W3CDTF">2019-10-24T19:01:51Z</dcterms:modified>
</cp:coreProperties>
</file>