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7" r:id="rId10"/>
    <p:sldId id="264" r:id="rId11"/>
    <p:sldId id="265" r:id="rId12"/>
    <p:sldId id="266"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63" d="100"/>
          <a:sy n="63" d="100"/>
        </p:scale>
        <p:origin x="102"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3/28/2017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video.search.yahoo.com/yhs/search;_ylt=A0LEVjWZU9pYBAgAk.knnIlQ?p=felix+baumgartners+free+fall&amp;fr=yhs-mozilla-002&amp;fr2=piv-web&amp;hspart=mozilla&amp;hsimp=yhs-002#id=4&amp;vid=8e2b24eb5a0659da21de2ed71f646db2&amp;action=vie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4CWlNoNpXCc"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Forces and fields</a:t>
            </a:r>
            <a:endParaRPr lang="en-US" dirty="0"/>
          </a:p>
        </p:txBody>
      </p:sp>
      <p:sp>
        <p:nvSpPr>
          <p:cNvPr id="3" name="Subtitle 2"/>
          <p:cNvSpPr>
            <a:spLocks noGrp="1"/>
          </p:cNvSpPr>
          <p:nvPr>
            <p:ph type="subTitle" idx="1"/>
          </p:nvPr>
        </p:nvSpPr>
        <p:spPr/>
        <p:txBody>
          <a:bodyPr/>
          <a:lstStyle/>
          <a:p>
            <a:r>
              <a:rPr lang="en-US" smtClean="0"/>
              <a:t>Chapters 5 and 10 </a:t>
            </a:r>
            <a:r>
              <a:rPr lang="en-US" dirty="0" smtClean="0"/>
              <a:t>Physical science</a:t>
            </a:r>
            <a:endParaRPr lang="en-US" dirty="0"/>
          </a:p>
        </p:txBody>
      </p:sp>
    </p:spTree>
    <p:extLst>
      <p:ext uri="{BB962C8B-B14F-4D97-AF65-F5344CB8AC3E}">
        <p14:creationId xmlns:p14="http://schemas.microsoft.com/office/powerpoint/2010/main" val="1939903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Acceleration</a:t>
            </a:r>
            <a:endParaRPr lang="en-US" dirty="0"/>
          </a:p>
        </p:txBody>
      </p:sp>
      <p:sp>
        <p:nvSpPr>
          <p:cNvPr id="3" name="Content Placeholder 2"/>
          <p:cNvSpPr>
            <a:spLocks noGrp="1"/>
          </p:cNvSpPr>
          <p:nvPr>
            <p:ph sz="quarter" idx="13"/>
          </p:nvPr>
        </p:nvSpPr>
        <p:spPr/>
        <p:txBody>
          <a:bodyPr/>
          <a:lstStyle/>
          <a:p>
            <a:r>
              <a:rPr lang="en-US" u="sng" dirty="0"/>
              <a:t>Acceleration</a:t>
            </a:r>
            <a:r>
              <a:rPr lang="en-US" dirty="0"/>
              <a:t> </a:t>
            </a:r>
            <a:r>
              <a:rPr lang="en-US" dirty="0" smtClean="0"/>
              <a:t>is </a:t>
            </a:r>
            <a:r>
              <a:rPr lang="en-US" dirty="0"/>
              <a:t>defined as the rate at which an object changes </a:t>
            </a:r>
            <a:r>
              <a:rPr lang="en-US" dirty="0" smtClean="0"/>
              <a:t>its Velocity. </a:t>
            </a:r>
            <a:r>
              <a:rPr lang="en-US" dirty="0"/>
              <a:t>An object is accelerating if it is changing its </a:t>
            </a:r>
            <a:r>
              <a:rPr lang="en-US" dirty="0" smtClean="0"/>
              <a:t>velocity.</a:t>
            </a: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DELTA               = Change</a:t>
            </a:r>
            <a:endParaRPr lang="en-US" dirty="0"/>
          </a:p>
        </p:txBody>
      </p:sp>
      <p:pic>
        <p:nvPicPr>
          <p:cNvPr id="9" name="Picture 2" descr="http://www.physicsclassroom.com/Class/1DKin/U1L1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140" y="3533954"/>
            <a:ext cx="5936478" cy="857742"/>
          </a:xfrm>
          <a:prstGeom prst="rect">
            <a:avLst/>
          </a:prstGeom>
          <a:noFill/>
          <a:extLst>
            <a:ext uri="{909E8E84-426E-40DD-AFC4-6F175D3DCCD1}">
              <a14:hiddenFill xmlns:a14="http://schemas.microsoft.com/office/drawing/2010/main">
                <a:solidFill>
                  <a:srgbClr val="FFFFFF"/>
                </a:solidFill>
              </a14:hiddenFill>
            </a:ext>
          </a:extLst>
        </p:spPr>
      </p:pic>
      <p:sp>
        <p:nvSpPr>
          <p:cNvPr id="4" name="Isosceles Triangle 3"/>
          <p:cNvSpPr/>
          <p:nvPr/>
        </p:nvSpPr>
        <p:spPr>
          <a:xfrm>
            <a:off x="1596979" y="4876799"/>
            <a:ext cx="1060704" cy="9144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5390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Acceleration Continued</a:t>
            </a:r>
            <a:endParaRPr lang="en-US" dirty="0"/>
          </a:p>
        </p:txBody>
      </p:sp>
      <p:sp>
        <p:nvSpPr>
          <p:cNvPr id="3" name="Content Placeholder 2"/>
          <p:cNvSpPr>
            <a:spLocks noGrp="1"/>
          </p:cNvSpPr>
          <p:nvPr>
            <p:ph sz="quarter" idx="13"/>
          </p:nvPr>
        </p:nvSpPr>
        <p:spPr/>
        <p:txBody>
          <a:bodyPr/>
          <a:lstStyle/>
          <a:p>
            <a:r>
              <a:rPr lang="en-US" dirty="0" smtClean="0"/>
              <a:t>Acceleration may reflect a change in speed, a change in direction, or both.</a:t>
            </a:r>
          </a:p>
          <a:p>
            <a:r>
              <a:rPr lang="en-US" dirty="0" smtClean="0"/>
              <a:t>Since acceleration includes both speed and direction, it is a vector.</a:t>
            </a:r>
          </a:p>
          <a:p>
            <a:r>
              <a:rPr lang="en-US" dirty="0" smtClean="0"/>
              <a:t>People think acceleration is only an increase in speed, however a decrease in speed is also acceleration.</a:t>
            </a:r>
          </a:p>
          <a:p>
            <a:r>
              <a:rPr lang="en-US" dirty="0" smtClean="0"/>
              <a:t>Negative acceleration is commonly referred to as deceleration, however in physics we refer to it as </a:t>
            </a:r>
            <a:r>
              <a:rPr lang="en-US" u="sng" dirty="0" smtClean="0"/>
              <a:t>negative acceleration.</a:t>
            </a:r>
          </a:p>
          <a:p>
            <a:r>
              <a:rPr lang="en-US" u="sng" dirty="0" smtClean="0"/>
              <a:t>Negative acceleration=an object slowing down.</a:t>
            </a:r>
            <a:endParaRPr lang="en-US" u="sng" dirty="0"/>
          </a:p>
        </p:txBody>
      </p:sp>
    </p:spTree>
    <p:extLst>
      <p:ext uri="{BB962C8B-B14F-4D97-AF65-F5344CB8AC3E}">
        <p14:creationId xmlns:p14="http://schemas.microsoft.com/office/powerpoint/2010/main" val="4127258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Acceleration calculations</a:t>
            </a:r>
            <a:endParaRPr lang="en-US" dirty="0"/>
          </a:p>
        </p:txBody>
      </p:sp>
      <p:pic>
        <p:nvPicPr>
          <p:cNvPr id="4" name="Picture 2" descr="http://www.physicsclassroom.com/Class/1DKin/U1L1e2.gif"/>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3387238" y="2060620"/>
            <a:ext cx="5417523" cy="782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41679" y="3309870"/>
            <a:ext cx="8641724" cy="2585323"/>
          </a:xfrm>
          <a:prstGeom prst="rect">
            <a:avLst/>
          </a:prstGeom>
          <a:noFill/>
        </p:spPr>
        <p:txBody>
          <a:bodyPr wrap="square" rtlCol="0">
            <a:spAutoFit/>
          </a:bodyPr>
          <a:lstStyle/>
          <a:p>
            <a:pPr marL="342900" indent="-342900">
              <a:buAutoNum type="arabicPeriod"/>
            </a:pPr>
            <a:r>
              <a:rPr lang="en-US" dirty="0" smtClean="0"/>
              <a:t>When struck by a golf club, a golf ball can accelerate from rest to 110 mph in about 0.5ms. Determine the acceleration of such a golf ball.</a:t>
            </a:r>
          </a:p>
          <a:p>
            <a:pPr marL="342900" indent="-342900">
              <a:buAutoNum type="arabicPeriod"/>
            </a:pPr>
            <a:endParaRPr lang="en-US" dirty="0"/>
          </a:p>
          <a:p>
            <a:pPr marL="342900" indent="-342900">
              <a:buAutoNum type="arabicPeriod"/>
            </a:pPr>
            <a:endParaRPr lang="en-US" dirty="0" smtClean="0"/>
          </a:p>
          <a:p>
            <a:pPr marL="342900" indent="-342900">
              <a:buAutoNum type="arabicPeriod"/>
            </a:pPr>
            <a:r>
              <a:rPr lang="en-US" dirty="0" smtClean="0"/>
              <a:t>A football quarterback throws a pass and accelerates the ball from rest to 36ft/s in 225ms. Determine the acceleration of the football while it is being accelerated by the quarterback’s throwing arm.</a:t>
            </a:r>
          </a:p>
          <a:p>
            <a:endParaRPr lang="en-US" dirty="0" smtClean="0"/>
          </a:p>
          <a:p>
            <a:r>
              <a:rPr lang="en-US" dirty="0" smtClean="0"/>
              <a:t>*REMEMBER TO DO CONVERSIONS*</a:t>
            </a:r>
            <a:endParaRPr lang="en-US" dirty="0"/>
          </a:p>
        </p:txBody>
      </p:sp>
    </p:spTree>
    <p:extLst>
      <p:ext uri="{BB962C8B-B14F-4D97-AF65-F5344CB8AC3E}">
        <p14:creationId xmlns:p14="http://schemas.microsoft.com/office/powerpoint/2010/main" val="829540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acceleration practice </a:t>
            </a:r>
            <a:endParaRPr lang="en-US" dirty="0"/>
          </a:p>
        </p:txBody>
      </p:sp>
      <p:sp>
        <p:nvSpPr>
          <p:cNvPr id="3" name="Content Placeholder 2"/>
          <p:cNvSpPr>
            <a:spLocks noGrp="1"/>
          </p:cNvSpPr>
          <p:nvPr>
            <p:ph sz="quarter" idx="13"/>
          </p:nvPr>
        </p:nvSpPr>
        <p:spPr>
          <a:xfrm>
            <a:off x="913774" y="2367092"/>
            <a:ext cx="10363826" cy="4098102"/>
          </a:xfrm>
        </p:spPr>
        <p:txBody>
          <a:bodyPr>
            <a:normAutofit fontScale="92500" lnSpcReduction="10000"/>
          </a:bodyPr>
          <a:lstStyle/>
          <a:p>
            <a:r>
              <a:rPr lang="en-US" dirty="0" smtClean="0"/>
              <a:t>3. An m1A2 Abrams tank gun accelerates a shell at a rate of about 23,920m/s</a:t>
            </a:r>
            <a:r>
              <a:rPr lang="en-US" baseline="30000" dirty="0" smtClean="0"/>
              <a:t>2</a:t>
            </a:r>
            <a:r>
              <a:rPr lang="en-US" dirty="0" smtClean="0"/>
              <a:t>. Assuming the shell is accelerated for 0.065s, what is the velocity of the shell as it exits the gun?</a:t>
            </a:r>
          </a:p>
          <a:p>
            <a:pPr marL="0" indent="0">
              <a:buNone/>
            </a:pPr>
            <a:r>
              <a:rPr lang="en-US" dirty="0" smtClean="0"/>
              <a:t>4. In October, 2012, </a:t>
            </a:r>
            <a:r>
              <a:rPr lang="en-US" dirty="0" err="1" smtClean="0"/>
              <a:t>felix</a:t>
            </a:r>
            <a:r>
              <a:rPr lang="en-US" dirty="0" smtClean="0"/>
              <a:t> Baumgartner set a world record for the highest free fall jump by jumping from a height of about 128,000ft above the earth. He reached a velocity of 482 mph in 24 s. This was early in the jump and there was not much air resistance, so his acceleration was nearly uniform. Calculate Baumgartner’s acceleration for the first 24 seconds of his fall.</a:t>
            </a:r>
          </a:p>
          <a:p>
            <a:pPr marL="0" indent="0">
              <a:buNone/>
            </a:pPr>
            <a:r>
              <a:rPr lang="en-US" dirty="0">
                <a:hlinkClick r:id="rId2"/>
              </a:rPr>
              <a:t>https://video.search.yahoo.com/yhs/search;_</a:t>
            </a:r>
            <a:r>
              <a:rPr lang="en-US" dirty="0" smtClean="0">
                <a:hlinkClick r:id="rId2"/>
              </a:rPr>
              <a:t>ylt=A0LEVjWZU9pYBAgAk.knnIlQ?p=felix+baumgartners+free+fall&amp;fr=yhs-mozilla-002&amp;fr2=piv-web&amp;hspart=mozilla&amp;hsimp=yhs-002#id=4&amp;vid=8e2b24eb5a0659da21de2ed71f646db2&amp;action=view</a:t>
            </a:r>
            <a:r>
              <a:rPr lang="en-US" dirty="0" smtClean="0"/>
              <a:t> </a:t>
            </a:r>
            <a:endParaRPr lang="en-US" dirty="0"/>
          </a:p>
        </p:txBody>
      </p:sp>
    </p:spTree>
    <p:extLst>
      <p:ext uri="{BB962C8B-B14F-4D97-AF65-F5344CB8AC3E}">
        <p14:creationId xmlns:p14="http://schemas.microsoft.com/office/powerpoint/2010/main" val="3107672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force?</a:t>
            </a:r>
            <a:endParaRPr lang="en-US" dirty="0"/>
          </a:p>
        </p:txBody>
      </p:sp>
      <p:sp>
        <p:nvSpPr>
          <p:cNvPr id="3" name="Content Placeholder 2"/>
          <p:cNvSpPr>
            <a:spLocks noGrp="1"/>
          </p:cNvSpPr>
          <p:nvPr>
            <p:ph sz="quarter" idx="13"/>
          </p:nvPr>
        </p:nvSpPr>
        <p:spPr/>
        <p:txBody>
          <a:bodyPr/>
          <a:lstStyle/>
          <a:p>
            <a:r>
              <a:rPr lang="en-US" dirty="0" smtClean="0"/>
              <a:t>A force is any push or pull on an object in a particular direction.</a:t>
            </a:r>
          </a:p>
          <a:p>
            <a:pPr marL="0" indent="0">
              <a:buNone/>
            </a:pPr>
            <a:r>
              <a:rPr lang="en-US" dirty="0" smtClean="0"/>
              <a:t>Examples???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74" y="3969833"/>
            <a:ext cx="3608003" cy="22726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3098" y="4079145"/>
            <a:ext cx="2895600" cy="2095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0019" y="4583626"/>
            <a:ext cx="3246259" cy="1406094"/>
          </a:xfrm>
          <a:prstGeom prst="rect">
            <a:avLst/>
          </a:prstGeom>
        </p:spPr>
      </p:pic>
    </p:spTree>
    <p:extLst>
      <p:ext uri="{BB962C8B-B14F-4D97-AF65-F5344CB8AC3E}">
        <p14:creationId xmlns:p14="http://schemas.microsoft.com/office/powerpoint/2010/main" val="3988086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Sir Isaac Newton</a:t>
            </a:r>
            <a:endParaRPr lang="en-US" dirty="0"/>
          </a:p>
        </p:txBody>
      </p:sp>
      <p:pic>
        <p:nvPicPr>
          <p:cNvPr id="8" name="Content Placeholder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3382" y="2214694"/>
            <a:ext cx="2834640" cy="2834640"/>
          </a:xfrm>
        </p:spPr>
      </p:pic>
      <p:sp>
        <p:nvSpPr>
          <p:cNvPr id="9" name="TextBox 8"/>
          <p:cNvSpPr txBox="1"/>
          <p:nvPr/>
        </p:nvSpPr>
        <p:spPr>
          <a:xfrm>
            <a:off x="4616605" y="2397512"/>
            <a:ext cx="6311590" cy="369332"/>
          </a:xfrm>
          <a:prstGeom prst="rect">
            <a:avLst/>
          </a:prstGeom>
          <a:noFill/>
        </p:spPr>
        <p:txBody>
          <a:bodyPr wrap="square" rtlCol="0">
            <a:spAutoFit/>
          </a:bodyPr>
          <a:lstStyle/>
          <a:p>
            <a:endParaRPr lang="en-US" dirty="0" smtClean="0"/>
          </a:p>
        </p:txBody>
      </p:sp>
      <p:sp>
        <p:nvSpPr>
          <p:cNvPr id="3" name="TextBox 2"/>
          <p:cNvSpPr txBox="1"/>
          <p:nvPr/>
        </p:nvSpPr>
        <p:spPr>
          <a:xfrm>
            <a:off x="4790941" y="2498501"/>
            <a:ext cx="628489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In 1687 Sir Isaac Newton published his Law of Universal Gravitation. </a:t>
            </a:r>
          </a:p>
          <a:p>
            <a:pPr marL="285750" indent="-285750">
              <a:buFont typeface="Arial" panose="020B0604020202020204" pitchFamily="34" charset="0"/>
              <a:buChar char="•"/>
            </a:pPr>
            <a:r>
              <a:rPr lang="en-US" sz="2400" dirty="0" smtClean="0"/>
              <a:t>Newton proposed that everything in the universe that had mass (all matter) exerted a gravitational force on everything else in the universe that had mass.</a:t>
            </a:r>
            <a:endParaRPr lang="en-US" sz="2400" dirty="0"/>
          </a:p>
        </p:txBody>
      </p:sp>
    </p:spTree>
    <p:extLst>
      <p:ext uri="{BB962C8B-B14F-4D97-AF65-F5344CB8AC3E}">
        <p14:creationId xmlns:p14="http://schemas.microsoft.com/office/powerpoint/2010/main" val="912661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Newton’s Laws of Motion:</a:t>
            </a:r>
            <a:br>
              <a:rPr lang="en-US" b="1" u="sng" dirty="0"/>
            </a:br>
            <a:endParaRPr lang="en-US" dirty="0"/>
          </a:p>
        </p:txBody>
      </p:sp>
      <p:sp>
        <p:nvSpPr>
          <p:cNvPr id="3" name="Content Placeholder 2"/>
          <p:cNvSpPr>
            <a:spLocks noGrp="1"/>
          </p:cNvSpPr>
          <p:nvPr>
            <p:ph sz="quarter" idx="13"/>
          </p:nvPr>
        </p:nvSpPr>
        <p:spPr>
          <a:xfrm>
            <a:off x="914400" y="1723148"/>
            <a:ext cx="10363826" cy="3917798"/>
          </a:xfrm>
        </p:spPr>
        <p:txBody>
          <a:bodyPr>
            <a:normAutofit fontScale="70000" lnSpcReduction="20000"/>
          </a:bodyPr>
          <a:lstStyle/>
          <a:p>
            <a:endParaRPr lang="en-US" dirty="0"/>
          </a:p>
          <a:p>
            <a:pPr marL="342900" indent="-342900">
              <a:buAutoNum type="arabicPeriod"/>
            </a:pPr>
            <a:r>
              <a:rPr lang="en-US" sz="2200" b="1" dirty="0" smtClean="0">
                <a:latin typeface="Arial" panose="020B0604020202020204" pitchFamily="34" charset="0"/>
                <a:cs typeface="Arial" panose="020B0604020202020204" pitchFamily="34" charset="0"/>
              </a:rPr>
              <a:t>First Law of motion: “Law of Inertia”</a:t>
            </a:r>
          </a:p>
          <a:p>
            <a:r>
              <a:rPr lang="en-US" sz="2200" dirty="0" smtClean="0">
                <a:latin typeface="Arial" panose="020B0604020202020204" pitchFamily="34" charset="0"/>
                <a:cs typeface="Arial" panose="020B0604020202020204" pitchFamily="34" charset="0"/>
              </a:rPr>
              <a:t>In </a:t>
            </a:r>
            <a:r>
              <a:rPr lang="en-US" sz="2200" dirty="0">
                <a:latin typeface="Arial" panose="020B0604020202020204" pitchFamily="34" charset="0"/>
                <a:cs typeface="Arial" panose="020B0604020202020204" pitchFamily="34" charset="0"/>
              </a:rPr>
              <a:t>the absence of a force, an object will remain in its present state of motion—either at rest, </a:t>
            </a:r>
            <a:r>
              <a:rPr lang="en-US" sz="2200" dirty="0" smtClean="0">
                <a:latin typeface="Arial" panose="020B0604020202020204" pitchFamily="34" charset="0"/>
                <a:cs typeface="Arial" panose="020B0604020202020204" pitchFamily="34" charset="0"/>
              </a:rPr>
              <a:t>or </a:t>
            </a:r>
            <a:r>
              <a:rPr lang="en-US" sz="2200" dirty="0">
                <a:latin typeface="Arial" panose="020B0604020202020204" pitchFamily="34" charset="0"/>
                <a:cs typeface="Arial" panose="020B0604020202020204" pitchFamily="34" charset="0"/>
              </a:rPr>
              <a:t>moving at a constant speed.</a:t>
            </a: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dirty="0" smtClean="0">
                <a:latin typeface="Arial" panose="020B0604020202020204" pitchFamily="34" charset="0"/>
                <a:cs typeface="Arial" panose="020B0604020202020204" pitchFamily="34" charset="0"/>
              </a:rPr>
              <a:t>2. </a:t>
            </a:r>
            <a:r>
              <a:rPr lang="en-US" sz="2200" b="1" dirty="0" smtClean="0">
                <a:latin typeface="Arial" panose="020B0604020202020204" pitchFamily="34" charset="0"/>
                <a:cs typeface="Arial" panose="020B0604020202020204" pitchFamily="34" charset="0"/>
              </a:rPr>
              <a:t>The </a:t>
            </a:r>
            <a:r>
              <a:rPr lang="en-US" sz="2200" b="1" dirty="0">
                <a:latin typeface="Arial" panose="020B0604020202020204" pitchFamily="34" charset="0"/>
                <a:cs typeface="Arial" panose="020B0604020202020204" pitchFamily="34" charset="0"/>
              </a:rPr>
              <a:t>acceleration of an object is proportional to the force acting on it</a:t>
            </a:r>
            <a:r>
              <a:rPr lang="en-US" sz="2200" b="1" dirty="0" smtClean="0">
                <a:latin typeface="Arial" panose="020B0604020202020204" pitchFamily="34" charset="0"/>
                <a:cs typeface="Arial" panose="020B0604020202020204" pitchFamily="34" charset="0"/>
              </a:rPr>
              <a:t>.</a:t>
            </a:r>
          </a:p>
          <a:p>
            <a:r>
              <a:rPr lang="en-US" sz="2200" dirty="0" smtClean="0">
                <a:latin typeface="Arial" panose="020B0604020202020204" pitchFamily="34" charset="0"/>
                <a:cs typeface="Arial" panose="020B0604020202020204" pitchFamily="34" charset="0"/>
              </a:rPr>
              <a:t>Force=mass x acceleration </a:t>
            </a:r>
            <a:endParaRPr lang="en-US" sz="2200" dirty="0">
              <a:latin typeface="Arial" panose="020B0604020202020204" pitchFamily="34" charset="0"/>
              <a:cs typeface="Arial" panose="020B0604020202020204" pitchFamily="34" charset="0"/>
            </a:endParaRPr>
          </a:p>
          <a:p>
            <a:pPr marL="342900" indent="-342900">
              <a:buAutoNum type="arabicPeriod"/>
            </a:pPr>
            <a:endParaRPr lang="en-US" sz="2200" dirty="0">
              <a:latin typeface="Arial" panose="020B0604020202020204" pitchFamily="34" charset="0"/>
              <a:cs typeface="Arial" panose="020B0604020202020204" pitchFamily="34" charset="0"/>
            </a:endParaRPr>
          </a:p>
          <a:p>
            <a:pPr marL="0" indent="0">
              <a:buNone/>
            </a:pPr>
            <a:r>
              <a:rPr lang="en-US" sz="2200" dirty="0" smtClean="0">
                <a:latin typeface="Arial" panose="020B0604020202020204" pitchFamily="34" charset="0"/>
                <a:cs typeface="Arial" panose="020B0604020202020204" pitchFamily="34" charset="0"/>
              </a:rPr>
              <a:t>3. </a:t>
            </a:r>
            <a:r>
              <a:rPr lang="en-US" sz="2200" b="1" dirty="0" smtClean="0">
                <a:latin typeface="Arial" panose="020B0604020202020204" pitchFamily="34" charset="0"/>
                <a:cs typeface="Arial" panose="020B0604020202020204" pitchFamily="34" charset="0"/>
              </a:rPr>
              <a:t>When </a:t>
            </a:r>
            <a:r>
              <a:rPr lang="en-US" sz="2200" b="1" dirty="0">
                <a:latin typeface="Arial" panose="020B0604020202020204" pitchFamily="34" charset="0"/>
                <a:cs typeface="Arial" panose="020B0604020202020204" pitchFamily="34" charset="0"/>
              </a:rPr>
              <a:t>one object pushes on another with a certain force, the second object pushes back on </a:t>
            </a:r>
            <a:r>
              <a:rPr lang="en-US" sz="2200" b="1" dirty="0" smtClean="0">
                <a:latin typeface="Arial" panose="020B0604020202020204" pitchFamily="34" charset="0"/>
                <a:cs typeface="Arial" panose="020B0604020202020204" pitchFamily="34" charset="0"/>
              </a:rPr>
              <a:t>the </a:t>
            </a:r>
            <a:r>
              <a:rPr lang="en-US" sz="2200" b="1" dirty="0">
                <a:latin typeface="Arial" panose="020B0604020202020204" pitchFamily="34" charset="0"/>
                <a:cs typeface="Arial" panose="020B0604020202020204" pitchFamily="34" charset="0"/>
              </a:rPr>
              <a:t>first one with equal force</a:t>
            </a:r>
            <a:r>
              <a:rPr lang="en-US" sz="2200" b="1" dirty="0" smtClean="0">
                <a:latin typeface="Arial" panose="020B0604020202020204" pitchFamily="34" charset="0"/>
                <a:cs typeface="Arial" panose="020B0604020202020204" pitchFamily="34" charset="0"/>
              </a:rPr>
              <a:t>.</a:t>
            </a:r>
          </a:p>
          <a:p>
            <a:r>
              <a:rPr lang="en-US" sz="2200" dirty="0" smtClean="0">
                <a:latin typeface="Arial" panose="020B0604020202020204" pitchFamily="34" charset="0"/>
                <a:cs typeface="Arial" panose="020B0604020202020204" pitchFamily="34" charset="0"/>
              </a:rPr>
              <a:t>For every action there is an opposite and equal reaction.</a:t>
            </a:r>
          </a:p>
          <a:p>
            <a:endParaRPr lang="en-US" sz="2200"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974944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When thinking about motion, one of the first things we need to discuss is how fast an object is moving.</a:t>
            </a:r>
          </a:p>
          <a:p>
            <a:r>
              <a:rPr lang="en-US" b="1" dirty="0" smtClean="0">
                <a:latin typeface="Times New Roman" panose="02020603050405020304" pitchFamily="18" charset="0"/>
                <a:cs typeface="Times New Roman" panose="02020603050405020304" pitchFamily="18" charset="0"/>
              </a:rPr>
              <a:t>Velocity/speed</a:t>
            </a:r>
            <a:r>
              <a:rPr lang="en-US" dirty="0" smtClean="0">
                <a:latin typeface="Times New Roman" panose="02020603050405020304" pitchFamily="18" charset="0"/>
                <a:cs typeface="Times New Roman" panose="02020603050405020304" pitchFamily="18" charset="0"/>
              </a:rPr>
              <a:t> is the term(s) used when describing how fast an object is moving.</a:t>
            </a:r>
          </a:p>
          <a:p>
            <a:r>
              <a:rPr lang="en-US" dirty="0" smtClean="0">
                <a:latin typeface="Times New Roman" panose="02020603050405020304" pitchFamily="18" charset="0"/>
                <a:cs typeface="Times New Roman" panose="02020603050405020304" pitchFamily="18" charset="0"/>
              </a:rPr>
              <a:t>Velocity not only describes </a:t>
            </a:r>
            <a:r>
              <a:rPr lang="en-US" b="1" dirty="0" smtClean="0">
                <a:latin typeface="Times New Roman" panose="02020603050405020304" pitchFamily="18" charset="0"/>
                <a:cs typeface="Times New Roman" panose="02020603050405020304" pitchFamily="18" charset="0"/>
              </a:rPr>
              <a:t>how fast </a:t>
            </a:r>
            <a:r>
              <a:rPr lang="en-US" dirty="0" smtClean="0">
                <a:latin typeface="Times New Roman" panose="02020603050405020304" pitchFamily="18" charset="0"/>
                <a:cs typeface="Times New Roman" panose="02020603050405020304" pitchFamily="18" charset="0"/>
              </a:rPr>
              <a:t>an object is moving, but what </a:t>
            </a:r>
            <a:r>
              <a:rPr lang="en-US" b="1" dirty="0" smtClean="0">
                <a:latin typeface="Times New Roman" panose="02020603050405020304" pitchFamily="18" charset="0"/>
                <a:cs typeface="Times New Roman" panose="02020603050405020304" pitchFamily="18" charset="0"/>
              </a:rPr>
              <a:t>direction</a:t>
            </a:r>
            <a:r>
              <a:rPr lang="en-US" dirty="0" smtClean="0">
                <a:latin typeface="Times New Roman" panose="02020603050405020304" pitchFamily="18" charset="0"/>
                <a:cs typeface="Times New Roman" panose="02020603050405020304" pitchFamily="18" charset="0"/>
              </a:rPr>
              <a:t> the object is moving in.</a:t>
            </a:r>
          </a:p>
          <a:p>
            <a:r>
              <a:rPr lang="en-US" b="1" dirty="0" smtClean="0">
                <a:latin typeface="Times New Roman" panose="02020603050405020304" pitchFamily="18" charset="0"/>
                <a:cs typeface="Times New Roman" panose="02020603050405020304" pitchFamily="18" charset="0"/>
              </a:rPr>
              <a:t>V=d/t (v=velocity, d=distance, t=time) </a:t>
            </a:r>
          </a:p>
          <a:p>
            <a:pPr marL="0" indent="0">
              <a:buNone/>
            </a:pPr>
            <a:r>
              <a:rPr lang="en-US" b="1" dirty="0" smtClean="0">
                <a:latin typeface="Times New Roman" panose="02020603050405020304" pitchFamily="18" charset="0"/>
                <a:cs typeface="Times New Roman" panose="02020603050405020304" pitchFamily="18" charset="0"/>
              </a:rPr>
              <a:t>*velocity equation for objects moving at a constant velocity.</a:t>
            </a:r>
          </a:p>
          <a:p>
            <a:pPr marL="0" indent="0">
              <a:buNone/>
            </a:pPr>
            <a:endParaRPr lang="en-US" dirty="0"/>
          </a:p>
        </p:txBody>
      </p:sp>
    </p:spTree>
    <p:extLst>
      <p:ext uri="{BB962C8B-B14F-4D97-AF65-F5344CB8AC3E}">
        <p14:creationId xmlns:p14="http://schemas.microsoft.com/office/powerpoint/2010/main" val="863212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 continued</a:t>
            </a:r>
            <a:endParaRPr lang="en-US" dirty="0"/>
          </a:p>
        </p:txBody>
      </p:sp>
      <p:sp>
        <p:nvSpPr>
          <p:cNvPr id="3" name="Content Placeholder 2"/>
          <p:cNvSpPr>
            <a:spLocks noGrp="1"/>
          </p:cNvSpPr>
          <p:nvPr>
            <p:ph sz="quarter" idx="13"/>
          </p:nvPr>
        </p:nvSpPr>
        <p:spPr/>
        <p:txBody>
          <a:bodyPr/>
          <a:lstStyle/>
          <a:p>
            <a:r>
              <a:rPr lang="en-US" dirty="0" smtClean="0"/>
              <a:t>If an object travels a greater distance, it is moving with a higher velocity.</a:t>
            </a:r>
          </a:p>
          <a:p>
            <a:r>
              <a:rPr lang="en-US" dirty="0" smtClean="0"/>
              <a:t>Distance is measured in meters and time is measured in seconds, so the units for velocity are m/s.</a:t>
            </a:r>
          </a:p>
          <a:p>
            <a:pPr marL="0" indent="0">
              <a:buNone/>
            </a:pPr>
            <a:r>
              <a:rPr lang="en-US" dirty="0" smtClean="0"/>
              <a:t>Practice:</a:t>
            </a:r>
          </a:p>
          <a:p>
            <a:pPr marL="0" indent="0">
              <a:buNone/>
            </a:pPr>
            <a:r>
              <a:rPr lang="en-US" dirty="0" smtClean="0"/>
              <a:t>1. Determine the velocity of an object that moves 3.5 feet in 14 seconds at a constant velocity. State your answer in cm/s. Use your conversion factor table.</a:t>
            </a:r>
          </a:p>
        </p:txBody>
      </p:sp>
    </p:spTree>
    <p:extLst>
      <p:ext uri="{BB962C8B-B14F-4D97-AF65-F5344CB8AC3E}">
        <p14:creationId xmlns:p14="http://schemas.microsoft.com/office/powerpoint/2010/main" val="1440346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practice</a:t>
            </a:r>
            <a:endParaRPr lang="en-US" dirty="0"/>
          </a:p>
        </p:txBody>
      </p:sp>
      <p:sp>
        <p:nvSpPr>
          <p:cNvPr id="3" name="Content Placeholder 2"/>
          <p:cNvSpPr>
            <a:spLocks noGrp="1"/>
          </p:cNvSpPr>
          <p:nvPr>
            <p:ph sz="quarter" idx="13"/>
          </p:nvPr>
        </p:nvSpPr>
        <p:spPr/>
        <p:txBody>
          <a:bodyPr/>
          <a:lstStyle/>
          <a:p>
            <a:r>
              <a:rPr lang="en-US" dirty="0" smtClean="0"/>
              <a:t>2. A car drives for 45 minutes with the cruise control set at 65mph. Determine how far the car traveled in that time. State your answer in km.</a:t>
            </a:r>
          </a:p>
          <a:p>
            <a:r>
              <a:rPr lang="en-US" dirty="0" smtClean="0"/>
              <a:t>3. if a certain sprinter can run at a constant speed of 10.02 m/s, how far will the sprinter run in 4.5 s? state your answer in feet.</a:t>
            </a:r>
          </a:p>
          <a:p>
            <a:r>
              <a:rPr lang="en-US" dirty="0" smtClean="0"/>
              <a:t>4. light from the sun travels at 300,000,000 m/s through space and reaches earth in 8.33 minutes. How far is the earth from the sun? state your answer in miles.</a:t>
            </a:r>
            <a:endParaRPr lang="en-US" dirty="0"/>
          </a:p>
        </p:txBody>
      </p:sp>
    </p:spTree>
    <p:extLst>
      <p:ext uri="{BB962C8B-B14F-4D97-AF65-F5344CB8AC3E}">
        <p14:creationId xmlns:p14="http://schemas.microsoft.com/office/powerpoint/2010/main" val="542929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continued</a:t>
            </a:r>
            <a:endParaRPr lang="en-US" dirty="0"/>
          </a:p>
        </p:txBody>
      </p:sp>
      <p:sp>
        <p:nvSpPr>
          <p:cNvPr id="3" name="Content Placeholder 2"/>
          <p:cNvSpPr>
            <a:spLocks noGrp="1"/>
          </p:cNvSpPr>
          <p:nvPr>
            <p:ph sz="quarter" idx="13"/>
          </p:nvPr>
        </p:nvSpPr>
        <p:spPr/>
        <p:txBody>
          <a:bodyPr/>
          <a:lstStyle/>
          <a:p>
            <a:r>
              <a:rPr lang="en-US" dirty="0" smtClean="0"/>
              <a:t>5. a bullet fired from a high-speed rifle requires 77.5 </a:t>
            </a:r>
            <a:r>
              <a:rPr lang="en-US" dirty="0" err="1" smtClean="0"/>
              <a:t>ms</a:t>
            </a:r>
            <a:r>
              <a:rPr lang="en-US" dirty="0" smtClean="0"/>
              <a:t> to travel 100 yards. Calculate the speed of this bullet, and state your result in m/s.</a:t>
            </a:r>
          </a:p>
          <a:p>
            <a:r>
              <a:rPr lang="en-US" dirty="0" smtClean="0"/>
              <a:t>6. a civil engineer measures the water flow in a long drainage pipe. If the velocity she measures is 8.66 </a:t>
            </a:r>
            <a:r>
              <a:rPr lang="en-US" dirty="0" err="1" smtClean="0"/>
              <a:t>ft</a:t>
            </a:r>
            <a:r>
              <a:rPr lang="en-US" dirty="0" smtClean="0"/>
              <a:t>/s, how far will the water travel in 1.5 minutes? State your answers in </a:t>
            </a:r>
            <a:r>
              <a:rPr lang="en-US" smtClean="0"/>
              <a:t>meters.</a:t>
            </a:r>
            <a:endParaRPr lang="en-US" dirty="0" smtClean="0"/>
          </a:p>
        </p:txBody>
      </p:sp>
    </p:spTree>
    <p:extLst>
      <p:ext uri="{BB962C8B-B14F-4D97-AF65-F5344CB8AC3E}">
        <p14:creationId xmlns:p14="http://schemas.microsoft.com/office/powerpoint/2010/main" val="795620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acceleration</a:t>
            </a:r>
            <a:endParaRPr lang="en-US" dirty="0"/>
          </a:p>
        </p:txBody>
      </p:sp>
      <p:sp>
        <p:nvSpPr>
          <p:cNvPr id="5" name="Subtitle 4"/>
          <p:cNvSpPr>
            <a:spLocks noGrp="1"/>
          </p:cNvSpPr>
          <p:nvPr>
            <p:ph type="subTitle" idx="1"/>
          </p:nvPr>
        </p:nvSpPr>
        <p:spPr/>
        <p:txBody>
          <a:bodyPr/>
          <a:lstStyle/>
          <a:p>
            <a:r>
              <a:rPr lang="en-US" dirty="0">
                <a:hlinkClick r:id="rId2"/>
              </a:rPr>
              <a:t>https://</a:t>
            </a:r>
            <a:r>
              <a:rPr lang="en-US" dirty="0" smtClean="0">
                <a:hlinkClick r:id="rId2"/>
              </a:rPr>
              <a:t>www.youtube.com/watch?v=4CWlNoNpXCc</a:t>
            </a:r>
            <a:r>
              <a:rPr lang="en-US" dirty="0" smtClean="0"/>
              <a:t> </a:t>
            </a:r>
            <a:endParaRPr lang="en-US" dirty="0"/>
          </a:p>
        </p:txBody>
      </p:sp>
    </p:spTree>
    <p:extLst>
      <p:ext uri="{BB962C8B-B14F-4D97-AF65-F5344CB8AC3E}">
        <p14:creationId xmlns:p14="http://schemas.microsoft.com/office/powerpoint/2010/main" val="1508152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TM04033925[[fn=Droplet]]</Template>
  <TotalTime>526</TotalTime>
  <Words>796</Words>
  <Application>Microsoft Office PowerPoint</Application>
  <PresentationFormat>Widescreen</PresentationFormat>
  <Paragraphs>62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Times New Roman</vt:lpstr>
      <vt:lpstr>Tw Cen MT</vt:lpstr>
      <vt:lpstr>Droplet</vt:lpstr>
      <vt:lpstr>Forces and fields</vt:lpstr>
      <vt:lpstr>What is a force?</vt:lpstr>
      <vt:lpstr>Sir Isaac Newton</vt:lpstr>
      <vt:lpstr>Newton’s Laws of Motion: </vt:lpstr>
      <vt:lpstr>Velocity</vt:lpstr>
      <vt:lpstr>Velocity continued</vt:lpstr>
      <vt:lpstr>More practice</vt:lpstr>
      <vt:lpstr>Practice continued</vt:lpstr>
      <vt:lpstr>acceleration</vt:lpstr>
      <vt:lpstr>Acceleration</vt:lpstr>
      <vt:lpstr>Acceleration Continued</vt:lpstr>
      <vt:lpstr>Acceleration calculations</vt:lpstr>
      <vt:lpstr>More acceleration practice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Forces and fields</dc:title>
  <dc:creator>Kelly Mastin</dc:creator>
  <cp:lastModifiedBy>Kelly Mastin</cp:lastModifiedBy>
  <cp:revision>19</cp:revision>
  <dcterms:created xsi:type="dcterms:W3CDTF">2017-02-20T12:20:59Z</dcterms:created>
  <dcterms:modified xsi:type="dcterms:W3CDTF">2017-03-28T19:10:49Z</dcterms:modified>
</cp:coreProperties>
</file>