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34"/>
  </p:notesMasterIdLst>
  <p:sldIdLst>
    <p:sldId id="256" r:id="rId2"/>
    <p:sldId id="257" r:id="rId3"/>
    <p:sldId id="258" r:id="rId4"/>
    <p:sldId id="320" r:id="rId5"/>
    <p:sldId id="261" r:id="rId6"/>
    <p:sldId id="262" r:id="rId7"/>
    <p:sldId id="321" r:id="rId8"/>
    <p:sldId id="267" r:id="rId9"/>
    <p:sldId id="260" r:id="rId10"/>
    <p:sldId id="264" r:id="rId11"/>
    <p:sldId id="266" r:id="rId12"/>
    <p:sldId id="265" r:id="rId13"/>
    <p:sldId id="363" r:id="rId14"/>
    <p:sldId id="365" r:id="rId15"/>
    <p:sldId id="364" r:id="rId16"/>
    <p:sldId id="366" r:id="rId17"/>
    <p:sldId id="280" r:id="rId18"/>
    <p:sldId id="367" r:id="rId19"/>
    <p:sldId id="268" r:id="rId20"/>
    <p:sldId id="368" r:id="rId21"/>
    <p:sldId id="369" r:id="rId22"/>
    <p:sldId id="370" r:id="rId23"/>
    <p:sldId id="362" r:id="rId24"/>
    <p:sldId id="324" r:id="rId25"/>
    <p:sldId id="271" r:id="rId26"/>
    <p:sldId id="277" r:id="rId27"/>
    <p:sldId id="371" r:id="rId28"/>
    <p:sldId id="274" r:id="rId29"/>
    <p:sldId id="275" r:id="rId30"/>
    <p:sldId id="278" r:id="rId31"/>
    <p:sldId id="372" r:id="rId32"/>
    <p:sldId id="373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 autoAdjust="0"/>
  </p:normalViewPr>
  <p:slideViewPr>
    <p:cSldViewPr>
      <p:cViewPr varScale="1">
        <p:scale>
          <a:sx n="72" d="100"/>
          <a:sy n="72" d="100"/>
        </p:scale>
        <p:origin x="41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5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B0611B-C992-49B1-9B9A-A9DC4822F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0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3F567-38A8-4EDC-B14C-A2ABA497438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Electric Fields</a:t>
            </a:r>
          </a:p>
        </p:txBody>
      </p:sp>
    </p:spTree>
    <p:extLst>
      <p:ext uri="{BB962C8B-B14F-4D97-AF65-F5344CB8AC3E}">
        <p14:creationId xmlns:p14="http://schemas.microsoft.com/office/powerpoint/2010/main" val="3081696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A36939-0F2C-4074-8614-22D2C7DF632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45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a property of a conductor by virtue of which the passage of current is opposed, causing electric energy to be transformed into heat: 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3170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A36939-0F2C-4074-8614-22D2C7DF632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45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a property of a conductor by virtue of which the passage of current is opposed, causing electric energy to be transformed into heat: 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3906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BEDED-BF9C-46AD-8824-C7AF5DCAFC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C0C38-5BBB-449A-8D76-892B0D4A4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E8221-82F8-4850-BCCC-9DB090DF35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3"/>
            <a:ext cx="7772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4F7B7-8C11-46DF-8745-FFFA252A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3"/>
            <a:ext cx="7772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7FDC5-7055-4EB1-B6A2-E2148FEC2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2DECD-60CF-4091-88D0-0CE0AB450B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CCFAB-3FC4-4B76-8EC4-3C3A44D17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885B9-1C87-45F0-A501-E12E4DB4B2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5770E-D598-418B-9327-00D9ED8F60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37DA2-C919-4C2D-BD0B-6E325AF5F8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CC0BA-BCF1-495A-9CAE-AD0C954800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1FE2A-ACC8-494E-BC6F-500425ABE3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74F4F4D-FFCB-4B42-A58D-D4FDE17229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370F13B-C98A-48E0-B9D0-8B434BD22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outpost1.stellimare.com/scouting/mb/electricity/img/Bohr-Al-1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24384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>Intro to Electricity </a:t>
            </a:r>
            <a:b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endParaRPr lang="en-US" sz="6600" dirty="0" smtClean="0">
              <a:solidFill>
                <a:schemeClr val="accent3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pic>
        <p:nvPicPr>
          <p:cNvPr id="3076" name="Picture 5" descr="illus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886200"/>
            <a:ext cx="38862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326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Conductors </a:t>
            </a:r>
            <a:r>
              <a:rPr lang="en-US" dirty="0" err="1" smtClean="0"/>
              <a:t>vs</a:t>
            </a:r>
            <a:r>
              <a:rPr lang="en-US" dirty="0" smtClean="0"/>
              <a:t> Insulators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</a:rPr>
              <a:t>Conductor</a:t>
            </a:r>
            <a:r>
              <a:rPr lang="en-US" sz="3600" dirty="0" smtClean="0">
                <a:latin typeface="Cambria" pitchFamily="18" charset="0"/>
              </a:rPr>
              <a:t>–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electrons</a:t>
            </a:r>
            <a:r>
              <a:rPr lang="en-US" sz="3600" dirty="0" smtClean="0">
                <a:latin typeface="Cambria" pitchFamily="18" charset="0"/>
              </a:rPr>
              <a:t> are able to move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easily</a:t>
            </a:r>
            <a:r>
              <a:rPr lang="en-US" sz="3600" dirty="0" smtClean="0">
                <a:latin typeface="Cambria" pitchFamily="18" charset="0"/>
              </a:rPr>
              <a:t> –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metals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</a:rPr>
              <a:t>Insulator </a:t>
            </a:r>
            <a:r>
              <a:rPr lang="en-US" sz="3600" dirty="0" smtClean="0">
                <a:latin typeface="Cambria" pitchFamily="18" charset="0"/>
              </a:rPr>
              <a:t>– electrons not able to move easily –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plastics, rubber, glass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Why is this important when it comes to electricity?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Static Electricity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35480"/>
            <a:ext cx="8458200" cy="461772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transfer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of electrons from one object to another without further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movement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is called </a:t>
            </a: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static electricity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300" dirty="0" smtClean="0">
              <a:latin typeface="Cambria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3400" dirty="0" smtClean="0">
                <a:latin typeface="Cambria" pitchFamily="18" charset="0"/>
                <a:cs typeface="Times New Roman" pitchFamily="18" charset="0"/>
              </a:rPr>
              <a:t>Static means </a:t>
            </a:r>
            <a:r>
              <a:rPr lang="en-US" sz="3400" i="1" dirty="0" smtClean="0">
                <a:latin typeface="Cambria" pitchFamily="18" charset="0"/>
                <a:cs typeface="Times New Roman" pitchFamily="18" charset="0"/>
              </a:rPr>
              <a:t>not moving </a:t>
            </a:r>
            <a:r>
              <a:rPr lang="en-US" sz="3400" dirty="0" smtClean="0">
                <a:latin typeface="Cambria" pitchFamily="18" charset="0"/>
                <a:cs typeface="Times New Roman" pitchFamily="18" charset="0"/>
              </a:rPr>
              <a:t>or </a:t>
            </a:r>
            <a:r>
              <a:rPr lang="en-US" sz="3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stationary</a:t>
            </a:r>
            <a:r>
              <a:rPr lang="en-US" sz="3400" dirty="0" smtClean="0">
                <a:latin typeface="Cambria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endParaRPr lang="en-US" sz="1300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>
                <a:latin typeface="Cambria" pitchFamily="18" charset="0"/>
                <a:cs typeface="Times New Roman" pitchFamily="18" charset="0"/>
              </a:rPr>
              <a:t>Static electricity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is the build up of electric charges on an object.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300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Once built up, the charges remain at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rest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; they do not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flow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!</a:t>
            </a:r>
            <a:r>
              <a:rPr lang="en-US" sz="3600" dirty="0" smtClean="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667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Methods of Charging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8077200" cy="4724400"/>
          </a:xfrm>
        </p:spPr>
        <p:txBody>
          <a:bodyPr>
            <a:normAutofit/>
          </a:bodyPr>
          <a:lstStyle/>
          <a:p>
            <a:pPr marL="533400" indent="-533400" eaLnBrk="1" hangingPunct="1">
              <a:buFontTx/>
              <a:buAutoNum type="arabicPeriod"/>
              <a:defRPr/>
            </a:pPr>
            <a:r>
              <a:rPr lang="en-US" sz="3600" b="1" i="1" dirty="0" smtClean="0">
                <a:latin typeface="Cambria" pitchFamily="18" charset="0"/>
              </a:rPr>
              <a:t>Conduction</a:t>
            </a:r>
          </a:p>
          <a:p>
            <a:pPr marL="914400" lvl="1" indent="-457200"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Direct Contact</a:t>
            </a:r>
          </a:p>
          <a:p>
            <a:pPr marL="914400" lvl="1" indent="-457200" eaLnBrk="1" hangingPunct="1">
              <a:defRPr/>
            </a:pPr>
            <a:r>
              <a:rPr lang="en-US" sz="3600" b="1" i="1" dirty="0" smtClean="0">
                <a:latin typeface="Cambria" pitchFamily="18" charset="0"/>
              </a:rPr>
              <a:t>Conductors</a:t>
            </a:r>
            <a:r>
              <a:rPr lang="en-US" sz="3600" dirty="0" smtClean="0">
                <a:latin typeface="Cambria" pitchFamily="18" charset="0"/>
              </a:rPr>
              <a:t> are made of materials that easily conduct electricity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9394" name="Picture 2" descr="charging by condu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199707"/>
            <a:ext cx="2743200" cy="2429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667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Methods of Charging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8077200" cy="4724400"/>
          </a:xfrm>
        </p:spPr>
        <p:txBody>
          <a:bodyPr>
            <a:normAutofit/>
          </a:bodyPr>
          <a:lstStyle/>
          <a:p>
            <a:pPr marL="533400" indent="-533400" eaLnBrk="1" hangingPunct="1">
              <a:buFont typeface="+mj-lt"/>
              <a:buAutoNum type="arabicPeriod" startAt="2"/>
              <a:defRPr/>
            </a:pPr>
            <a:r>
              <a:rPr lang="en-US" sz="3600" b="1" i="1" dirty="0" smtClean="0">
                <a:latin typeface="Cambria" pitchFamily="18" charset="0"/>
              </a:rPr>
              <a:t>Induction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No contact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necessary</a:t>
            </a:r>
            <a:r>
              <a:rPr lang="en-US" sz="3600" dirty="0" smtClean="0">
                <a:latin typeface="Cambria" pitchFamily="18" charset="0"/>
              </a:rPr>
              <a:t> 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Rearrangement</a:t>
            </a:r>
            <a:r>
              <a:rPr lang="en-US" sz="3600" dirty="0" smtClean="0">
                <a:latin typeface="Cambria" pitchFamily="18" charset="0"/>
              </a:rPr>
              <a:t> of electric charges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667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Methods of Charging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8077200" cy="4724400"/>
          </a:xfrm>
        </p:spPr>
        <p:txBody>
          <a:bodyPr>
            <a:normAutofit/>
          </a:bodyPr>
          <a:lstStyle/>
          <a:p>
            <a:pPr marL="533400" indent="-533400" eaLnBrk="1" hangingPunct="1">
              <a:buFont typeface="+mj-lt"/>
              <a:buAutoNum type="arabicPeriod" startAt="2"/>
              <a:defRPr/>
            </a:pPr>
            <a:r>
              <a:rPr lang="en-US" sz="3600" b="1" i="1" dirty="0" smtClean="0">
                <a:latin typeface="Cambria" pitchFamily="18" charset="0"/>
              </a:rPr>
              <a:t>Induction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" name="Picture 5" descr="u8l2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700" y="2438400"/>
            <a:ext cx="76835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667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Methods of Charging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828800"/>
            <a:ext cx="8991600" cy="4724400"/>
          </a:xfrm>
        </p:spPr>
        <p:txBody>
          <a:bodyPr>
            <a:normAutofit/>
          </a:bodyPr>
          <a:lstStyle/>
          <a:p>
            <a:pPr marL="742950" indent="-742950" eaLnBrk="1" hangingPunct="1">
              <a:buFont typeface="+mj-lt"/>
              <a:buAutoNum type="arabicPeriod" startAt="3"/>
              <a:defRPr/>
            </a:pPr>
            <a:r>
              <a:rPr lang="en-US" sz="3600" b="1" i="1" dirty="0" smtClean="0">
                <a:latin typeface="Cambria" pitchFamily="18" charset="0"/>
              </a:rPr>
              <a:t>Friction</a:t>
            </a:r>
          </a:p>
          <a:p>
            <a:pPr marL="914400" lvl="1" indent="-457200"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Rubbing 2 objects together</a:t>
            </a:r>
          </a:p>
          <a:p>
            <a:pPr marL="914400" lvl="1" indent="-457200"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One </a:t>
            </a:r>
            <a:r>
              <a:rPr lang="en-US" sz="3600" b="1" i="1" dirty="0" smtClean="0">
                <a:latin typeface="Cambria" pitchFamily="18" charset="0"/>
              </a:rPr>
              <a:t>loses</a:t>
            </a:r>
            <a:r>
              <a:rPr lang="en-US" sz="3600" dirty="0" smtClean="0">
                <a:latin typeface="Cambria" pitchFamily="18" charset="0"/>
              </a:rPr>
              <a:t> electrons, one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gains</a:t>
            </a:r>
            <a:r>
              <a:rPr lang="en-US" sz="3600" dirty="0" smtClean="0">
                <a:latin typeface="Cambria" pitchFamily="18" charset="0"/>
              </a:rPr>
              <a:t> electrons</a:t>
            </a:r>
          </a:p>
          <a:p>
            <a:pPr marL="914400" lvl="1" indent="-457200"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Both become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charged</a:t>
            </a:r>
            <a:endParaRPr lang="en-US" sz="36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667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Methods of Charging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828800"/>
            <a:ext cx="8991600" cy="4724400"/>
          </a:xfrm>
        </p:spPr>
        <p:txBody>
          <a:bodyPr>
            <a:normAutofit/>
          </a:bodyPr>
          <a:lstStyle/>
          <a:p>
            <a:pPr marL="742950" indent="-742950" eaLnBrk="1" hangingPunct="1">
              <a:buFont typeface="+mj-lt"/>
              <a:buAutoNum type="arabicPeriod" startAt="3"/>
              <a:defRPr/>
            </a:pPr>
            <a:r>
              <a:rPr lang="en-US" sz="3600" b="1" i="1" dirty="0" smtClean="0">
                <a:latin typeface="Cambria" pitchFamily="18" charset="0"/>
              </a:rPr>
              <a:t>Friction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90800"/>
            <a:ext cx="74390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191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Detecting Electric Charge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81200"/>
            <a:ext cx="86106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dirty="0" smtClean="0">
                <a:latin typeface="Cambria" pitchFamily="18" charset="0"/>
              </a:rPr>
              <a:t>Electroscope</a:t>
            </a:r>
            <a:r>
              <a:rPr lang="en-US" sz="3600" dirty="0" smtClean="0">
                <a:latin typeface="Cambria" pitchFamily="18" charset="0"/>
              </a:rPr>
              <a:t> – detects electric charge</a:t>
            </a:r>
          </a:p>
          <a:p>
            <a:pPr eaLnBrk="1" hangingPunct="1">
              <a:defRPr/>
            </a:pPr>
            <a:endParaRPr lang="en-US" sz="1200" b="1" i="1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Leaves </a:t>
            </a:r>
          </a:p>
          <a:p>
            <a:pPr lvl="1">
              <a:defRPr/>
            </a:pPr>
            <a:r>
              <a:rPr lang="en-US" sz="3600" dirty="0" smtClean="0">
                <a:latin typeface="Cambria" pitchFamily="18" charset="0"/>
              </a:rPr>
              <a:t>flaps of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metal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 </a:t>
            </a:r>
          </a:p>
          <a:p>
            <a:pPr lvl="1">
              <a:defRPr/>
            </a:pPr>
            <a:r>
              <a:rPr lang="en-US" sz="3600" dirty="0" smtClean="0">
                <a:latin typeface="Cambria" pitchFamily="18" charset="0"/>
              </a:rPr>
              <a:t>hang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straight</a:t>
            </a:r>
            <a:r>
              <a:rPr lang="en-US" sz="3600" dirty="0" smtClean="0">
                <a:latin typeface="Cambria" pitchFamily="18" charset="0"/>
              </a:rPr>
              <a:t> – no charge</a:t>
            </a:r>
          </a:p>
          <a:p>
            <a:pPr lvl="1">
              <a:defRPr/>
            </a:pPr>
            <a:r>
              <a:rPr lang="en-US" sz="3600" dirty="0" smtClean="0">
                <a:latin typeface="Cambria" pitchFamily="18" charset="0"/>
              </a:rPr>
              <a:t>leaves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spread</a:t>
            </a:r>
            <a:r>
              <a:rPr lang="en-US" sz="3600" dirty="0" smtClean="0">
                <a:latin typeface="Cambria" pitchFamily="18" charset="0"/>
              </a:rPr>
              <a:t> – electric charge present</a:t>
            </a:r>
          </a:p>
        </p:txBody>
      </p:sp>
      <p:pic>
        <p:nvPicPr>
          <p:cNvPr id="60418" name="Picture 2" descr="http://www.nwelearning.com/m6/15_data/electrostatic/electroscope/static_detection-simple_electroscop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743200"/>
            <a:ext cx="1609725" cy="222031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191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Detecting Electric Charge</a:t>
            </a:r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72580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Electric Discharge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Charged objects usually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lose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their charge to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water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molecules in the air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Static electricity is more noticeable on dry days. Why?</a:t>
            </a:r>
            <a:r>
              <a:rPr lang="en-US" sz="3600" dirty="0" smtClean="0">
                <a:latin typeface="Cambria" pitchFamily="18" charset="0"/>
              </a:rPr>
              <a:t> </a:t>
            </a:r>
          </a:p>
          <a:p>
            <a:pPr eaLnBrk="1" hangingPunct="1">
              <a:defRPr/>
            </a:pPr>
            <a:endParaRPr lang="en-US" sz="14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b="1" i="1" dirty="0" smtClean="0">
                <a:latin typeface="Cambria" pitchFamily="18" charset="0"/>
              </a:rPr>
              <a:t>Electric discharge </a:t>
            </a:r>
            <a:r>
              <a:rPr lang="en-US" sz="3600" dirty="0" smtClean="0">
                <a:latin typeface="Cambria" pitchFamily="18" charset="0"/>
              </a:rPr>
              <a:t>is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loss</a:t>
            </a:r>
            <a:r>
              <a:rPr lang="en-US" sz="3600" dirty="0" smtClean="0">
                <a:latin typeface="Cambria" pitchFamily="18" charset="0"/>
              </a:rPr>
              <a:t> of static electricity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Review of the Atom</a:t>
            </a:r>
          </a:p>
        </p:txBody>
      </p:sp>
      <p:pic>
        <p:nvPicPr>
          <p:cNvPr id="4100" name="Picture 7" descr="atom-with-electrons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09800"/>
            <a:ext cx="3048000" cy="3048000"/>
          </a:xfrm>
        </p:spPr>
      </p:pic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1981200"/>
            <a:ext cx="5181600" cy="457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latin typeface="Cambria" pitchFamily="18" charset="0"/>
              </a:rPr>
              <a:t>Subatomic Particles</a:t>
            </a:r>
          </a:p>
          <a:p>
            <a:pPr lvl="1">
              <a:defRPr/>
            </a:pPr>
            <a:r>
              <a:rPr lang="en-US" sz="3600" dirty="0" smtClean="0">
                <a:latin typeface="Cambria" pitchFamily="18" charset="0"/>
              </a:rPr>
              <a:t>Protons</a:t>
            </a:r>
          </a:p>
          <a:p>
            <a:pPr lvl="1">
              <a:defRPr/>
            </a:pPr>
            <a:r>
              <a:rPr lang="en-US" sz="3600" dirty="0" smtClean="0">
                <a:latin typeface="Cambria" pitchFamily="18" charset="0"/>
              </a:rPr>
              <a:t>Electrons</a:t>
            </a:r>
          </a:p>
          <a:p>
            <a:pPr lvl="1">
              <a:defRPr/>
            </a:pPr>
            <a:r>
              <a:rPr lang="en-US" sz="3600" dirty="0" smtClean="0">
                <a:latin typeface="Cambria" pitchFamily="18" charset="0"/>
              </a:rPr>
              <a:t>Neutrons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Electrically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neutral</a:t>
            </a:r>
          </a:p>
          <a:p>
            <a:pPr eaLnBrk="1" hangingPunct="1">
              <a:defRPr/>
            </a:pPr>
            <a:endParaRPr lang="en-US" sz="12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# protons = #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electrons</a:t>
            </a:r>
          </a:p>
          <a:p>
            <a:pPr eaLnBrk="1" hangingPunct="1">
              <a:defRPr/>
            </a:pPr>
            <a:endParaRPr lang="en-US" sz="12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Electric Discharge - Lightning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172212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Static electricity accumulates in clouds from water droplets rubbing against one another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10000"/>
            <a:ext cx="3762375" cy="223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Electric Discharge - Lightning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172212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When the opposite charges between clouds (or clouds and ground) become too great, a tremendous electrical discharge occurs!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05200"/>
            <a:ext cx="2795588" cy="319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24384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>Getting Electricity </a:t>
            </a:r>
            <a:b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> to Flow</a:t>
            </a:r>
          </a:p>
        </p:txBody>
      </p:sp>
      <p:pic>
        <p:nvPicPr>
          <p:cNvPr id="3076" name="Picture 5" descr="illus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343400"/>
            <a:ext cx="38862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6450"/>
            <a:ext cx="7772400" cy="7699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Flowing Electricity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915400" cy="4572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9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Work</a:t>
            </a:r>
            <a:r>
              <a:rPr lang="en-US" sz="3900" dirty="0" smtClean="0">
                <a:latin typeface="Cambria" pitchFamily="18" charset="0"/>
              </a:rPr>
              <a:t> must be done to move a charged particle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900" dirty="0" smtClean="0">
                <a:latin typeface="Cambria" pitchFamily="18" charset="0"/>
              </a:rPr>
              <a:t>The amount of work required to move a charge between two points (the work per unit charge) is called the </a:t>
            </a:r>
            <a:r>
              <a:rPr lang="en-US" sz="39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electric potential difference</a:t>
            </a:r>
            <a:r>
              <a:rPr lang="en-US" sz="3900" dirty="0" smtClean="0">
                <a:latin typeface="Cambria" pitchFamily="18" charset="0"/>
              </a:rPr>
              <a:t> </a:t>
            </a:r>
          </a:p>
          <a:p>
            <a:pPr eaLnBrk="1" hangingPunct="1">
              <a:defRPr/>
            </a:pPr>
            <a:endParaRPr lang="en-US" sz="1300" dirty="0" smtClean="0">
              <a:latin typeface="Cambria" pitchFamily="18" charset="0"/>
            </a:endParaRPr>
          </a:p>
          <a:p>
            <a:pPr lvl="1">
              <a:defRPr/>
            </a:pPr>
            <a:r>
              <a:rPr lang="en-US" sz="3600" dirty="0" smtClean="0">
                <a:latin typeface="Cambria" pitchFamily="18" charset="0"/>
              </a:rPr>
              <a:t>Measured in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volts (V)</a:t>
            </a:r>
            <a:endParaRPr lang="en-US" sz="3600" b="1" i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Electric Circuits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828800"/>
            <a:ext cx="83058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A </a:t>
            </a: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Circuit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is when a wire is connected to the terminals of the source to form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complete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path that electrons can follow</a:t>
            </a:r>
            <a:endParaRPr lang="en-US" sz="3600" dirty="0" smtClean="0">
              <a:latin typeface="Cambria" pitchFamily="18" charset="0"/>
            </a:endParaRPr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34725"/>
            <a:ext cx="7019925" cy="287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Electric Current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534400" cy="480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flow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of charge (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electrons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) is called an </a:t>
            </a: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electric current </a:t>
            </a:r>
          </a:p>
          <a:p>
            <a:pPr eaLnBrk="1" hangingPunct="1">
              <a:defRPr/>
            </a:pPr>
            <a:endParaRPr lang="en-US" sz="1300" b="1" i="1" dirty="0" smtClean="0">
              <a:latin typeface="Cambria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letter variable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=</a:t>
            </a:r>
            <a:r>
              <a:rPr lang="en-US" sz="3600" b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I</a:t>
            </a:r>
            <a:endParaRPr lang="en-US" sz="3600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The amount of charge that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passes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a given point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per second</a:t>
            </a:r>
          </a:p>
          <a:p>
            <a:pPr lvl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The </a:t>
            </a: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unit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for current is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ampere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(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A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) or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amp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for short</a:t>
            </a:r>
            <a:endParaRPr lang="en-US" sz="36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Resistance to Flow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86800" cy="464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Items in the circuit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resist</a:t>
            </a:r>
            <a:r>
              <a:rPr lang="en-US" sz="3600" dirty="0" smtClean="0">
                <a:latin typeface="Cambria" pitchFamily="18" charset="0"/>
              </a:rPr>
              <a:t> the flow of electrons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>
              <a:defRPr/>
            </a:pPr>
            <a:r>
              <a:rPr lang="en-US" sz="3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Load</a:t>
            </a:r>
            <a:r>
              <a:rPr lang="en-US" sz="3400" dirty="0" smtClean="0">
                <a:latin typeface="Cambria" pitchFamily="18" charset="0"/>
              </a:rPr>
              <a:t>/appliance</a:t>
            </a:r>
          </a:p>
          <a:p>
            <a:pPr lvl="1">
              <a:defRPr/>
            </a:pPr>
            <a:r>
              <a:rPr lang="en-US" sz="3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Wires</a:t>
            </a:r>
          </a:p>
          <a:p>
            <a:pPr lvl="1"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The current is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slowed</a:t>
            </a:r>
            <a:r>
              <a:rPr lang="en-US" sz="3600" dirty="0" smtClean="0">
                <a:latin typeface="Cambria" pitchFamily="18" charset="0"/>
              </a:rPr>
              <a:t> by interactions with the load and atoms in the wire</a:t>
            </a:r>
          </a:p>
          <a:p>
            <a:pPr eaLnBrk="1" hangingPunct="1">
              <a:defRPr/>
            </a:pPr>
            <a:endParaRPr lang="en-US" sz="36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Resistance to Flow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Resistance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3400" b="1" i="1" dirty="0" smtClean="0">
                <a:latin typeface="Cambria" pitchFamily="18" charset="0"/>
              </a:rPr>
              <a:t>Letter variable</a:t>
            </a:r>
            <a:r>
              <a:rPr lang="en-US" sz="3400" dirty="0" smtClean="0">
                <a:latin typeface="Cambria" pitchFamily="18" charset="0"/>
              </a:rPr>
              <a:t>  = </a:t>
            </a:r>
            <a:r>
              <a:rPr lang="en-US" sz="3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</a:t>
            </a:r>
          </a:p>
          <a:p>
            <a:pPr lvl="1">
              <a:defRPr/>
            </a:pPr>
            <a:r>
              <a:rPr lang="en-US" sz="3400" dirty="0" smtClean="0">
                <a:latin typeface="Cambria" pitchFamily="18" charset="0"/>
              </a:rPr>
              <a:t>Unit = </a:t>
            </a:r>
            <a:r>
              <a:rPr lang="en-US" sz="3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ohms</a:t>
            </a:r>
            <a:r>
              <a:rPr lang="en-US" sz="3400" dirty="0" smtClean="0">
                <a:latin typeface="Cambria" pitchFamily="18" charset="0"/>
              </a:rPr>
              <a:t> (</a:t>
            </a:r>
            <a:r>
              <a:rPr lang="en-US" sz="3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Symbol"/>
              </a:rPr>
              <a:t></a:t>
            </a:r>
            <a:r>
              <a:rPr lang="en-US" sz="3400" dirty="0" smtClean="0">
                <a:latin typeface="Cambria" pitchFamily="18" charset="0"/>
                <a:sym typeface="Symbol"/>
              </a:rPr>
              <a:t>)</a:t>
            </a:r>
          </a:p>
          <a:p>
            <a:pPr lvl="1"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Factors that affect resistance</a:t>
            </a:r>
          </a:p>
          <a:p>
            <a:pPr lvl="1">
              <a:defRPr/>
            </a:pPr>
            <a:r>
              <a:rPr lang="en-US" sz="3400" b="1" i="1" dirty="0" smtClean="0">
                <a:latin typeface="Cambria" pitchFamily="18" charset="0"/>
              </a:rPr>
              <a:t>Increases</a:t>
            </a:r>
            <a:r>
              <a:rPr lang="en-US" sz="3400" dirty="0" smtClean="0">
                <a:latin typeface="Cambria" pitchFamily="18" charset="0"/>
              </a:rPr>
              <a:t> with </a:t>
            </a:r>
            <a:r>
              <a:rPr lang="en-US" sz="3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longer wire</a:t>
            </a:r>
          </a:p>
          <a:p>
            <a:pPr lvl="1">
              <a:defRPr/>
            </a:pPr>
            <a:r>
              <a:rPr lang="en-US" sz="3400" b="1" i="1" dirty="0" smtClean="0">
                <a:latin typeface="Cambria" pitchFamily="18" charset="0"/>
              </a:rPr>
              <a:t>Increases</a:t>
            </a:r>
            <a:r>
              <a:rPr lang="en-US" sz="3400" dirty="0" smtClean="0">
                <a:latin typeface="Cambria" pitchFamily="18" charset="0"/>
              </a:rPr>
              <a:t> with </a:t>
            </a:r>
            <a:r>
              <a:rPr lang="en-US" sz="3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higher temperature</a:t>
            </a:r>
          </a:p>
          <a:p>
            <a:pPr lvl="1">
              <a:defRPr/>
            </a:pPr>
            <a:r>
              <a:rPr lang="en-US" sz="3400" b="1" i="1" dirty="0" smtClean="0">
                <a:latin typeface="Cambria" pitchFamily="18" charset="0"/>
              </a:rPr>
              <a:t>Decreases</a:t>
            </a:r>
            <a:r>
              <a:rPr lang="en-US" sz="3400" dirty="0" smtClean="0">
                <a:latin typeface="Cambria" pitchFamily="18" charset="0"/>
              </a:rPr>
              <a:t> with </a:t>
            </a:r>
            <a:r>
              <a:rPr lang="en-US" sz="3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thicker wire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Ohm’s Law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The relationship between voltage difference, current and resistance in a circuit.</a:t>
            </a:r>
          </a:p>
          <a:p>
            <a:pPr eaLnBrk="1" hangingPunct="1"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3600" b="1" i="1" dirty="0" smtClean="0">
                <a:cs typeface="Times New Roman" pitchFamily="18" charset="0"/>
              </a:rPr>
              <a:t>Ohm’s Law </a:t>
            </a:r>
            <a:r>
              <a:rPr lang="en-US" sz="3600" dirty="0" smtClean="0">
                <a:cs typeface="Times New Roman" pitchFamily="18" charset="0"/>
              </a:rPr>
              <a:t>states that the current in a wire (I) is equal to the voltage (V) divided by the resistance (R)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b="1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b="1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b="1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b="1" dirty="0" smtClean="0">
              <a:latin typeface="Cambria" pitchFamily="18" charset="0"/>
              <a:cs typeface="Times New Roman" pitchFamily="18" charset="0"/>
            </a:endParaRPr>
          </a:p>
          <a:p>
            <a:pPr algn="ctr" eaLnBrk="1" hangingPunct="1">
              <a:buNone/>
              <a:defRPr/>
            </a:pPr>
            <a:r>
              <a:rPr lang="en-US" dirty="0" smtClean="0">
                <a:latin typeface="Cambria" pitchFamily="18" charset="0"/>
                <a:cs typeface="Times New Roman" pitchFamily="18" charset="0"/>
              </a:rPr>
              <a:t>Current (l) = amperes</a:t>
            </a:r>
          </a:p>
          <a:p>
            <a:pPr algn="ctr" eaLnBrk="1" hangingPunct="1">
              <a:buNone/>
              <a:defRPr/>
            </a:pPr>
            <a:r>
              <a:rPr lang="en-US" dirty="0" smtClean="0">
                <a:latin typeface="Cambria" pitchFamily="18" charset="0"/>
                <a:cs typeface="Times New Roman" pitchFamily="18" charset="0"/>
              </a:rPr>
              <a:t>Voltage (V) = Volts</a:t>
            </a:r>
          </a:p>
          <a:p>
            <a:pPr algn="ctr" eaLnBrk="1" hangingPunct="1">
              <a:buNone/>
              <a:defRPr/>
            </a:pPr>
            <a:r>
              <a:rPr lang="en-US" dirty="0" smtClean="0">
                <a:latin typeface="Cambria" pitchFamily="18" charset="0"/>
                <a:cs typeface="Times New Roman" pitchFamily="18" charset="0"/>
              </a:rPr>
              <a:t>Resistance (R) = Ohms</a:t>
            </a:r>
            <a:r>
              <a:rPr lang="en-US" dirty="0" smtClean="0">
                <a:latin typeface="Cambria" pitchFamily="18" charset="0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181600" y="1676400"/>
            <a:ext cx="2743200" cy="2134394"/>
            <a:chOff x="2667000" y="4343400"/>
            <a:chExt cx="2743200" cy="2134394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2667000" y="4343400"/>
              <a:ext cx="2743200" cy="21336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" name="Straight Connector 5"/>
            <p:cNvCxnSpPr>
              <a:stCxn id="5" idx="1"/>
              <a:endCxn id="5" idx="5"/>
            </p:cNvCxnSpPr>
            <p:nvPr/>
          </p:nvCxnSpPr>
          <p:spPr>
            <a:xfrm rot="10800000" flipH="1">
              <a:off x="3352800" y="5410200"/>
              <a:ext cx="1371600" cy="158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5" idx="3"/>
            </p:cNvCxnSpPr>
            <p:nvPr/>
          </p:nvCxnSpPr>
          <p:spPr>
            <a:xfrm rot="5400000" flipH="1">
              <a:off x="3505200" y="5943600"/>
              <a:ext cx="1066800" cy="158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09800" y="2362200"/>
          <a:ext cx="1314450" cy="1179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9" name="Equation" r:id="rId3" imgW="495000" imgH="444240" progId="">
                  <p:embed/>
                </p:oleObj>
              </mc:Choice>
              <mc:Fallback>
                <p:oleObj name="Equation" r:id="rId3" imgW="495000" imgH="44424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62200"/>
                        <a:ext cx="1314450" cy="11796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Ohm’s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5600" dirty="0" smtClean="0">
                <a:latin typeface="Calibri" pitchFamily="34" charset="0"/>
              </a:rPr>
              <a:t>Basics of Charge</a:t>
            </a:r>
            <a:r>
              <a:rPr lang="en-US" dirty="0" smtClean="0">
                <a:latin typeface="Cambria" pitchFamily="18" charset="0"/>
              </a:rPr>
              <a:t>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85344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Cannot see or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mass</a:t>
            </a:r>
            <a:r>
              <a:rPr lang="en-US" sz="3600" dirty="0" smtClean="0">
                <a:latin typeface="Cambria" pitchFamily="18" charset="0"/>
              </a:rPr>
              <a:t> charge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Observe its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behavior</a:t>
            </a:r>
            <a:r>
              <a:rPr lang="en-US" sz="3600" dirty="0" smtClean="0">
                <a:latin typeface="Cambria" pitchFamily="18" charset="0"/>
              </a:rPr>
              <a:t> on other particles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Opposite charges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Attract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Like charges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Repel</a:t>
            </a:r>
          </a:p>
        </p:txBody>
      </p:sp>
      <p:pic>
        <p:nvPicPr>
          <p:cNvPr id="66562" name="Picture 2" descr="http://1.bp.blogspot.com/_4WQSos_L3cg/SNTJSkT4BmI/AAAAAAAAAnY/7M71D1PMnXc/s320/ch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5762" y="3810000"/>
            <a:ext cx="2653437" cy="2562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Practice Problem 1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sz="3600" dirty="0" smtClean="0">
                <a:latin typeface="Cambria" pitchFamily="18" charset="0"/>
              </a:rPr>
              <a:t>Calculate the voltage difference in a circuit with a resistance of 25 </a:t>
            </a:r>
            <a:r>
              <a:rPr lang="en-US" sz="3600" b="1" dirty="0" smtClean="0">
                <a:latin typeface="Cambria" pitchFamily="18" charset="0"/>
                <a:cs typeface="Times New Roman" pitchFamily="18" charset="0"/>
                <a:sym typeface="Symbol" pitchFamily="18" charset="2"/>
              </a:rPr>
              <a:t></a:t>
            </a:r>
            <a:r>
              <a:rPr lang="en-US" sz="3600" dirty="0" smtClean="0">
                <a:latin typeface="Cambria" pitchFamily="18" charset="0"/>
              </a:rPr>
              <a:t> if the current in the circuit is 0.5 A.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858000" y="228600"/>
            <a:ext cx="2133600" cy="1448594"/>
            <a:chOff x="6858000" y="228600"/>
            <a:chExt cx="2133600" cy="1448594"/>
          </a:xfrm>
        </p:grpSpPr>
        <p:grpSp>
          <p:nvGrpSpPr>
            <p:cNvPr id="32" name="Group 3"/>
            <p:cNvGrpSpPr/>
            <p:nvPr/>
          </p:nvGrpSpPr>
          <p:grpSpPr>
            <a:xfrm>
              <a:off x="6858000" y="228600"/>
              <a:ext cx="2133600" cy="1448594"/>
              <a:chOff x="2667000" y="4343400"/>
              <a:chExt cx="2743200" cy="2134394"/>
            </a:xfrm>
          </p:grpSpPr>
          <p:sp>
            <p:nvSpPr>
              <p:cNvPr id="36" name="AutoShape 4"/>
              <p:cNvSpPr>
                <a:spLocks noChangeArrowheads="1"/>
              </p:cNvSpPr>
              <p:nvPr/>
            </p:nvSpPr>
            <p:spPr bwMode="auto">
              <a:xfrm>
                <a:off x="2667000" y="4343400"/>
                <a:ext cx="2743200" cy="213360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7" name="Straight Connector 36"/>
              <p:cNvCxnSpPr>
                <a:stCxn id="36" idx="1"/>
                <a:endCxn id="36" idx="5"/>
              </p:cNvCxnSpPr>
              <p:nvPr/>
            </p:nvCxnSpPr>
            <p:spPr>
              <a:xfrm rot="10800000" flipH="1">
                <a:off x="3352800" y="5410200"/>
                <a:ext cx="13716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36" idx="3"/>
              </p:cNvCxnSpPr>
              <p:nvPr/>
            </p:nvCxnSpPr>
            <p:spPr>
              <a:xfrm rot="5400000" flipH="1">
                <a:off x="3505200" y="5943600"/>
                <a:ext cx="10668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7696200" y="4572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V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77200" y="10668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R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91400" y="10668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I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Practice Problem 2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935480"/>
            <a:ext cx="8915400" cy="438912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dirty="0" smtClean="0">
                <a:latin typeface="Cambria" pitchFamily="18" charset="0"/>
              </a:rPr>
              <a:t>Find the current in a circuit that has a voltage of 120 volts and a resistance of 60 </a:t>
            </a:r>
            <a:r>
              <a:rPr lang="en-US" sz="3600" dirty="0" smtClean="0">
                <a:latin typeface="Cambria" pitchFamily="18" charset="0"/>
                <a:sym typeface="Symbol"/>
              </a:rPr>
              <a:t>.</a:t>
            </a:r>
            <a:endParaRPr lang="en-US" sz="3600" dirty="0" smtClean="0">
              <a:latin typeface="Cambria" pitchFamily="18" charset="0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6858000" y="228600"/>
            <a:ext cx="2133600" cy="1448594"/>
            <a:chOff x="6858000" y="228600"/>
            <a:chExt cx="2133600" cy="1448594"/>
          </a:xfrm>
        </p:grpSpPr>
        <p:grpSp>
          <p:nvGrpSpPr>
            <p:cNvPr id="3" name="Group 3"/>
            <p:cNvGrpSpPr/>
            <p:nvPr/>
          </p:nvGrpSpPr>
          <p:grpSpPr>
            <a:xfrm>
              <a:off x="6858000" y="228600"/>
              <a:ext cx="2133600" cy="1448594"/>
              <a:chOff x="2667000" y="4343400"/>
              <a:chExt cx="2743200" cy="2134394"/>
            </a:xfrm>
          </p:grpSpPr>
          <p:sp>
            <p:nvSpPr>
              <p:cNvPr id="36" name="AutoShape 4"/>
              <p:cNvSpPr>
                <a:spLocks noChangeArrowheads="1"/>
              </p:cNvSpPr>
              <p:nvPr/>
            </p:nvSpPr>
            <p:spPr bwMode="auto">
              <a:xfrm>
                <a:off x="2667000" y="4343400"/>
                <a:ext cx="2743200" cy="213360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7" name="Straight Connector 36"/>
              <p:cNvCxnSpPr>
                <a:stCxn id="36" idx="1"/>
                <a:endCxn id="36" idx="5"/>
              </p:cNvCxnSpPr>
              <p:nvPr/>
            </p:nvCxnSpPr>
            <p:spPr>
              <a:xfrm rot="10800000" flipH="1">
                <a:off x="3352800" y="5410200"/>
                <a:ext cx="13716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36" idx="3"/>
              </p:cNvCxnSpPr>
              <p:nvPr/>
            </p:nvCxnSpPr>
            <p:spPr>
              <a:xfrm rot="5400000" flipH="1">
                <a:off x="3505200" y="5943600"/>
                <a:ext cx="10668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7696200" y="4572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V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77200" y="10668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R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91400" y="10668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I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Practice Problem 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dirty="0" smtClean="0">
                <a:latin typeface="Cambria" pitchFamily="18" charset="0"/>
              </a:rPr>
              <a:t>Find the resistance of a circuit that has a voltage of 120 volts and a current of 4 amperes.</a:t>
            </a:r>
          </a:p>
        </p:txBody>
      </p:sp>
      <p:grpSp>
        <p:nvGrpSpPr>
          <p:cNvPr id="2" name="Group 30"/>
          <p:cNvGrpSpPr/>
          <p:nvPr/>
        </p:nvGrpSpPr>
        <p:grpSpPr>
          <a:xfrm>
            <a:off x="6858000" y="228600"/>
            <a:ext cx="2133600" cy="1448594"/>
            <a:chOff x="6858000" y="228600"/>
            <a:chExt cx="2133600" cy="1448594"/>
          </a:xfrm>
        </p:grpSpPr>
        <p:grpSp>
          <p:nvGrpSpPr>
            <p:cNvPr id="3" name="Group 3"/>
            <p:cNvGrpSpPr/>
            <p:nvPr/>
          </p:nvGrpSpPr>
          <p:grpSpPr>
            <a:xfrm>
              <a:off x="6858000" y="228600"/>
              <a:ext cx="2133600" cy="1448594"/>
              <a:chOff x="2667000" y="4343400"/>
              <a:chExt cx="2743200" cy="2134394"/>
            </a:xfrm>
          </p:grpSpPr>
          <p:sp>
            <p:nvSpPr>
              <p:cNvPr id="36" name="AutoShape 4"/>
              <p:cNvSpPr>
                <a:spLocks noChangeArrowheads="1"/>
              </p:cNvSpPr>
              <p:nvPr/>
            </p:nvSpPr>
            <p:spPr bwMode="auto">
              <a:xfrm>
                <a:off x="2667000" y="4343400"/>
                <a:ext cx="2743200" cy="213360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7" name="Straight Connector 36"/>
              <p:cNvCxnSpPr>
                <a:stCxn id="36" idx="1"/>
                <a:endCxn id="36" idx="5"/>
              </p:cNvCxnSpPr>
              <p:nvPr/>
            </p:nvCxnSpPr>
            <p:spPr>
              <a:xfrm rot="10800000" flipH="1">
                <a:off x="3352800" y="5410200"/>
                <a:ext cx="13716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36" idx="3"/>
              </p:cNvCxnSpPr>
              <p:nvPr/>
            </p:nvCxnSpPr>
            <p:spPr>
              <a:xfrm rot="5400000" flipH="1">
                <a:off x="3505200" y="5943600"/>
                <a:ext cx="10668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7696200" y="4572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V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77200" y="10668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R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91400" y="10668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I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Charge Interaction</a:t>
            </a:r>
          </a:p>
        </p:txBody>
      </p:sp>
      <p:pic>
        <p:nvPicPr>
          <p:cNvPr id="7171" name="Picture 6" descr="electrical_charges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828800"/>
            <a:ext cx="4662709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8" descr="electrical_charges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9443" y="4343400"/>
            <a:ext cx="462235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326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Opposite Charge Attraction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229600" cy="2743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Closer</a:t>
            </a:r>
            <a:r>
              <a:rPr lang="en-US" sz="3600" dirty="0" smtClean="0">
                <a:latin typeface="Cambria" pitchFamily="18" charset="0"/>
              </a:rPr>
              <a:t> charges = greater attraction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Greater</a:t>
            </a:r>
            <a:r>
              <a:rPr lang="en-US" sz="3600" dirty="0" smtClean="0">
                <a:latin typeface="Cambria" pitchFamily="18" charset="0"/>
              </a:rPr>
              <a:t> charge = greater attraction</a:t>
            </a:r>
          </a:p>
        </p:txBody>
      </p:sp>
      <p:pic>
        <p:nvPicPr>
          <p:cNvPr id="65538" name="Picture 2" descr="http://rpdp.net/sciencetips_v2/images/p12b3/q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338947"/>
            <a:ext cx="3352800" cy="3368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76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	Electric Field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8382000" cy="419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An </a:t>
            </a: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electric field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extends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outward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through space from  every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charged particle</a:t>
            </a:r>
          </a:p>
          <a:p>
            <a:pPr eaLnBrk="1" hangingPunct="1">
              <a:defRPr/>
            </a:pPr>
            <a:endParaRPr lang="en-US" sz="12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As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distance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of the electric field from the charged particle </a:t>
            </a:r>
            <a:r>
              <a:rPr lang="en-US" sz="3600" i="1" dirty="0" smtClean="0">
                <a:latin typeface="Cambria" pitchFamily="18" charset="0"/>
                <a:cs typeface="Times New Roman" pitchFamily="18" charset="0"/>
              </a:rPr>
              <a:t>increases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,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strength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of the electric field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decreases</a:t>
            </a:r>
            <a:r>
              <a:rPr lang="en-US" sz="3600" dirty="0" smtClean="0">
                <a:latin typeface="Cambria" pitchFamily="18" charset="0"/>
              </a:rPr>
              <a:t> </a:t>
            </a:r>
          </a:p>
        </p:txBody>
      </p:sp>
      <p:pic>
        <p:nvPicPr>
          <p:cNvPr id="8196" name="Picture 7" descr="2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48400" y="228600"/>
            <a:ext cx="2304092" cy="13763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628775"/>
            <a:ext cx="8763000" cy="1495425"/>
          </a:xfrm>
        </p:spPr>
        <p:txBody>
          <a:bodyPr>
            <a:normAutofit fontScale="90000"/>
          </a:bodyPr>
          <a:lstStyle/>
          <a:p>
            <a:pPr eaLnBrk="1" hangingPunct="1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4000" dirty="0" smtClean="0">
                <a:latin typeface="Cambria" pitchFamily="18" charset="0"/>
              </a:rPr>
              <a:t>Electric Field is </a:t>
            </a:r>
            <a:r>
              <a:rPr lang="en-US" sz="40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strongest</a:t>
            </a:r>
            <a:r>
              <a:rPr lang="en-US" sz="4000" dirty="0" smtClean="0">
                <a:latin typeface="Cambria" pitchFamily="18" charset="0"/>
              </a:rPr>
              <a:t> where lines are </a:t>
            </a:r>
            <a:r>
              <a:rPr lang="en-US" sz="40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close</a:t>
            </a:r>
            <a:r>
              <a:rPr lang="en-US" sz="4000" dirty="0" smtClean="0">
                <a:latin typeface="Cambria" pitchFamily="18" charset="0"/>
              </a:rPr>
              <a:t> to each other (closest to the charged particle)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2000" y="685800"/>
            <a:ext cx="7772400" cy="7620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Electric Field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00400"/>
            <a:ext cx="7050832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/>
              <a:t>Electricity and the Atom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35480"/>
            <a:ext cx="9067800" cy="46939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In the atom,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electrons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are free to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move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(protons can’t because held in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nucleus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)</a:t>
            </a:r>
            <a:endParaRPr lang="en-US" sz="36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2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Lose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electrons = object has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positive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charge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Gain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electrons = object has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negative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charge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Atom that loses or gains an electron =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ion</a:t>
            </a:r>
            <a:r>
              <a:rPr lang="en-US" sz="3600" dirty="0" smtClean="0">
                <a:latin typeface="Cambria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3600" dirty="0" smtClean="0">
              <a:latin typeface="Cambria" pitchFamily="18" charset="0"/>
            </a:endParaRPr>
          </a:p>
        </p:txBody>
      </p:sp>
      <p:pic>
        <p:nvPicPr>
          <p:cNvPr id="62466" name="Picture 2" descr="http://outpost1.stellimare.com/scouting/mb/electricity/img/Bohr-Al-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486400"/>
            <a:ext cx="1295400" cy="1263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802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Law of Conservation of Charge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en-US" sz="6000" dirty="0" smtClean="0">
                <a:latin typeface="Cambria" pitchFamily="18" charset="0"/>
                <a:cs typeface="Times New Roman" pitchFamily="18" charset="0"/>
              </a:rPr>
              <a:t>Charge cannot be created or destroyed.  </a:t>
            </a:r>
          </a:p>
          <a:p>
            <a:pPr marL="0" indent="0" algn="ctr" eaLnBrk="1" hangingPunct="1">
              <a:buNone/>
              <a:defRPr/>
            </a:pPr>
            <a:r>
              <a:rPr lang="en-US" sz="6000" dirty="0" smtClean="0">
                <a:latin typeface="Cambria" pitchFamily="18" charset="0"/>
                <a:cs typeface="Times New Roman" pitchFamily="18" charset="0"/>
              </a:rPr>
              <a:t>It can only be </a:t>
            </a:r>
            <a:r>
              <a:rPr lang="en-US" sz="60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transferred</a:t>
            </a:r>
            <a:r>
              <a:rPr lang="en-US" sz="6000" dirty="0" smtClean="0">
                <a:latin typeface="Cambria" pitchFamily="18" charset="0"/>
                <a:cs typeface="Times New Roman" pitchFamily="18" charset="0"/>
              </a:rPr>
              <a:t> from one object to another.</a:t>
            </a:r>
            <a:r>
              <a:rPr lang="en-US" sz="6000" dirty="0" smtClean="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11356</TotalTime>
  <Words>785</Words>
  <Application>Microsoft Office PowerPoint</Application>
  <PresentationFormat>On-screen Show (4:3)</PresentationFormat>
  <Paragraphs>155</Paragraphs>
  <Slides>32</Slides>
  <Notes>3</Notes>
  <HiddenSlides>2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Calibri</vt:lpstr>
      <vt:lpstr>Cambria</vt:lpstr>
      <vt:lpstr>Constantia</vt:lpstr>
      <vt:lpstr>Lucida Sans Unicode</vt:lpstr>
      <vt:lpstr>Symbol</vt:lpstr>
      <vt:lpstr>Times New Roman</vt:lpstr>
      <vt:lpstr>Wingdings 2</vt:lpstr>
      <vt:lpstr>Flow</vt:lpstr>
      <vt:lpstr>Equation</vt:lpstr>
      <vt:lpstr>Intro to Electricity  </vt:lpstr>
      <vt:lpstr>Review of the Atom</vt:lpstr>
      <vt:lpstr>Basics of Charge </vt:lpstr>
      <vt:lpstr>Charge Interaction</vt:lpstr>
      <vt:lpstr>Opposite Charge Attraction</vt:lpstr>
      <vt:lpstr> Electric Field</vt:lpstr>
      <vt:lpstr> Electric Field is strongest where lines are close to each other (closest to the charged particle)</vt:lpstr>
      <vt:lpstr>Electricity and the Atom</vt:lpstr>
      <vt:lpstr>Law of Conservation of Charge</vt:lpstr>
      <vt:lpstr>Conductors vs Insulators</vt:lpstr>
      <vt:lpstr>Static Electricity</vt:lpstr>
      <vt:lpstr>Methods of Charging</vt:lpstr>
      <vt:lpstr>Methods of Charging</vt:lpstr>
      <vt:lpstr>Methods of Charging</vt:lpstr>
      <vt:lpstr>Methods of Charging</vt:lpstr>
      <vt:lpstr>Methods of Charging</vt:lpstr>
      <vt:lpstr>Detecting Electric Charge</vt:lpstr>
      <vt:lpstr>Detecting Electric Charge</vt:lpstr>
      <vt:lpstr>Electric Discharge</vt:lpstr>
      <vt:lpstr>Electric Discharge - Lightning</vt:lpstr>
      <vt:lpstr>Electric Discharge - Lightning</vt:lpstr>
      <vt:lpstr>Getting Electricity   to Flow</vt:lpstr>
      <vt:lpstr>Flowing Electricity </vt:lpstr>
      <vt:lpstr>Electric Circuits</vt:lpstr>
      <vt:lpstr>Electric Current</vt:lpstr>
      <vt:lpstr>Resistance to Flow </vt:lpstr>
      <vt:lpstr>Resistance to Flow </vt:lpstr>
      <vt:lpstr>Ohm’s Law</vt:lpstr>
      <vt:lpstr>Ohm’s Law</vt:lpstr>
      <vt:lpstr>Practice Problem 1</vt:lpstr>
      <vt:lpstr>Practice Problem 2</vt:lpstr>
      <vt:lpstr>Practice Problem 3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and Magnetism</dc:title>
  <dc:creator>Jeff Beeler</dc:creator>
  <cp:lastModifiedBy>Kelly Mastin</cp:lastModifiedBy>
  <cp:revision>960</cp:revision>
  <dcterms:created xsi:type="dcterms:W3CDTF">2006-10-20T12:55:06Z</dcterms:created>
  <dcterms:modified xsi:type="dcterms:W3CDTF">2017-05-02T19:40:29Z</dcterms:modified>
</cp:coreProperties>
</file>