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58" r:id="rId23"/>
    <p:sldId id="261" r:id="rId24"/>
    <p:sldId id="262" r:id="rId25"/>
    <p:sldId id="26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7" autoAdjust="0"/>
    <p:restoredTop sz="94660"/>
  </p:normalViewPr>
  <p:slideViewPr>
    <p:cSldViewPr snapToGrid="0">
      <p:cViewPr>
        <p:scale>
          <a:sx n="80" d="100"/>
          <a:sy n="80" d="100"/>
        </p:scale>
        <p:origin x="-276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chatelier’s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11 Equilibrium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Decrease in Product Concentration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</a:t>
            </a:r>
          </a:p>
          <a:p>
            <a:pPr marL="0" indent="0" eaLnBrk="1" hangingPunct="1"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is decreased, the equilibrium will shift to the right to try to replace the product that was removed.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72200" y="2361406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096000" y="2621280"/>
            <a:ext cx="1219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7962900" y="27432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248400" y="28956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344" name="Picture 2" descr="C:\Documents and Settings\Shari D. Elfline\Local Settings\Temporary Internet Files\Content.IE5\G6Q9JXWW\MC90043733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141" y="4625790"/>
            <a:ext cx="176688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3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3508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Changes in Temperature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u="sng" dirty="0" smtClean="0"/>
              <a:t>Exothermic</a:t>
            </a:r>
            <a:r>
              <a:rPr lang="en-US" altLang="en-US" sz="2000" dirty="0" smtClean="0"/>
              <a:t> reactions have </a:t>
            </a:r>
            <a:r>
              <a:rPr lang="en-US" altLang="en-US" sz="2000" u="sng" dirty="0" smtClean="0"/>
              <a:t>negative </a:t>
            </a:r>
            <a:r>
              <a:rPr lang="el-GR" altLang="en-US" sz="2000" u="sng" dirty="0" smtClean="0"/>
              <a:t>Δ</a:t>
            </a:r>
            <a:r>
              <a:rPr lang="en-US" altLang="en-US" sz="2000" u="sng" dirty="0" smtClean="0"/>
              <a:t>H</a:t>
            </a:r>
            <a:r>
              <a:rPr lang="en-US" altLang="en-US" sz="2000" dirty="0" smtClean="0"/>
              <a:t> values, which means they </a:t>
            </a:r>
            <a:r>
              <a:rPr lang="en-US" altLang="en-US" sz="2000" u="sng" dirty="0" smtClean="0"/>
              <a:t>release energy</a:t>
            </a:r>
            <a:r>
              <a:rPr lang="en-US" altLang="en-US" sz="2000" dirty="0" smtClean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3200" i="1" u="sng" dirty="0">
                <a:solidFill>
                  <a:srgbClr val="FF0000"/>
                </a:solidFill>
              </a:rPr>
              <a:t>Think of energy as a product in exothermic reactions.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u="sng" dirty="0" smtClean="0"/>
              <a:t>Endothermic</a:t>
            </a:r>
            <a:r>
              <a:rPr lang="en-US" altLang="en-US" sz="2000" dirty="0" smtClean="0"/>
              <a:t> reactions have </a:t>
            </a:r>
            <a:r>
              <a:rPr lang="en-US" altLang="en-US" sz="2000" u="sng" dirty="0" smtClean="0"/>
              <a:t>positive </a:t>
            </a:r>
            <a:r>
              <a:rPr lang="el-GR" altLang="en-US" sz="2000" u="sng" dirty="0" smtClean="0"/>
              <a:t>Δ</a:t>
            </a:r>
            <a:r>
              <a:rPr lang="en-US" altLang="en-US" sz="2000" u="sng" dirty="0" smtClean="0"/>
              <a:t>H  </a:t>
            </a:r>
            <a:r>
              <a:rPr lang="en-US" altLang="en-US" sz="2000" dirty="0" smtClean="0"/>
              <a:t>values, which means they </a:t>
            </a:r>
            <a:r>
              <a:rPr lang="en-US" altLang="en-US" sz="2000" u="sng" dirty="0" smtClean="0"/>
              <a:t>absorb energy</a:t>
            </a:r>
            <a:r>
              <a:rPr lang="en-US" altLang="en-US" sz="2000" dirty="0" smtClean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3200" i="1" u="sng" dirty="0">
                <a:solidFill>
                  <a:srgbClr val="FF0000"/>
                </a:solidFill>
              </a:rPr>
              <a:t>Think of energy as a reactant in endothermic reactions.</a:t>
            </a:r>
          </a:p>
        </p:txBody>
      </p:sp>
      <p:pic>
        <p:nvPicPr>
          <p:cNvPr id="15364" name="Picture 2" descr="C:\Documents and Settings\Shari D. Elfline\Local Settings\Temporary Internet Files\Content.IE5\YK4S27BO\MC9003893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820272"/>
            <a:ext cx="736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Documents and Settings\Shari D. Elfline\Local Settings\Temporary Internet Files\Content.IE5\YK4S27BO\MC9003893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688182"/>
            <a:ext cx="736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3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65151"/>
            <a:ext cx="8229600" cy="8683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Temperature</a:t>
            </a:r>
            <a:br>
              <a:rPr lang="en-US" dirty="0" smtClean="0"/>
            </a:br>
            <a:r>
              <a:rPr lang="en-US" dirty="0" smtClean="0"/>
              <a:t>Exothermic Reaction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37129" y="1062319"/>
            <a:ext cx="9126071" cy="5063846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l-GR" altLang="en-US" sz="3600" dirty="0"/>
              <a:t>Δ</a:t>
            </a:r>
            <a:r>
              <a:rPr lang="en-US" altLang="en-US" sz="3600" dirty="0"/>
              <a:t>H of forward reaction = -91.8 kJ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 smtClean="0"/>
              <a:t>Think </a:t>
            </a:r>
            <a:r>
              <a:rPr lang="en-US" altLang="en-US" sz="3600" dirty="0"/>
              <a:t>of it this way: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 </a:t>
            </a:r>
            <a:r>
              <a:rPr lang="en-US" altLang="en-US" sz="3600" dirty="0" smtClean="0"/>
              <a:t>+ energy</a:t>
            </a:r>
            <a:endParaRPr lang="en-US" altLang="en-US" sz="3600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72200" y="19812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172200" y="2209800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19699" y="403878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181600" y="4189506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2" descr="C:\Documents and Settings\Shari D. Elfline\Local Settings\Temporary Internet Files\Content.IE5\YK4S27BO\MC9003893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953001"/>
            <a:ext cx="736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0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483861"/>
            <a:ext cx="8229600" cy="8683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Temperature</a:t>
            </a:r>
            <a:br>
              <a:rPr lang="en-US" dirty="0" smtClean="0"/>
            </a:br>
            <a:r>
              <a:rPr lang="en-US" dirty="0" smtClean="0"/>
              <a:t>Exothermic Reaction Example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41294" y="1438835"/>
            <a:ext cx="9269506" cy="5068329"/>
          </a:xfrm>
        </p:spPr>
        <p:txBody>
          <a:bodyPr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  + energy</a:t>
            </a:r>
          </a:p>
          <a:p>
            <a:pPr marL="0" indent="0" eaLnBrk="1" hangingPunct="1"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the temperature is raised during an exothermic reaction, the equilibrium will shift to the left to try to relieve the added stress and additional reactants will be made.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24400" y="1798728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686300" y="1973541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8901953" y="2069258"/>
            <a:ext cx="4572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4762500" y="2259758"/>
            <a:ext cx="990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mtClean="0"/>
              <a:t>Changes in Temperature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347537" y="1219201"/>
            <a:ext cx="8863263" cy="4906964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  + energy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the temperature is lowered during an exothermic reaction, the equilibrium will shift to the right to try to replace the energy that was removed and more products will be made.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53000" y="155570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953000" y="1674019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8839200" y="1905000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838700" y="2133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Temperature</a:t>
            </a:r>
            <a:br>
              <a:rPr lang="en-US" dirty="0" smtClean="0"/>
            </a:br>
            <a:r>
              <a:rPr lang="en-US" dirty="0" smtClean="0"/>
              <a:t>Endothermic Reaction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8307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N</a:t>
            </a:r>
            <a:r>
              <a:rPr lang="en-US" altLang="en-US" sz="3600" baseline="-25000"/>
              <a:t>2</a:t>
            </a:r>
            <a:r>
              <a:rPr lang="en-US" altLang="en-US" sz="3600"/>
              <a:t>O</a:t>
            </a:r>
            <a:r>
              <a:rPr lang="en-US" altLang="en-US" sz="3600" baseline="-25000"/>
              <a:t>4</a:t>
            </a:r>
            <a:r>
              <a:rPr lang="en-US" altLang="en-US" sz="3600"/>
              <a:t> (g)           2NO</a:t>
            </a:r>
            <a:r>
              <a:rPr lang="en-US" altLang="en-US" sz="3600" baseline="-25000"/>
              <a:t>2 </a:t>
            </a:r>
            <a:r>
              <a:rPr lang="en-US" altLang="en-US" sz="3600"/>
              <a:t>(g)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ΔH of forward reaction= 55.3 kJ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Think of it this way: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N</a:t>
            </a:r>
            <a:r>
              <a:rPr lang="en-US" altLang="en-US" sz="3600" baseline="-25000"/>
              <a:t>2</a:t>
            </a:r>
            <a:r>
              <a:rPr lang="en-US" altLang="en-US" sz="3600"/>
              <a:t>O</a:t>
            </a:r>
            <a:r>
              <a:rPr lang="en-US" altLang="en-US" sz="3600" baseline="-25000"/>
              <a:t>4</a:t>
            </a:r>
            <a:r>
              <a:rPr lang="en-US" altLang="en-US" sz="3600"/>
              <a:t> (g) + energy           2NO</a:t>
            </a:r>
            <a:r>
              <a:rPr lang="en-US" altLang="en-US" sz="3600" baseline="-25000"/>
              <a:t>2 </a:t>
            </a:r>
            <a:r>
              <a:rPr lang="en-US" altLang="en-US" sz="3600"/>
              <a:t>(g)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5000" y="20574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715000" y="22860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77000" y="47244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6477000" y="49530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4" name="Picture 2" descr="C:\Documents and Settings\Shari D. Elfline\Local Settings\Temporary Internet Files\Content.IE5\YK4S27BO\MC9003893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029201"/>
            <a:ext cx="736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83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Temperature</a:t>
            </a:r>
            <a:br>
              <a:rPr lang="en-US" dirty="0" smtClean="0"/>
            </a:br>
            <a:r>
              <a:rPr lang="en-US" dirty="0" smtClean="0"/>
              <a:t>Endothermic Reaction Example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</a:t>
            </a:r>
            <a:r>
              <a:rPr lang="en-US" altLang="en-US" sz="3600" baseline="-25000" dirty="0"/>
              <a:t>4</a:t>
            </a:r>
            <a:r>
              <a:rPr lang="en-US" altLang="en-US" sz="3600" dirty="0"/>
              <a:t> (g) + energy             2NO</a:t>
            </a:r>
            <a:r>
              <a:rPr lang="en-US" altLang="en-US" sz="3600" baseline="-25000" dirty="0"/>
              <a:t>2 </a:t>
            </a:r>
            <a:r>
              <a:rPr lang="en-US" altLang="en-US" sz="3600" dirty="0"/>
              <a:t>(g)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the temperature is raised during an endothermic reaction, the equilibrium will shift to the right to relieve the added stress and more products will be made.</a:t>
            </a:r>
          </a:p>
          <a:p>
            <a:pPr eaLnBrk="1" hangingPunct="1"/>
            <a:endParaRPr lang="en-US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7000" y="2438400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400800" y="2667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5257800" y="2590800"/>
            <a:ext cx="4572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629400" y="2958294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011" y="878962"/>
            <a:ext cx="8229600" cy="8683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Temperature</a:t>
            </a:r>
            <a:br>
              <a:rPr lang="en-US" dirty="0" smtClean="0"/>
            </a:br>
            <a:r>
              <a:rPr lang="en-US" dirty="0" smtClean="0"/>
              <a:t>Endothermic Reaction 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906963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 smtClean="0"/>
              <a:t>N</a:t>
            </a:r>
            <a:r>
              <a:rPr lang="en-US" altLang="en-US" sz="3600" baseline="-25000" dirty="0" smtClean="0"/>
              <a:t>2</a:t>
            </a:r>
            <a:r>
              <a:rPr lang="en-US" altLang="en-US" sz="3600" dirty="0" smtClean="0"/>
              <a:t>O</a:t>
            </a:r>
            <a:r>
              <a:rPr lang="en-US" altLang="en-US" sz="3600" baseline="-25000" dirty="0" smtClean="0"/>
              <a:t>4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(g) + energy              2NO</a:t>
            </a:r>
            <a:r>
              <a:rPr lang="en-US" altLang="en-US" sz="3600" baseline="-25000" dirty="0"/>
              <a:t>2 </a:t>
            </a:r>
            <a:r>
              <a:rPr lang="en-US" altLang="en-US" sz="3600" dirty="0"/>
              <a:t>(g)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the temperature is lowered during an endothermic reaction, the equilibrium will shift to the left to replace the energy that was removed and more reactants will be made.</a:t>
            </a:r>
            <a:endParaRPr lang="en-US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53200" y="2341235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477000" y="2532529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5105400" y="2711824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6477000" y="2909888"/>
            <a:ext cx="990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83659" y="266700"/>
            <a:ext cx="10058400" cy="1371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Changes in Pressure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42365" y="1524000"/>
            <a:ext cx="822960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smtClean="0"/>
              <a:t>Pressure has almost no effect on equilibrium reactions that are in solution.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smtClean="0"/>
              <a:t>Gases in equilibrium may be affected by changes in pressure.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Simply put, </a:t>
            </a:r>
            <a:r>
              <a:rPr lang="en-US" altLang="en-US" sz="3600" u="sng" dirty="0"/>
              <a:t>an increase in pressure shifts the equilibrium to favor the reaction that produces fewer gas molecules</a:t>
            </a:r>
            <a:r>
              <a:rPr lang="en-US" altLang="en-US" sz="3600" dirty="0"/>
              <a:t>.</a:t>
            </a:r>
          </a:p>
        </p:txBody>
      </p:sp>
      <p:pic>
        <p:nvPicPr>
          <p:cNvPr id="22532" name="Picture 2" descr="C:\Documents and Settings\Shari D. Elfline\Local Settings\Temporary Internet Files\Content.IE5\DOLV5LLG\MC9002959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965" y="1638300"/>
            <a:ext cx="22764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35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929" y="457200"/>
            <a:ext cx="10058400" cy="1371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Pressure</a:t>
            </a:r>
            <a:br>
              <a:rPr lang="en-US" dirty="0" smtClean="0"/>
            </a:br>
            <a:r>
              <a:rPr lang="en-US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329" y="1828800"/>
            <a:ext cx="8229600" cy="5257800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</a:rPr>
              <a:t>2</a:t>
            </a:r>
            <a:r>
              <a:rPr lang="en-US" sz="3600" dirty="0"/>
              <a:t>NOCl (g)            </a:t>
            </a:r>
            <a:r>
              <a:rPr lang="en-US" sz="3600" b="1" dirty="0">
                <a:solidFill>
                  <a:srgbClr val="FF0000"/>
                </a:solidFill>
              </a:rPr>
              <a:t>2</a:t>
            </a:r>
            <a:r>
              <a:rPr lang="en-US" sz="3600" dirty="0"/>
              <a:t>NO (g)  +  </a:t>
            </a:r>
            <a:r>
              <a:rPr lang="en-US" sz="3600" b="1" dirty="0">
                <a:solidFill>
                  <a:srgbClr val="FF0000"/>
                </a:solidFill>
              </a:rPr>
              <a:t>1</a:t>
            </a:r>
            <a:r>
              <a:rPr lang="en-US" sz="3600" dirty="0"/>
              <a:t>Cl</a:t>
            </a:r>
            <a:r>
              <a:rPr lang="en-US" sz="3600" baseline="-25000" dirty="0"/>
              <a:t>2 </a:t>
            </a:r>
            <a:r>
              <a:rPr lang="en-US" sz="3600" dirty="0"/>
              <a:t>(g)</a:t>
            </a:r>
          </a:p>
          <a:p>
            <a:pPr>
              <a:defRPr/>
            </a:pPr>
            <a:r>
              <a:rPr lang="en-US" sz="3200" dirty="0" smtClean="0"/>
              <a:t>The </a:t>
            </a:r>
            <a:r>
              <a:rPr lang="en-US" sz="3200" dirty="0"/>
              <a:t>left side of the equilibrium contains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dirty="0"/>
              <a:t> moles of gas.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/>
              <a:t>The right side of the equilibrium contains </a:t>
            </a:r>
            <a:r>
              <a:rPr lang="en-US" sz="3200" b="1" dirty="0">
                <a:solidFill>
                  <a:srgbClr val="FF0000"/>
                </a:solidFill>
              </a:rPr>
              <a:t>3</a:t>
            </a:r>
            <a:r>
              <a:rPr lang="en-US" sz="3200" dirty="0"/>
              <a:t> moles of gas.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/>
              <a:t>An increase in pressure will shift the equilibrium to the left to produce fewer mole of gas.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29200" y="18288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029200" y="20574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4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/>
              <a:t>Le Châtelier’s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610600" cy="5334000"/>
          </a:xfrm>
        </p:spPr>
        <p:txBody>
          <a:bodyPr rtlCol="0">
            <a:normAutofit/>
          </a:bodyPr>
          <a:lstStyle/>
          <a:p>
            <a:pPr marL="228600" indent="-228600"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marL="228600" indent="-228600">
              <a:buFont typeface="Wingdings" pitchFamily="2" charset="2"/>
              <a:buChar char="Ø"/>
              <a:defRPr/>
            </a:pPr>
            <a:r>
              <a:rPr lang="en-US" sz="2800" dirty="0" smtClean="0"/>
              <a:t>Stress</a:t>
            </a:r>
            <a:r>
              <a:rPr lang="en-US" sz="2800" i="1" dirty="0" smtClean="0"/>
              <a:t> </a:t>
            </a:r>
            <a:r>
              <a:rPr lang="en-US" sz="2800" dirty="0" smtClean="0"/>
              <a:t>is another word for something that causes a change in a system at equilibrium.</a:t>
            </a:r>
          </a:p>
          <a:p>
            <a:pPr marL="228600" indent="-228600">
              <a:buFont typeface="Wingdings" pitchFamily="2" charset="2"/>
              <a:buChar char="Ø"/>
              <a:defRPr/>
            </a:pPr>
            <a:r>
              <a:rPr lang="en-US" sz="2800" dirty="0" smtClean="0"/>
              <a:t>Chemical equilibrium can be disturbed by a stress, but the system soon reaches a new equilibrium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228600" indent="-228600">
              <a:buFont typeface="Wingdings" pitchFamily="2" charset="2"/>
              <a:buChar char="Ø"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Le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Châtelier’s</a:t>
            </a:r>
            <a:r>
              <a:rPr lang="en-US" sz="2800" b="1" i="1" dirty="0" smtClean="0">
                <a:solidFill>
                  <a:srgbClr val="FF0000"/>
                </a:solidFill>
              </a:rPr>
              <a:t> principle</a:t>
            </a:r>
            <a:r>
              <a:rPr lang="en-US" sz="2800" i="1" dirty="0" smtClean="0">
                <a:solidFill>
                  <a:srgbClr val="FF0000"/>
                </a:solidFill>
              </a:rPr>
              <a:t>:  </a:t>
            </a:r>
            <a:r>
              <a:rPr lang="en-US" sz="2800" dirty="0" smtClean="0"/>
              <a:t>the principle that states that a system in equilibrium will oppose a change in a way that helps eliminate the change.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</p:txBody>
      </p:sp>
      <p:pic>
        <p:nvPicPr>
          <p:cNvPr id="6148" name="Picture 3" descr="lechateli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186" y="708819"/>
            <a:ext cx="1498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7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24" y="503238"/>
            <a:ext cx="8229600" cy="9445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Changes in Pressure</a:t>
            </a:r>
            <a:br>
              <a:rPr lang="en-US" dirty="0" smtClean="0"/>
            </a:br>
            <a:r>
              <a:rPr lang="en-US" dirty="0" smtClean="0"/>
              <a:t>Example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3718" y="1573306"/>
            <a:ext cx="9377082" cy="5056094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 (g)  +  CO (g)          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(g)  +  CO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(g)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In this case, each side of the equilibrium contains the same number of moles of gas, </a:t>
            </a:r>
            <a:r>
              <a:rPr lang="en-US" altLang="en-US" sz="3600" b="1" dirty="0">
                <a:solidFill>
                  <a:srgbClr val="FF0000"/>
                </a:solidFill>
              </a:rPr>
              <a:t>2</a:t>
            </a:r>
            <a:r>
              <a:rPr lang="en-US" altLang="en-US" sz="3600" dirty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In such cases, a change in pressure will  </a:t>
            </a:r>
            <a:r>
              <a:rPr lang="en-US" altLang="en-US" sz="3600" u="sng" dirty="0"/>
              <a:t>not</a:t>
            </a:r>
            <a:r>
              <a:rPr lang="en-US" altLang="en-US" sz="3600" dirty="0"/>
              <a:t> affect equilibrium.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0" y="185265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334000" y="2007827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2" name="Picture 5" descr="C:\Documents and Settings\Shari D. Elfline\Local Settings\Temporary Internet Files\Content.IE5\YK4S27BO\MC9003258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311" y="3034553"/>
            <a:ext cx="18383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47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59683"/>
            <a:ext cx="8458200" cy="8683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Practical Uses of Le </a:t>
            </a:r>
            <a:r>
              <a:rPr lang="en-US" dirty="0" err="1" smtClean="0"/>
              <a:t>Châtelier’s</a:t>
            </a:r>
            <a:r>
              <a:rPr lang="en-US" dirty="0" smtClean="0"/>
              <a:t> Principle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64737"/>
              </p:ext>
            </p:extLst>
          </p:nvPr>
        </p:nvGraphicFramePr>
        <p:xfrm>
          <a:off x="2407025" y="4090292"/>
          <a:ext cx="71866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197080" imgH="266400" progId="Equation.DSMT4">
                  <p:embed/>
                </p:oleObj>
              </mc:Choice>
              <mc:Fallback>
                <p:oleObj name="Equation" r:id="rId3" imgW="21970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025" y="4090292"/>
                        <a:ext cx="718661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752600" y="993864"/>
            <a:ext cx="8686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latin typeface="Calibri" panose="020F0502020204030204" pitchFamily="34" charset="0"/>
              </a:rPr>
              <a:t>The </a:t>
            </a:r>
            <a:r>
              <a:rPr lang="en-US" altLang="en-US" sz="3200" dirty="0">
                <a:latin typeface="Calibri" panose="020F0502020204030204" pitchFamily="34" charset="0"/>
              </a:rPr>
              <a:t>chemical industry makes use of Le </a:t>
            </a:r>
            <a:r>
              <a:rPr lang="en-US" altLang="en-US" sz="3200" dirty="0" err="1">
                <a:latin typeface="Calibri" panose="020F0502020204030204" pitchFamily="34" charset="0"/>
              </a:rPr>
              <a:t>Châtelier’s</a:t>
            </a:r>
            <a:r>
              <a:rPr lang="en-US" altLang="en-US" sz="3200" dirty="0">
                <a:latin typeface="Calibri" panose="020F0502020204030204" pitchFamily="34" charset="0"/>
              </a:rPr>
              <a:t> principle in the </a:t>
            </a:r>
            <a:r>
              <a:rPr lang="en-US" altLang="en-US" sz="3200" u="sng" dirty="0">
                <a:latin typeface="Calibri" panose="020F0502020204030204" pitchFamily="34" charset="0"/>
              </a:rPr>
              <a:t>synthesis of ammonia by the Haber Process.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Calibri" panose="020F0502020204030204" pitchFamily="34" charset="0"/>
              </a:rPr>
              <a:t>High pressure is used to drive the following equilibrium to the right.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981200" y="496183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Calibri" panose="020F0502020204030204" pitchFamily="34" charset="0"/>
              </a:rPr>
              <a:t>The forward reaction converts 4 </a:t>
            </a:r>
            <a:r>
              <a:rPr lang="en-US" altLang="en-US" sz="3200" dirty="0" err="1">
                <a:latin typeface="Calibri" panose="020F0502020204030204" pitchFamily="34" charset="0"/>
              </a:rPr>
              <a:t>mol</a:t>
            </a:r>
            <a:r>
              <a:rPr lang="en-US" altLang="en-US" sz="3200" dirty="0">
                <a:latin typeface="Calibri" panose="020F0502020204030204" pitchFamily="34" charset="0"/>
              </a:rPr>
              <a:t> of gas into 2 </a:t>
            </a:r>
            <a:r>
              <a:rPr lang="en-US" altLang="en-US" sz="3200" dirty="0" err="1">
                <a:latin typeface="Calibri" panose="020F0502020204030204" pitchFamily="34" charset="0"/>
              </a:rPr>
              <a:t>mol</a:t>
            </a:r>
            <a:r>
              <a:rPr lang="en-US" altLang="en-US" sz="3200" dirty="0">
                <a:latin typeface="Calibri" panose="020F0502020204030204" pitchFamily="34" charset="0"/>
              </a:rPr>
              <a:t> of another gas, so it is favored at high pressures.</a:t>
            </a:r>
          </a:p>
        </p:txBody>
      </p:sp>
    </p:spTree>
    <p:extLst>
      <p:ext uri="{BB962C8B-B14F-4D97-AF65-F5344CB8AC3E}">
        <p14:creationId xmlns:p14="http://schemas.microsoft.com/office/powerpoint/2010/main" val="23565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75413"/>
              </p:ext>
            </p:extLst>
          </p:nvPr>
        </p:nvGraphicFramePr>
        <p:xfrm>
          <a:off x="823174" y="2216145"/>
          <a:ext cx="10545651" cy="248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5217"/>
                <a:gridCol w="3515217"/>
                <a:gridCol w="3515217"/>
              </a:tblGrid>
              <a:tr h="779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Original Equilibrium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Favored Reaction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Result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852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A⇌B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forward: A→B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A] decreases; [B] increases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852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A⇌B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reverse: A←B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[A] increases; [B] decreases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1118" y="5042647"/>
            <a:ext cx="5230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***We are only going to focus on aqueous solutions and gases in a chemical reaction NOT LIQUIDS OR SOLIDS.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40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Concentration Changes During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415149"/>
              </p:ext>
            </p:extLst>
          </p:nvPr>
        </p:nvGraphicFramePr>
        <p:xfrm>
          <a:off x="758780" y="2592506"/>
          <a:ext cx="10674440" cy="2481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7220"/>
                <a:gridCol w="5337220"/>
              </a:tblGrid>
              <a:tr h="496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Stress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Response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964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addition of reactant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forward reaction favored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964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addition of product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reverse reaction favored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964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removal of reactant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reverse reaction favored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964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removal of product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forward reaction favored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329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Pressure Changes to Gases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02484"/>
              </p:ext>
            </p:extLst>
          </p:nvPr>
        </p:nvGraphicFramePr>
        <p:xfrm>
          <a:off x="797417" y="2614080"/>
          <a:ext cx="10597166" cy="217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8583"/>
                <a:gridCol w="5298583"/>
              </a:tblGrid>
              <a:tr h="725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Stress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Response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257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pressure increase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reaction produces fewer gas molecules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257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pressure decrease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reaction produces more gas molecules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427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159" y="449826"/>
            <a:ext cx="8501939" cy="60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6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Le </a:t>
            </a:r>
            <a:r>
              <a:rPr lang="en-US" dirty="0" err="1" smtClean="0"/>
              <a:t>Châtelier’s</a:t>
            </a:r>
            <a:r>
              <a:rPr lang="en-US" dirty="0" smtClean="0"/>
              <a:t>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791200"/>
          </a:xfrm>
        </p:spPr>
        <p:txBody>
          <a:bodyPr rtlCol="0">
            <a:normAutofit fontScale="85000" lnSpcReduction="20000"/>
          </a:bodyPr>
          <a:lstStyle/>
          <a:p>
            <a:pPr marL="228600" indent="-228600" defTabSz="850900">
              <a:buFont typeface="Wingdings" pitchFamily="2" charset="2"/>
              <a:buChar char="Ø"/>
              <a:defRPr/>
            </a:pPr>
            <a:r>
              <a:rPr lang="en-US" sz="3800" dirty="0"/>
              <a:t>Chemical </a:t>
            </a:r>
            <a:r>
              <a:rPr lang="en-US" sz="3800" dirty="0" err="1"/>
              <a:t>equilibria</a:t>
            </a:r>
            <a:r>
              <a:rPr lang="en-US" sz="3800" dirty="0"/>
              <a:t> respond to three kinds of stress: </a:t>
            </a:r>
          </a:p>
          <a:p>
            <a:pPr marL="690563" lvl="1" indent="-233363" defTabSz="85090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971550" lvl="1" indent="-514350" defTabSz="850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3500" dirty="0"/>
              <a:t>Changes in the concentrations of reactants or products</a:t>
            </a:r>
          </a:p>
          <a:p>
            <a:pPr marL="971550" lvl="1" indent="-514350" defTabSz="850900">
              <a:lnSpc>
                <a:spcPct val="90000"/>
              </a:lnSpc>
              <a:buFont typeface="+mj-lt"/>
              <a:buAutoNum type="arabicPeriod"/>
              <a:defRPr/>
            </a:pPr>
            <a:endParaRPr lang="en-US" sz="3500" dirty="0"/>
          </a:p>
          <a:p>
            <a:pPr marL="971550" lvl="1" indent="-514350" defTabSz="850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3500" dirty="0"/>
              <a:t>Changes in temperature</a:t>
            </a:r>
          </a:p>
          <a:p>
            <a:pPr marL="971550" lvl="1" indent="-514350" defTabSz="850900">
              <a:lnSpc>
                <a:spcPct val="90000"/>
              </a:lnSpc>
              <a:buFont typeface="+mj-lt"/>
              <a:buAutoNum type="arabicPeriod"/>
              <a:defRPr/>
            </a:pPr>
            <a:endParaRPr lang="en-US" sz="3500" dirty="0"/>
          </a:p>
          <a:p>
            <a:pPr marL="971550" lvl="1" indent="-514350" defTabSz="850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3500" dirty="0"/>
              <a:t>Changes in pressure</a:t>
            </a:r>
          </a:p>
          <a:p>
            <a:pPr marL="228600" indent="-228600" defTabSz="850900"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28600" indent="-228600" defTabSz="850900">
              <a:buFont typeface="Wingdings" pitchFamily="2" charset="2"/>
              <a:buChar char="Ø"/>
              <a:defRPr/>
            </a:pPr>
            <a:r>
              <a:rPr lang="en-US" sz="3800" dirty="0"/>
              <a:t>When a stress is first applied to a system, equilibrium is disturbed and the rates of the forward and backward reactions are no longer equal.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12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/>
              <a:t>Le Châtelier’s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 rtlCol="0">
            <a:normAutofit/>
          </a:bodyPr>
          <a:lstStyle/>
          <a:p>
            <a:pPr marL="228600" indent="-228600">
              <a:buFont typeface="Wingdings" pitchFamily="2" charset="2"/>
              <a:buChar char="Ø"/>
              <a:defRPr/>
            </a:pPr>
            <a:r>
              <a:rPr lang="en-US" sz="2400" dirty="0" smtClean="0"/>
              <a:t>The system responds to the stress by forming more products or by forming more reactants.</a:t>
            </a:r>
          </a:p>
          <a:p>
            <a:pPr marL="228600" indent="-228600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228600" indent="-228600">
              <a:buFont typeface="Wingdings" pitchFamily="2" charset="2"/>
              <a:buChar char="Ø"/>
              <a:defRPr/>
            </a:pPr>
            <a:r>
              <a:rPr lang="en-US" sz="2400" dirty="0" smtClean="0"/>
              <a:t>A new chemical equilibrium is reached when enough reactants or products form.</a:t>
            </a:r>
          </a:p>
          <a:p>
            <a:pPr marL="228600" indent="-228600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228600" indent="-228600">
              <a:buFont typeface="Wingdings" pitchFamily="2" charset="2"/>
              <a:buChar char="Ø"/>
              <a:defRPr/>
            </a:pPr>
            <a:r>
              <a:rPr lang="en-US" sz="2400" dirty="0" smtClean="0"/>
              <a:t>At this point, the rates of the forward and backward reactions are equal again.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</p:txBody>
      </p:sp>
      <p:pic>
        <p:nvPicPr>
          <p:cNvPr id="8196" name="Picture 2" descr="C:\Documents and Settings\Shari D. Elfline\Local Settings\Temporary Internet Files\Content.IE5\33JCMQSW\MC9002900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5029200"/>
            <a:ext cx="1509713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6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66800" y="373653"/>
            <a:ext cx="100584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Increase in Reactant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388" y="1882588"/>
            <a:ext cx="8229600" cy="5181600"/>
          </a:xfrm>
        </p:spPr>
        <p:txBody>
          <a:bodyPr rtlCol="0">
            <a:normAutofit/>
          </a:bodyPr>
          <a:lstStyle/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If you increase a reactant’s concentration, the system will respond to decrease the concentration of the reactant by changing some of it into product.</a:t>
            </a:r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Therefore, the rate of the forward reaction must be greater than the rate of the reverse reaction.</a:t>
            </a:r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The equilibrium is said to shift right, and the reactant concentration drops until the reaction reaches equilibrium.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72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83" y="495983"/>
            <a:ext cx="10058400" cy="1371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Increase in Reactant Concentration</a:t>
            </a:r>
            <a:br>
              <a:rPr lang="en-US" dirty="0" smtClean="0"/>
            </a:br>
            <a:r>
              <a:rPr lang="en-US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23" y="1613647"/>
            <a:ext cx="8229600" cy="5029200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en-US" sz="3600" dirty="0"/>
              <a:t>N</a:t>
            </a:r>
            <a:r>
              <a:rPr lang="en-US" sz="3600" baseline="-25000" dirty="0"/>
              <a:t>2</a:t>
            </a:r>
            <a:r>
              <a:rPr lang="en-US" sz="3600" dirty="0"/>
              <a:t>(g)  + </a:t>
            </a:r>
            <a:r>
              <a:rPr lang="en-US" sz="3600" dirty="0" smtClean="0"/>
              <a:t>3H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(g)           </a:t>
            </a:r>
            <a:r>
              <a:rPr lang="en-US" sz="3600" dirty="0"/>
              <a:t>2NH</a:t>
            </a:r>
            <a:r>
              <a:rPr lang="en-US" sz="3600" baseline="-25000" dirty="0"/>
              <a:t>3</a:t>
            </a:r>
            <a:r>
              <a:rPr lang="en-US" sz="3600" dirty="0"/>
              <a:t>(g)</a:t>
            </a:r>
          </a:p>
          <a:p>
            <a:pPr algn="ctr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US" sz="2400" dirty="0" smtClean="0"/>
              <a:t>If either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or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increased, the equilibrium will shift to the right to try to “get rid” of the additional reactants.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  <a:defRPr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07841" y="1950492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705600" y="2172383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>
            <a:off x="5105400" y="2286000"/>
            <a:ext cx="4572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24384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49" name="Picture 2" descr="C:\Documents and Settings\Shari D. Elfline\Local Settings\Temporary Internet Files\Content.IE5\DOLV5LLG\MC900287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2063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Up Arrow 11"/>
          <p:cNvSpPr/>
          <p:nvPr/>
        </p:nvSpPr>
        <p:spPr>
          <a:xfrm>
            <a:off x="3810000" y="2286000"/>
            <a:ext cx="4572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Decrease in Reactant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235" y="1852829"/>
            <a:ext cx="8229600" cy="4876800"/>
          </a:xfrm>
        </p:spPr>
        <p:txBody>
          <a:bodyPr rtlCol="0">
            <a:normAutofit/>
          </a:bodyPr>
          <a:lstStyle/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If you decrease a reactant’s concentration, the system will respond to increase the concentration of the reactant by changing some of the product into reactant.</a:t>
            </a:r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Therefore, the rate of the reverse reaction must be greater than the rate of the forward reaction.</a:t>
            </a:r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228600" indent="-2286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The equilibrium is said to shift left, and the reactant concentration drops until the reaction reaches equilibrium.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64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Decrease in Reactant Concentration</a:t>
            </a:r>
            <a:br>
              <a:rPr lang="en-US" dirty="0" smtClean="0"/>
            </a:br>
            <a:r>
              <a:rPr lang="en-US" dirty="0" smtClean="0"/>
              <a:t>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72670" y="2069018"/>
            <a:ext cx="10058400" cy="393192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either 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or 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is decreased, the equilibrium will shift to the left to try to replace the reactants that were removed.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10300" y="2377375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212541" y="2584306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3429000" y="27432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953000" y="2743200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6172200" y="3104357"/>
            <a:ext cx="1371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7" name="Picture 2" descr="C:\Documents and Settings\Shari D. Elfline\Local Settings\Temporary Internet Files\Content.IE5\33JCMQSW\MC90034183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871" y="2397919"/>
            <a:ext cx="21336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Increase in Product Concentration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+ 3H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(g)            2NH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(g)</a:t>
            </a:r>
          </a:p>
          <a:p>
            <a:pPr marL="0" indent="0" eaLnBrk="1" hangingPunct="1"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/>
              <a:t>If 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is increased, the equilibrium will shift to the left to try to get rid of the additional 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added to the system.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6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77535" y="2419984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239435" y="2618104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8039100" y="2667000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6248400" y="2819400"/>
            <a:ext cx="11430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20" name="Picture 2" descr="C:\Documents and Settings\Shari D. Elfline\Local Settings\Temporary Internet Files\Content.IE5\YK4S27BO\MC9003342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541" y="4776879"/>
            <a:ext cx="23622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6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922</TotalTime>
  <Words>1082</Words>
  <Application>Microsoft Office PowerPoint</Application>
  <PresentationFormat>Widescreen</PresentationFormat>
  <Paragraphs>143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</vt:lpstr>
      <vt:lpstr>Savon</vt:lpstr>
      <vt:lpstr>MathType 5.0 Equation</vt:lpstr>
      <vt:lpstr>Le chatelier’s Principle</vt:lpstr>
      <vt:lpstr>Le Châtelier’s Principle</vt:lpstr>
      <vt:lpstr>Le Châtelier’s Principle</vt:lpstr>
      <vt:lpstr>Le Châtelier’s Principle</vt:lpstr>
      <vt:lpstr>Increase in Reactant Concentration</vt:lpstr>
      <vt:lpstr>Increase in Reactant Concentration Example</vt:lpstr>
      <vt:lpstr>Decrease in Reactant Concentration</vt:lpstr>
      <vt:lpstr>Decrease in Reactant Concentration Example</vt:lpstr>
      <vt:lpstr>Increase in Product Concentration</vt:lpstr>
      <vt:lpstr>Decrease in Product Concentration</vt:lpstr>
      <vt:lpstr>Changes in Temperature</vt:lpstr>
      <vt:lpstr>Changes in Temperature Exothermic Reaction Example</vt:lpstr>
      <vt:lpstr>Changes in Temperature Exothermic Reaction Example</vt:lpstr>
      <vt:lpstr>Changes in Temperature</vt:lpstr>
      <vt:lpstr>Changes in Temperature Endothermic Reaction Example</vt:lpstr>
      <vt:lpstr>Changes in Temperature Endothermic Reaction Example</vt:lpstr>
      <vt:lpstr>Changes in Temperature Endothermic Reaction Example</vt:lpstr>
      <vt:lpstr>Changes in Pressure</vt:lpstr>
      <vt:lpstr>Changes in Pressure Example</vt:lpstr>
      <vt:lpstr>Changes in Pressure Example</vt:lpstr>
      <vt:lpstr>Practical Uses of Le Châtelier’s Principle</vt:lpstr>
      <vt:lpstr>In general…</vt:lpstr>
      <vt:lpstr>Summary of Concentration Changes During Reactions</vt:lpstr>
      <vt:lpstr>Summary of Pressure Changes to Gases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chatelier’s Principle</dc:title>
  <dc:creator>Kelly Mastin</dc:creator>
  <cp:lastModifiedBy>Kelly Mastin</cp:lastModifiedBy>
  <cp:revision>29</cp:revision>
  <dcterms:created xsi:type="dcterms:W3CDTF">2018-04-22T23:44:17Z</dcterms:created>
  <dcterms:modified xsi:type="dcterms:W3CDTF">2018-04-24T17:20:50Z</dcterms:modified>
</cp:coreProperties>
</file>