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0" r:id="rId4"/>
    <p:sldId id="271" r:id="rId5"/>
    <p:sldId id="273" r:id="rId6"/>
    <p:sldId id="275" r:id="rId7"/>
    <p:sldId id="276" r:id="rId8"/>
    <p:sldId id="274" r:id="rId9"/>
    <p:sldId id="277" r:id="rId10"/>
    <p:sldId id="282" r:id="rId11"/>
    <p:sldId id="279" r:id="rId12"/>
    <p:sldId id="278" r:id="rId13"/>
    <p:sldId id="280" r:id="rId14"/>
    <p:sldId id="281" r:id="rId15"/>
    <p:sldId id="272" r:id="rId16"/>
    <p:sldId id="258" r:id="rId17"/>
    <p:sldId id="259" r:id="rId18"/>
    <p:sldId id="260" r:id="rId19"/>
    <p:sldId id="261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63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DE405-EE93-46AE-9C95-112C843E5E1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CC7A58-C165-48F3-BD31-351EC777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5D490-6E19-48EA-A551-395D76B1A809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408B7-13E2-40B3-A6FD-5224556F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 and weight are different. How? Weight is a measure of</a:t>
            </a:r>
            <a:r>
              <a:rPr lang="en-US" baseline="0" dirty="0" smtClean="0"/>
              <a:t> the pull or acceleration of gravity on an object’s mass (w=mg, weight equals mass times the acceleration of gravity). The acceleration of gravity near Earth’s surface is 9.8 m/sec</a:t>
            </a:r>
            <a:r>
              <a:rPr lang="en-US" baseline="30000" dirty="0" smtClean="0"/>
              <a:t>2</a:t>
            </a:r>
            <a:r>
              <a:rPr lang="en-US" baseline="0" dirty="0" smtClean="0"/>
              <a:t>. The weight of an object can change if gravity changes. The amount of matter in an object does not. Mass is not going to change, but weight will.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56B6-106D-409C-8504-EFB89EC3C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EB0EA-FB55-44A8-9DC4-A7B3F549F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3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Matter: The basics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 (7</a:t>
            </a:r>
            <a:r>
              <a:rPr lang="en-US" baseline="30000" dirty="0" smtClean="0"/>
              <a:t>th</a:t>
            </a:r>
            <a:r>
              <a:rPr lang="en-US" dirty="0" smtClean="0"/>
              <a:t> Grade) Mastin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State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Sublimation-solid to a vapor without becoming a liquid first (ex. </a:t>
            </a:r>
            <a:r>
              <a:rPr lang="en-US" sz="2800" u="sng" dirty="0" err="1" smtClean="0"/>
              <a:t>Icecubes</a:t>
            </a:r>
            <a:r>
              <a:rPr lang="en-US" sz="2800" u="sng" dirty="0" smtClean="0"/>
              <a:t> in freezer, moth balls).</a:t>
            </a:r>
          </a:p>
          <a:p>
            <a:r>
              <a:rPr lang="en-US" sz="2800" u="sng" dirty="0" smtClean="0"/>
              <a:t>Deposition- particles in the </a:t>
            </a:r>
            <a:r>
              <a:rPr lang="en-US" sz="2800" u="sng" dirty="0" smtClean="0"/>
              <a:t>vapor </a:t>
            </a:r>
            <a:r>
              <a:rPr lang="en-US" sz="2800" u="sng" dirty="0" smtClean="0"/>
              <a:t>state collect on cool surfaces, forming the solid state, without becoming a liquid first. (ex. frost</a:t>
            </a:r>
            <a:r>
              <a:rPr lang="en-US" sz="2800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88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03_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"/>
          <a:stretch>
            <a:fillRect/>
          </a:stretch>
        </p:blipFill>
        <p:spPr bwMode="auto">
          <a:xfrm rot="10800000" flipH="1" flipV="1">
            <a:off x="1403810" y="553121"/>
            <a:ext cx="8988747" cy="519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5" y="1558344"/>
            <a:ext cx="6225730" cy="5009881"/>
          </a:xfrm>
        </p:spPr>
      </p:pic>
    </p:spTree>
    <p:extLst>
      <p:ext uri="{BB962C8B-B14F-4D97-AF65-F5344CB8AC3E}">
        <p14:creationId xmlns:p14="http://schemas.microsoft.com/office/powerpoint/2010/main" val="41534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1581439"/>
            <a:ext cx="5950039" cy="4807633"/>
          </a:xfrm>
        </p:spPr>
      </p:pic>
    </p:spTree>
    <p:extLst>
      <p:ext uri="{BB962C8B-B14F-4D97-AF65-F5344CB8AC3E}">
        <p14:creationId xmlns:p14="http://schemas.microsoft.com/office/powerpoint/2010/main" val="32504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77" y="1965186"/>
            <a:ext cx="7534141" cy="4105799"/>
          </a:xfrm>
        </p:spPr>
      </p:pic>
    </p:spTree>
    <p:extLst>
      <p:ext uri="{BB962C8B-B14F-4D97-AF65-F5344CB8AC3E}">
        <p14:creationId xmlns:p14="http://schemas.microsoft.com/office/powerpoint/2010/main" val="31355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up matter???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 smtClean="0"/>
              <a:t>Atoms!!!</a:t>
            </a:r>
          </a:p>
          <a:p>
            <a:r>
              <a:rPr lang="en-US" sz="4000" u="sng" dirty="0" smtClean="0"/>
              <a:t>Atoms are </a:t>
            </a:r>
            <a:r>
              <a:rPr lang="en-US" sz="4000" u="sng" dirty="0"/>
              <a:t>the smallest units that make up matter. Atoms are referred to as the building blocks of matter.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</p:spPr>
        <p:txBody>
          <a:bodyPr/>
          <a:lstStyle/>
          <a:p>
            <a:r>
              <a:rPr lang="en-US" altLang="en-US" smtClean="0"/>
              <a:t>The Atom</a:t>
            </a:r>
          </a:p>
        </p:txBody>
      </p:sp>
      <p:pic>
        <p:nvPicPr>
          <p:cNvPr id="15363" name="Picture 6" descr="http://www.ducksters.com/science/at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6532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010400" y="1608138"/>
            <a:ext cx="3276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Times" panose="02020603050405020304" pitchFamily="18" charset="0"/>
              </a:rPr>
              <a:t>Protons- </a:t>
            </a:r>
            <a:r>
              <a:rPr lang="en-US" altLang="en-US" u="sng" dirty="0" smtClean="0">
                <a:solidFill>
                  <a:schemeClr val="tx1"/>
                </a:solidFill>
                <a:latin typeface="Times" panose="02020603050405020304" pitchFamily="18" charset="0"/>
              </a:rPr>
              <a:t>in the nucleus, positive charge.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 smtClean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Times" panose="02020603050405020304" pitchFamily="18" charset="0"/>
              </a:rPr>
              <a:t>Neutrons-</a:t>
            </a:r>
            <a:r>
              <a:rPr lang="en-US" altLang="en-US" u="sng" dirty="0" smtClean="0">
                <a:solidFill>
                  <a:schemeClr val="tx1"/>
                </a:solidFill>
                <a:latin typeface="Times" panose="02020603050405020304" pitchFamily="18" charset="0"/>
              </a:rPr>
              <a:t>in the nucleus, neutral.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 smtClean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Times" panose="02020603050405020304" pitchFamily="18" charset="0"/>
              </a:rPr>
              <a:t>Electrons-</a:t>
            </a:r>
            <a:r>
              <a:rPr lang="en-US" altLang="en-US" u="sng" dirty="0" smtClean="0">
                <a:solidFill>
                  <a:schemeClr val="tx1"/>
                </a:solidFill>
                <a:latin typeface="Times" panose="02020603050405020304" pitchFamily="18" charset="0"/>
              </a:rPr>
              <a:t>outside the nucleus, negative charge.</a:t>
            </a:r>
            <a:endParaRPr lang="en-US" altLang="en-US" u="sng" dirty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 smtClean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Times" panose="02020603050405020304" pitchFamily="18" charset="0"/>
              </a:rPr>
              <a:t>The </a:t>
            </a:r>
            <a:r>
              <a:rPr lang="en-US" altLang="en-US" b="1" dirty="0">
                <a:solidFill>
                  <a:schemeClr val="tx1"/>
                </a:solidFill>
                <a:latin typeface="Times" panose="02020603050405020304" pitchFamily="18" charset="0"/>
              </a:rPr>
              <a:t>Atomic Mass</a:t>
            </a:r>
            <a:r>
              <a:rPr lang="en-US" altLang="en-US" dirty="0">
                <a:solidFill>
                  <a:schemeClr val="tx1"/>
                </a:solidFill>
                <a:latin typeface="Times" panose="02020603050405020304" pitchFamily="18" charset="0"/>
              </a:rPr>
              <a:t>-</a:t>
            </a:r>
            <a:r>
              <a:rPr lang="en-US" altLang="en-US" u="sng" dirty="0">
                <a:solidFill>
                  <a:schemeClr val="tx1"/>
                </a:solidFill>
                <a:latin typeface="Times" panose="02020603050405020304" pitchFamily="18" charset="0"/>
              </a:rPr>
              <a:t>Protons (+) Neutrons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" panose="02020603050405020304" pitchFamily="18" charset="0"/>
              </a:rPr>
              <a:t>Atomic Number- </a:t>
            </a:r>
            <a:r>
              <a:rPr lang="en-US" altLang="en-US" u="sng" dirty="0">
                <a:solidFill>
                  <a:schemeClr val="tx1"/>
                </a:solidFill>
                <a:latin typeface="Times" panose="02020603050405020304" pitchFamily="18" charset="0"/>
              </a:rPr>
              <a:t>Number of Protons/ Number of Electrons</a:t>
            </a:r>
          </a:p>
        </p:txBody>
      </p:sp>
    </p:spTree>
    <p:extLst>
      <p:ext uri="{BB962C8B-B14F-4D97-AF65-F5344CB8AC3E}">
        <p14:creationId xmlns:p14="http://schemas.microsoft.com/office/powerpoint/2010/main" val="390876276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Protons, Neutrons, and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Protons and Neutrons within the nucleus of the atom have the most mass. The majority of the atom’s mass is found within the nucleus.</a:t>
            </a:r>
          </a:p>
          <a:p>
            <a:r>
              <a:rPr lang="en-US" sz="2800" u="sng" dirty="0" smtClean="0"/>
              <a:t>Electrons are much less massive.</a:t>
            </a:r>
          </a:p>
          <a:p>
            <a:r>
              <a:rPr lang="en-US" sz="2800" u="sng" dirty="0" smtClean="0"/>
              <a:t>Electrons and protons balance the charges of the atom out. There most be an equal amount of protons and electrons.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1511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If there are more electrons than protons than the atom is negatively charged.</a:t>
            </a:r>
          </a:p>
          <a:p>
            <a:r>
              <a:rPr lang="en-US" sz="2800" u="sng" dirty="0" smtClean="0"/>
              <a:t>If there are fewer electrons than protons than the atom is positively charged.</a:t>
            </a:r>
          </a:p>
          <a:p>
            <a:r>
              <a:rPr lang="en-US" sz="2800" u="sng" dirty="0" smtClean="0"/>
              <a:t>If an atom has a charge (negative or positive) it is called an ion. Ions are electrically charged particles.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8256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Electrons are arranged outside of the nucleus within the atom based on how much energy they have.</a:t>
            </a:r>
          </a:p>
          <a:p>
            <a:r>
              <a:rPr lang="en-US" sz="2800" u="sng" dirty="0" smtClean="0"/>
              <a:t>The electron cloud is where they are located and within that cloud are orbitals.</a:t>
            </a:r>
          </a:p>
          <a:p>
            <a:r>
              <a:rPr lang="en-US" sz="2800" u="sng" dirty="0" smtClean="0"/>
              <a:t>Orbitals are categorized based on the amount of energy the electrons have. Electrons having the same amount of energy go into the same orbitals.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088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/>
              <a:t>Matter is anything that has mass and takes up space (it has volume).</a:t>
            </a:r>
          </a:p>
          <a:p>
            <a:pPr marL="0" indent="0">
              <a:buNone/>
            </a:pP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9150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the atomic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Democritus</a:t>
            </a:r>
          </a:p>
          <a:p>
            <a:r>
              <a:rPr lang="en-US" sz="2800" b="1" u="sng" dirty="0" smtClean="0"/>
              <a:t>Dalton</a:t>
            </a:r>
          </a:p>
          <a:p>
            <a:r>
              <a:rPr lang="en-US" sz="2800" b="1" u="sng" dirty="0" smtClean="0"/>
              <a:t>Thompson</a:t>
            </a:r>
          </a:p>
          <a:p>
            <a:r>
              <a:rPr lang="en-US" sz="2800" b="1" u="sng" dirty="0" smtClean="0"/>
              <a:t>Rutherford</a:t>
            </a:r>
          </a:p>
          <a:p>
            <a:r>
              <a:rPr lang="en-US" sz="2800" b="1" u="sng" dirty="0" smtClean="0"/>
              <a:t>Bohr</a:t>
            </a:r>
          </a:p>
          <a:p>
            <a:r>
              <a:rPr lang="en-US" sz="2800" b="1" u="sng" dirty="0" smtClean="0"/>
              <a:t>Chadwick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823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Ideas of the Atomic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Democritus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Ancient Greek philosopher in the 5</a:t>
            </a:r>
            <a:r>
              <a:rPr lang="en-US" baseline="30000" dirty="0" smtClean="0"/>
              <a:t>th</a:t>
            </a:r>
            <a:r>
              <a:rPr lang="en-US" dirty="0" smtClean="0"/>
              <a:t> century BC.</a:t>
            </a:r>
          </a:p>
          <a:p>
            <a:r>
              <a:rPr lang="en-US" dirty="0" smtClean="0"/>
              <a:t>Proposed that everything was made of tiny, “indivisible” particles.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Dalton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1803 English scientist, John Dalton,</a:t>
            </a:r>
          </a:p>
          <a:p>
            <a:pPr marL="0" indent="0">
              <a:buNone/>
            </a:pPr>
            <a:r>
              <a:rPr lang="en-US" dirty="0" smtClean="0"/>
              <a:t>Published the first fully scientific model of the atom.</a:t>
            </a:r>
          </a:p>
          <a:p>
            <a:r>
              <a:rPr lang="en-US" dirty="0" smtClean="0"/>
              <a:t>Reaffirmed that everything is made of small, indivisible particles.</a:t>
            </a:r>
          </a:p>
          <a:p>
            <a:r>
              <a:rPr lang="en-US" dirty="0" smtClean="0"/>
              <a:t>Atoms combine together in whole-number ratios to form compounds.</a:t>
            </a:r>
          </a:p>
          <a:p>
            <a:r>
              <a:rPr lang="en-US" dirty="0" smtClean="0"/>
              <a:t>Atoms are neither created, nor destroyed during chemical reactions.</a:t>
            </a:r>
          </a:p>
          <a:p>
            <a:r>
              <a:rPr lang="en-US" dirty="0" smtClean="0"/>
              <a:t>Every atom of a given element is identical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 and Democritus</a:t>
            </a:r>
            <a:endParaRPr lang="en-US" dirty="0"/>
          </a:p>
        </p:txBody>
      </p:sp>
      <p:pic>
        <p:nvPicPr>
          <p:cNvPr id="1026" name="Picture 2" descr="John Dalton and the At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8" y="2193925"/>
            <a:ext cx="3199196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6/64/Coypel_Democri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83" y="2477260"/>
            <a:ext cx="2672199" cy="349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Theory developments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J.J. Thompson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1897</a:t>
            </a:r>
          </a:p>
          <a:p>
            <a:r>
              <a:rPr lang="en-US" dirty="0" smtClean="0"/>
              <a:t>“Plum pudding model”</a:t>
            </a:r>
          </a:p>
          <a:p>
            <a:r>
              <a:rPr lang="en-US" dirty="0" smtClean="0"/>
              <a:t>“Watermelon model”</a:t>
            </a:r>
          </a:p>
          <a:p>
            <a:r>
              <a:rPr lang="en-US" dirty="0" smtClean="0"/>
              <a:t>A cloud of positively charged material with thousands of negatively charged particles embedded in it.</a:t>
            </a:r>
          </a:p>
          <a:p>
            <a:r>
              <a:rPr lang="en-US" dirty="0" smtClean="0"/>
              <a:t>Essentially he discovered the electrons.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Ernest Rutherford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1909</a:t>
            </a:r>
          </a:p>
          <a:p>
            <a:r>
              <a:rPr lang="en-US" dirty="0" smtClean="0"/>
              <a:t>“Gold foil experiment”-fired small, positively charged particles at a thin foil made of gold.</a:t>
            </a:r>
          </a:p>
          <a:p>
            <a:r>
              <a:rPr lang="en-US" dirty="0" smtClean="0"/>
              <a:t>Concluded that all the positive charge in the atom was concentrated in the center of the atom</a:t>
            </a:r>
          </a:p>
          <a:p>
            <a:r>
              <a:rPr lang="en-US" dirty="0" smtClean="0"/>
              <a:t>He discovered the nucleus of the atom.</a:t>
            </a:r>
          </a:p>
          <a:p>
            <a:r>
              <a:rPr lang="en-US" dirty="0" smtClean="0"/>
              <a:t>He also concluded that the electrons were outside the nucleus and most of the atom contained empty space.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5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Thompson and Rutherford</a:t>
            </a:r>
            <a:endParaRPr lang="en-US" dirty="0"/>
          </a:p>
        </p:txBody>
      </p:sp>
      <p:pic>
        <p:nvPicPr>
          <p:cNvPr id="2050" name="Picture 2" descr="https://reich-chemistry.wikispaces.com/file/view/plum_pudding_model.jpg/285842288/plum_pudding_mod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592041"/>
            <a:ext cx="4754563" cy="31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bEKbhnkW92U/Tyqk2LbrmpI/AAAAAAAAA8k/gtc1pnzMcm4/s1600/p20014b2bg193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3" y="2335245"/>
            <a:ext cx="4039790" cy="37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Niels Bohr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1913 Danish Physicist proposed that electrons were orbiting the nucleus like planets orbiting the sun.</a:t>
            </a:r>
          </a:p>
          <a:p>
            <a:r>
              <a:rPr lang="en-US" dirty="0" smtClean="0"/>
              <a:t>The orbits represented different energy levels for electrons.</a:t>
            </a:r>
          </a:p>
          <a:p>
            <a:r>
              <a:rPr lang="en-US" dirty="0" smtClean="0"/>
              <a:t>Lower energies were closer to the nucleus and higher energies were further away.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James Chadwick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1932 English scientist discovered the neutron.</a:t>
            </a:r>
          </a:p>
          <a:p>
            <a:r>
              <a:rPr lang="en-US" dirty="0" smtClean="0"/>
              <a:t>All of the mass of the atom is concentrated inside the nucleus.</a:t>
            </a:r>
          </a:p>
          <a:p>
            <a:r>
              <a:rPr lang="en-US" dirty="0" smtClean="0"/>
              <a:t>Neutrons and Protons have relatively the same mass, neutrons are slightly more massive.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and Chadwick</a:t>
            </a:r>
            <a:endParaRPr lang="en-US" dirty="0"/>
          </a:p>
        </p:txBody>
      </p:sp>
      <p:pic>
        <p:nvPicPr>
          <p:cNvPr id="3074" name="Picture 2" descr="http://the-history-of-the-atom.wikispaces.com/file/view/bohr_atom.gif/183324397/bohr_atom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9" y="2878137"/>
            <a:ext cx="44481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uzzle.com/img/articleImages/606079-31729-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41" y="2093976"/>
            <a:ext cx="3306144" cy="36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the atomic theory</a:t>
            </a:r>
            <a:endParaRPr lang="en-US" dirty="0"/>
          </a:p>
        </p:txBody>
      </p:sp>
      <p:pic>
        <p:nvPicPr>
          <p:cNvPr id="2050" name="Picture 2" descr="http://c3e308.medialib.glogster.com/media/39/396fcc7f20fe6e53ee1306a3bc7896018d970daf4b582a2506d38780586293ab/219737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1800214"/>
            <a:ext cx="6378813" cy="47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749935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States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05944" y="1680693"/>
            <a:ext cx="7848600" cy="3625403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cs typeface="Times New Roman" panose="02020603050405020304" pitchFamily="18" charset="0"/>
              </a:rPr>
              <a:t>solid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 fixed volume and shape that results from particle arrangement </a:t>
            </a:r>
          </a:p>
          <a:p>
            <a:pPr eaLnBrk="1" hangingPunct="1"/>
            <a:r>
              <a:rPr lang="en-US" altLang="en-US" sz="2400" b="1" u="sng" dirty="0" smtClean="0">
                <a:cs typeface="Times New Roman" panose="02020603050405020304" pitchFamily="18" charset="0"/>
              </a:rPr>
              <a:t>liquid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 fixed volume but not a fixed shape;  flows and takes shape of container</a:t>
            </a:r>
          </a:p>
          <a:p>
            <a:pPr eaLnBrk="1" hangingPunct="1"/>
            <a:r>
              <a:rPr lang="en-US" altLang="en-US" sz="2400" b="1" u="sng" dirty="0" smtClean="0">
                <a:cs typeface="Times New Roman" panose="02020603050405020304" pitchFamily="18" charset="0"/>
              </a:rPr>
              <a:t>gas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 neither fixed volume nor fixed shape;  weakly attract one another and move at high speed; fill container they occupy </a:t>
            </a:r>
          </a:p>
          <a:p>
            <a:pPr eaLnBrk="1" hangingPunct="1"/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97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States of Matter contd.</a:t>
            </a:r>
          </a:p>
        </p:txBody>
      </p:sp>
      <p:pic>
        <p:nvPicPr>
          <p:cNvPr id="22531" name="Picture 4" descr="FG11_0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17639"/>
            <a:ext cx="7620000" cy="4560887"/>
          </a:xfrm>
        </p:spPr>
      </p:pic>
    </p:spTree>
    <p:extLst>
      <p:ext uri="{BB962C8B-B14F-4D97-AF65-F5344CB8AC3E}">
        <p14:creationId xmlns:p14="http://schemas.microsoft.com/office/powerpoint/2010/main" val="316656763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Mass- quantity of matter in an object. </a:t>
            </a:r>
            <a:r>
              <a:rPr lang="en-US" sz="2800" u="sng" dirty="0"/>
              <a:t>T</a:t>
            </a:r>
            <a:r>
              <a:rPr lang="en-US" sz="2800" u="sng" dirty="0" smtClean="0"/>
              <a:t>he mass of an object is the same no matter where you measure it (</a:t>
            </a:r>
            <a:r>
              <a:rPr lang="en-US" sz="2800" u="sng" dirty="0" err="1" smtClean="0"/>
              <a:t>lbm</a:t>
            </a:r>
            <a:r>
              <a:rPr lang="en-US" sz="2800" u="sng" dirty="0" smtClean="0"/>
              <a:t>, kg)</a:t>
            </a:r>
          </a:p>
          <a:p>
            <a:r>
              <a:rPr lang="en-US" sz="2800" u="sng" dirty="0" smtClean="0"/>
              <a:t>Weight-gravitational pull on an object. Gravity can differ from place to place (</a:t>
            </a:r>
            <a:r>
              <a:rPr lang="en-US" sz="2800" u="sng" dirty="0" err="1" smtClean="0"/>
              <a:t>lbf</a:t>
            </a:r>
            <a:r>
              <a:rPr lang="en-US" sz="2800" u="sng" dirty="0" smtClean="0"/>
              <a:t>, N).</a:t>
            </a:r>
          </a:p>
          <a:p>
            <a:r>
              <a:rPr lang="en-US" sz="2800" u="sng" dirty="0" smtClean="0"/>
              <a:t>Volume- the space an object occupies (cm</a:t>
            </a:r>
            <a:r>
              <a:rPr lang="en-US" sz="2800" u="sng" baseline="30000" dirty="0" smtClean="0"/>
              <a:t>3</a:t>
            </a:r>
            <a:r>
              <a:rPr lang="en-US" sz="2800" u="sng" dirty="0" smtClean="0"/>
              <a:t>, L, mL)-different units of volume are used for different states of matter.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5170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use to measure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Units of </a:t>
            </a:r>
            <a:r>
              <a:rPr lang="en-US" sz="2400" dirty="0"/>
              <a:t>m</a:t>
            </a:r>
            <a:r>
              <a:rPr lang="en-US" sz="2400" dirty="0" smtClean="0"/>
              <a:t>easurement for volume are 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and ml. </a:t>
            </a:r>
          </a:p>
          <a:p>
            <a:pPr marL="0" indent="0">
              <a:buNone/>
            </a:pPr>
            <a:r>
              <a:rPr lang="en-US" sz="2400" dirty="0" smtClean="0"/>
              <a:t>1 cm</a:t>
            </a:r>
            <a:r>
              <a:rPr lang="en-US" sz="2400" baseline="30000" dirty="0" smtClean="0"/>
              <a:t>3  </a:t>
            </a:r>
            <a:r>
              <a:rPr lang="en-US" sz="2400" dirty="0" smtClean="0"/>
              <a:t>= 1 ml</a:t>
            </a:r>
          </a:p>
          <a:p>
            <a:r>
              <a:rPr lang="en-US" sz="2400" dirty="0" smtClean="0"/>
              <a:t>A common tool for measuring the volume of a regularly shaped solid is a metric ruler of meter stick (l x w x h).</a:t>
            </a:r>
          </a:p>
          <a:p>
            <a:r>
              <a:rPr lang="en-US" sz="2400" dirty="0" smtClean="0"/>
              <a:t>A common tool for measuring liquid volume is the graduated cylinder. The volume is measured at the bottom of the meniscus, or curve of the liquid in the cylinder.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1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Graduated Cylinder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7" y="2468160"/>
            <a:ext cx="3636963" cy="3636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23" y="2582295"/>
            <a:ext cx="3522828" cy="35228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946710" y="3698543"/>
            <a:ext cx="1634582" cy="84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93834" y="4343709"/>
            <a:ext cx="284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Meniscus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04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Density is the amount of matter in a given space. </a:t>
            </a:r>
            <a:r>
              <a:rPr lang="en-US" sz="2400" dirty="0"/>
              <a:t>D= m/v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73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432440"/>
            <a:ext cx="10571998" cy="970450"/>
          </a:xfrm>
        </p:spPr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88" y="1402890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Melting-solid to liquid (heat speeds up the movement of particles, so they separate)</a:t>
            </a:r>
          </a:p>
          <a:p>
            <a:r>
              <a:rPr lang="en-US" sz="2400" u="sng" dirty="0" smtClean="0"/>
              <a:t>Freezing-liquid to solid (opposite happens when something cool, it loses momentum)</a:t>
            </a:r>
          </a:p>
          <a:p>
            <a:r>
              <a:rPr lang="en-US" sz="2400" u="sng" dirty="0" smtClean="0"/>
              <a:t>Boiling- boiling points are dependent on air pressure and kind of liquid</a:t>
            </a:r>
          </a:p>
          <a:p>
            <a:r>
              <a:rPr lang="en-US" sz="2400" u="sng" dirty="0" smtClean="0"/>
              <a:t>Evaporation-liquid to gas, the warmer the liquid the faster it evaporates (below boiling point temp)</a:t>
            </a:r>
          </a:p>
          <a:p>
            <a:r>
              <a:rPr lang="en-US" sz="2400" u="sng" dirty="0" smtClean="0"/>
              <a:t>Condensation-gas to liquid (colder temps bring vapor particles together)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3448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3345</TotalTime>
  <Words>994</Words>
  <Application>Microsoft Office PowerPoint</Application>
  <PresentationFormat>Widescreen</PresentationFormat>
  <Paragraphs>104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Rockwell</vt:lpstr>
      <vt:lpstr>Rockwell Condensed</vt:lpstr>
      <vt:lpstr>Times</vt:lpstr>
      <vt:lpstr>Times New Roman</vt:lpstr>
      <vt:lpstr>Wingdings</vt:lpstr>
      <vt:lpstr>Wood Type</vt:lpstr>
      <vt:lpstr>Matter: The basics </vt:lpstr>
      <vt:lpstr>Matter</vt:lpstr>
      <vt:lpstr>States of Matter</vt:lpstr>
      <vt:lpstr>States of Matter contd.</vt:lpstr>
      <vt:lpstr>Measuring Matter</vt:lpstr>
      <vt:lpstr>What do we use to measure volume?</vt:lpstr>
      <vt:lpstr>Graduated Cylinder</vt:lpstr>
      <vt:lpstr>Density</vt:lpstr>
      <vt:lpstr>Changes of State</vt:lpstr>
      <vt:lpstr>Change of State Continued</vt:lpstr>
      <vt:lpstr>PowerPoint Presentation</vt:lpstr>
      <vt:lpstr>Phase Diagram</vt:lpstr>
      <vt:lpstr>Phase Diagram </vt:lpstr>
      <vt:lpstr>Heating Curve</vt:lpstr>
      <vt:lpstr>What makes up matter???</vt:lpstr>
      <vt:lpstr>The Atom</vt:lpstr>
      <vt:lpstr>Protons, Neutrons, and Electrons</vt:lpstr>
      <vt:lpstr>IONS</vt:lpstr>
      <vt:lpstr>Electrons</vt:lpstr>
      <vt:lpstr>Development of the atomic theory</vt:lpstr>
      <vt:lpstr>Early Ideas of the Atomic Model</vt:lpstr>
      <vt:lpstr>Dalton and Democritus</vt:lpstr>
      <vt:lpstr>Atomic Theory developments</vt:lpstr>
      <vt:lpstr>Thompson and Rutherford</vt:lpstr>
      <vt:lpstr>PowerPoint Presentation</vt:lpstr>
      <vt:lpstr>Bohr and Chadwick</vt:lpstr>
      <vt:lpstr>Development of the atomic theory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Matter: The basics </dc:title>
  <dc:creator>Kelly Mastin</dc:creator>
  <cp:lastModifiedBy>Kelly Mastin</cp:lastModifiedBy>
  <cp:revision>41</cp:revision>
  <cp:lastPrinted>2017-08-04T11:02:00Z</cp:lastPrinted>
  <dcterms:created xsi:type="dcterms:W3CDTF">2016-08-09T09:14:03Z</dcterms:created>
  <dcterms:modified xsi:type="dcterms:W3CDTF">2018-08-29T17:51:28Z</dcterms:modified>
</cp:coreProperties>
</file>