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  <p:sldId id="284" r:id="rId27"/>
    <p:sldId id="293" r:id="rId28"/>
    <p:sldId id="285" r:id="rId29"/>
    <p:sldId id="294" r:id="rId30"/>
    <p:sldId id="292" r:id="rId31"/>
    <p:sldId id="287" r:id="rId32"/>
    <p:sldId id="288" r:id="rId33"/>
    <p:sldId id="289" r:id="rId34"/>
    <p:sldId id="290" r:id="rId35"/>
    <p:sldId id="291" r:id="rId36"/>
    <p:sldId id="295" r:id="rId37"/>
    <p:sldId id="296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5BDC-9AE1-47F9-BE62-D62266D671F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4DE3-99F5-4130-AA84-F9D50B3726C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Constellati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212206"/>
          </a:xfrm>
          <a:prstGeom prst="rect">
            <a:avLst/>
          </a:prstGeom>
        </p:spPr>
      </p:pic>
      <p:pic>
        <p:nvPicPr>
          <p:cNvPr id="10" name="Picture 9" descr="Globe Top.png"/>
          <p:cNvPicPr>
            <a:picLocks noChangeAspect="1"/>
          </p:cNvPicPr>
          <p:nvPr/>
        </p:nvPicPr>
        <p:blipFill>
          <a:blip r:embed="rId3" cstate="print">
            <a:lum bright="17000" contrast="19000"/>
          </a:blip>
          <a:stretch>
            <a:fillRect/>
          </a:stretch>
        </p:blipFill>
        <p:spPr>
          <a:xfrm>
            <a:off x="983293" y="6212909"/>
            <a:ext cx="7221254" cy="37703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5BDC-9AE1-47F9-BE62-D62266D671F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4DE3-99F5-4130-AA84-F9D50B372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5BDC-9AE1-47F9-BE62-D62266D671F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4DE3-99F5-4130-AA84-F9D50B372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96000" cy="1143000"/>
          </a:xfrm>
        </p:spPr>
        <p:txBody>
          <a:bodyPr>
            <a:noAutofit/>
          </a:bodyPr>
          <a:lstStyle>
            <a:lvl1pPr algn="l">
              <a:defRPr sz="3600" b="1" cap="none" spc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5BDC-9AE1-47F9-BE62-D62266D671F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4DE3-99F5-4130-AA84-F9D50B3726C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Constellation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567613">
            <a:off x="6766183" y="310743"/>
            <a:ext cx="2094870" cy="1079409"/>
          </a:xfrm>
          <a:prstGeom prst="rect">
            <a:avLst/>
          </a:prstGeom>
        </p:spPr>
      </p:pic>
      <p:pic>
        <p:nvPicPr>
          <p:cNvPr id="9" name="Picture 8" descr="Globe Top.png"/>
          <p:cNvPicPr>
            <a:picLocks noChangeAspect="1"/>
          </p:cNvPicPr>
          <p:nvPr/>
        </p:nvPicPr>
        <p:blipFill>
          <a:blip r:embed="rId3" cstate="print">
            <a:lum bright="17000" contrast="19000"/>
          </a:blip>
          <a:stretch>
            <a:fillRect/>
          </a:stretch>
        </p:blipFill>
        <p:spPr>
          <a:xfrm>
            <a:off x="983293" y="6212909"/>
            <a:ext cx="7221254" cy="37703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5BDC-9AE1-47F9-BE62-D62266D671F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4DE3-99F5-4130-AA84-F9D50B372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5BDC-9AE1-47F9-BE62-D62266D671F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4DE3-99F5-4130-AA84-F9D50B372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5BDC-9AE1-47F9-BE62-D62266D671F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4DE3-99F5-4130-AA84-F9D50B372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5BDC-9AE1-47F9-BE62-D62266D671F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4DE3-99F5-4130-AA84-F9D50B372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5BDC-9AE1-47F9-BE62-D62266D671F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4DE3-99F5-4130-AA84-F9D50B372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5BDC-9AE1-47F9-BE62-D62266D671F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4DE3-99F5-4130-AA84-F9D50B372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5BDC-9AE1-47F9-BE62-D62266D671F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4DE3-99F5-4130-AA84-F9D50B372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tx2">
                <a:lumMod val="50000"/>
              </a:schemeClr>
            </a:gs>
            <a:gs pos="77000">
              <a:schemeClr val="accent5">
                <a:lumMod val="75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45BDC-9AE1-47F9-BE62-D62266D671F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14DE3-99F5-4130-AA84-F9D50B3726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Unit 1:Scientific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Method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Test Review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kern="1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9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. 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On which axis of a graph do you put the independent variable? </a:t>
            </a:r>
            <a:endParaRPr lang="en-US" kern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/>
              <a:ea typeface="Times New Roman"/>
            </a:endParaRPr>
          </a:p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X axis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10. 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On which axis of a graph do you put the dependent variable?</a:t>
            </a:r>
            <a:endParaRPr lang="en-US" kern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/>
              <a:ea typeface="Times New Roman"/>
            </a:endParaRPr>
          </a:p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Y axis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11. 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What is name of the question to be solved in an experiment?</a:t>
            </a:r>
            <a:endParaRPr lang="en-US" kern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/>
              <a:ea typeface="Times New Roman"/>
            </a:endParaRPr>
          </a:p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scientific problem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12. 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What is the name of a statement that can be tested?</a:t>
            </a:r>
            <a:endParaRPr lang="en-US" kern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/>
              <a:ea typeface="Times New Roman"/>
            </a:endParaRPr>
          </a:p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Hypothesis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13. 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What is the “factor” a scientist changes during a controlled experiment?  In other words what is the variable called that he is testing?</a:t>
            </a:r>
            <a:endParaRPr lang="en-US" kern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/>
              <a:ea typeface="Times New Roman"/>
            </a:endParaRPr>
          </a:p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independent variable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14. 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What is the format of a hypothesis?</a:t>
            </a:r>
            <a:endParaRPr lang="en-US" kern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/>
              <a:ea typeface="Times New Roman"/>
            </a:endParaRPr>
          </a:p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If D.V. is related to I.V., then specific prediction as the I.V. increases/decreases the DV increases/decreases.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kern="1400" dirty="0" smtClean="0">
                <a:latin typeface="Arial Narrow"/>
                <a:ea typeface="Times New Roman"/>
                <a:cs typeface="Arial Narrow"/>
              </a:rPr>
              <a:t>15. </a:t>
            </a:r>
            <a:r>
              <a:rPr lang="en-US" kern="1400" dirty="0" smtClean="0">
                <a:latin typeface="Arial Narrow"/>
                <a:ea typeface="Times New Roman"/>
                <a:cs typeface="Arial Narrow"/>
              </a:rPr>
              <a:t>What are the characteristics of a hypothesis? In other words, what must a hypothesis include?</a:t>
            </a:r>
            <a:endParaRPr lang="en-US" kern="1400" dirty="0" smtClean="0">
              <a:latin typeface="Times New Roman"/>
              <a:ea typeface="Times New Roman"/>
            </a:endParaRPr>
          </a:p>
          <a:p>
            <a:pPr marL="514350" indent="-514350">
              <a:buNone/>
            </a:pPr>
            <a:r>
              <a:rPr lang="en-US" kern="1400" dirty="0" smtClean="0">
                <a:latin typeface="Arial Narrow"/>
                <a:ea typeface="Times New Roman"/>
                <a:cs typeface="Arial Narrow"/>
              </a:rPr>
              <a:t>If, is related to, then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16. 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Which variable do you change on purpose?</a:t>
            </a:r>
            <a:endParaRPr lang="en-US" kern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/>
              <a:ea typeface="Times New Roman"/>
            </a:endParaRPr>
          </a:p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independent variable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17. 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Which variable do you measure?</a:t>
            </a:r>
            <a:endParaRPr lang="en-US" kern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/>
              <a:ea typeface="Times New Roman"/>
            </a:endParaRPr>
          </a:p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dependent variable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18. 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In a data table, which column (left or right) do you record the dependent variable?</a:t>
            </a:r>
            <a:endParaRPr lang="en-US" kern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/>
              <a:ea typeface="Times New Roman"/>
            </a:endParaRPr>
          </a:p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right column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Question #1: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Identify the parts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of the scientific method process in order: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1.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2.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3.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4.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5.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6.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7.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19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. 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In a data table, which column (left or right) do you record the independent variable?</a:t>
            </a:r>
            <a:endParaRPr lang="en-US" kern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/>
              <a:ea typeface="Times New Roman"/>
            </a:endParaRPr>
          </a:p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left column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20. 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The act of drawing a solution from the information found in an experiment is making a __________________.</a:t>
            </a:r>
            <a:endParaRPr lang="en-US" kern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/>
              <a:ea typeface="Times New Roman"/>
            </a:endParaRPr>
          </a:p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conclusion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21. 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In an experiment, the variable that changes as a result of changes in the manipulated variable is the…</a:t>
            </a:r>
            <a:endParaRPr lang="en-US" kern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/>
              <a:ea typeface="Times New Roman"/>
            </a:endParaRPr>
          </a:p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dependent variable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22. 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In an experiment, a scientist is studying how long it takes parachutes of different sizes to fall to the ground.  What is the independent variable?</a:t>
            </a:r>
            <a:endParaRPr lang="en-US" kern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/>
              <a:ea typeface="Times New Roman"/>
            </a:endParaRPr>
          </a:p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size of parachute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23. 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You want to know if the temperature of water affects how quickly a cube of sugar will dissolve. What would be the dependent variable?</a:t>
            </a:r>
            <a:endParaRPr lang="en-US" kern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/>
              <a:ea typeface="Times New Roman"/>
            </a:endParaRPr>
          </a:p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time it takes sugar cube to dissolve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24.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What is the most appropriate problem for this experiment?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(a) How do plants and animals get along in pond water?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(b) What type of gasses do different organisms give off as a waste product?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(c) Which pond water changes color?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(d) What causes the water to turn color?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382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4403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Narkisim" pitchFamily="34" charset="-79"/>
              </a:rPr>
              <a:t>25.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cs typeface="Narkisim" pitchFamily="34" charset="-79"/>
              </a:rPr>
              <a:t>Write a Hypothesis for this experiment.</a:t>
            </a:r>
            <a:endParaRPr lang="en-US" kern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Narrow" pitchFamily="34" charset="0"/>
              <a:ea typeface="Times New Roman"/>
              <a:cs typeface="Narkisim" pitchFamily="34" charset="-79"/>
            </a:endParaRPr>
          </a:p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If the color change of </a:t>
            </a:r>
            <a:r>
              <a:rPr lang="en-US" kern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Bromthymol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 blue is related to the presence of carbon dioxide, then as the amount of carbon dioxide increases the </a:t>
            </a:r>
            <a:r>
              <a:rPr lang="en-US" kern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bromthymol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 blue becomes more green.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991600" cy="59436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26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 Narrow"/>
              </a:rPr>
              <a:t>. 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"/>
              </a:rPr>
              <a:t>Highlight the sentences in the experiment which describe the procedure.</a:t>
            </a:r>
            <a:endParaRPr lang="en-US" kern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Narrow" pitchFamily="34" charset="0"/>
              <a:ea typeface="Times New Roman"/>
            </a:endParaRPr>
          </a:p>
          <a:p>
            <a:pPr marL="0" indent="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"/>
              </a:rPr>
              <a:t>Four Flasks were filled with pond water. Five drops of </a:t>
            </a:r>
            <a:r>
              <a:rPr lang="en-US" kern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"/>
              </a:rPr>
              <a:t>Bromthymol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"/>
              </a:rPr>
              <a:t> blue were added to each flask. </a:t>
            </a:r>
            <a:r>
              <a:rPr lang="en-US" kern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"/>
              </a:rPr>
              <a:t>Bromthymol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"/>
              </a:rPr>
              <a:t> blue turns green in the presence of carbon dioxide. A snail was placed in flask 2. A piece of Elodea, a plant, was placed in flask 3. Both a snail and a piece of Elodea were placed in flask 4. All four flasks were sealed with paraffin wax and placed in the light for 2 days. At the end of two days, the water in flask 2 was green. The water in flask 3 was blue. The water in flask 4 was blue at the top and green at the bottom.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991600" cy="59436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26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 Narrow"/>
              </a:rPr>
              <a:t>. 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"/>
              </a:rPr>
              <a:t>Highlight the sentences in the experiment which describe the procedure.</a:t>
            </a:r>
            <a:endParaRPr lang="en-US" kern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Narrow" pitchFamily="34" charset="0"/>
              <a:ea typeface="Times New Roman"/>
            </a:endParaRPr>
          </a:p>
          <a:p>
            <a:pPr marL="0" indent="0">
              <a:buNone/>
            </a:pPr>
            <a:r>
              <a:rPr lang="en-US" kern="1400" dirty="0" smtClean="0">
                <a:solidFill>
                  <a:srgbClr val="FFFF00"/>
                </a:solidFill>
                <a:latin typeface="Arial Narrow" pitchFamily="34" charset="0"/>
                <a:ea typeface="Times New Roman"/>
                <a:cs typeface="Arial"/>
              </a:rPr>
              <a:t>Four Flasks were filled with pond water.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"/>
              </a:rPr>
              <a:t> </a:t>
            </a:r>
            <a:r>
              <a:rPr lang="en-US" kern="1400" dirty="0" smtClean="0">
                <a:solidFill>
                  <a:srgbClr val="FFFF00"/>
                </a:solidFill>
                <a:latin typeface="Arial Narrow" pitchFamily="34" charset="0"/>
                <a:ea typeface="Times New Roman"/>
                <a:cs typeface="Arial"/>
              </a:rPr>
              <a:t>Five drops of </a:t>
            </a:r>
            <a:r>
              <a:rPr lang="en-US" kern="1400" dirty="0" err="1" smtClean="0">
                <a:solidFill>
                  <a:srgbClr val="FFFF00"/>
                </a:solidFill>
                <a:latin typeface="Arial Narrow" pitchFamily="34" charset="0"/>
                <a:ea typeface="Times New Roman"/>
                <a:cs typeface="Arial"/>
              </a:rPr>
              <a:t>Bromthymol</a:t>
            </a:r>
            <a:r>
              <a:rPr lang="en-US" kern="1400" dirty="0" smtClean="0">
                <a:solidFill>
                  <a:srgbClr val="FFFF00"/>
                </a:solidFill>
                <a:latin typeface="Arial Narrow" pitchFamily="34" charset="0"/>
                <a:ea typeface="Times New Roman"/>
                <a:cs typeface="Arial"/>
              </a:rPr>
              <a:t> blue were added to each flask. </a:t>
            </a:r>
            <a:r>
              <a:rPr lang="en-US" kern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"/>
              </a:rPr>
              <a:t>Bromthymol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"/>
              </a:rPr>
              <a:t> blue turns green in the presence of carbon dioxide. </a:t>
            </a:r>
            <a:r>
              <a:rPr lang="en-US" kern="1400" dirty="0" smtClean="0">
                <a:solidFill>
                  <a:srgbClr val="FFFF00"/>
                </a:solidFill>
                <a:latin typeface="Arial Narrow" pitchFamily="34" charset="0"/>
                <a:ea typeface="Times New Roman"/>
                <a:cs typeface="Arial"/>
              </a:rPr>
              <a:t>A snail was placed in flask 2. A piece of Elodea, a plant, was placed in flask 3. Both a snail and a piece of Elodea were placed in flask 4. All four flasks were sealed with paraffin wax and placed in the light for 2 days.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"/>
              </a:rPr>
              <a:t> At the end of two days, the water in flask 2 was green. The water in flask 3 was blue. The water in flask 4 was blue at the top and green at the bottom.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991600" cy="59436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27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 Narrow"/>
              </a:rPr>
              <a:t>. </a:t>
            </a:r>
            <a:r>
              <a:rPr lang="en-US" u="sng" kern="1400" dirty="0" smtClean="0">
                <a:solidFill>
                  <a:srgbClr val="FFFF00"/>
                </a:solidFill>
                <a:latin typeface="Arial Narrow" pitchFamily="34" charset="0"/>
                <a:ea typeface="Times New Roman"/>
                <a:cs typeface="Arial"/>
              </a:rPr>
              <a:t>Underline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"/>
              </a:rPr>
              <a:t> the sentences in the experiment that contain observations.</a:t>
            </a:r>
            <a:endParaRPr lang="en-US" kern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Narrow" pitchFamily="34" charset="0"/>
              <a:ea typeface="Times New Roman"/>
            </a:endParaRPr>
          </a:p>
          <a:p>
            <a:pPr marL="0" indent="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"/>
              </a:rPr>
              <a:t>Four Flasks were filled with pond water. Five drops of </a:t>
            </a:r>
            <a:r>
              <a:rPr lang="en-US" kern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"/>
              </a:rPr>
              <a:t>Bromthymol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"/>
              </a:rPr>
              <a:t> blue were added to each flask. </a:t>
            </a:r>
            <a:r>
              <a:rPr lang="en-US" kern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"/>
              </a:rPr>
              <a:t>Bromthymol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"/>
              </a:rPr>
              <a:t> blue turns green in the presence of carbon dioxide. A snail was placed in flask 2. A piece of Elodea, a plant, was placed in flask 3. Both a snail and a piece of Elodea were placed in flask 4. All four flasks were sealed with paraffin wax and placed in the light for 2 days. At the end of two days, the water in flask 2 was green. The water in flask 3 was blue. The water in flask 4 was blue at the top and green at the bottom.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hangingPunct="0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2. Use your own words to define the following words:</a:t>
            </a:r>
          </a:p>
          <a:p>
            <a:pPr hangingPunct="0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variable – any part of an experiment that changes</a:t>
            </a:r>
          </a:p>
          <a:p>
            <a:pPr hangingPunct="0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control – an experimental group that is used as a standard to compare results to</a:t>
            </a:r>
          </a:p>
          <a:p>
            <a:pPr hangingPunct="0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independent variable – a variable that you change ON PURPOSE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hangingPunct="0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dependent variable – a variable that changes that you MEASURE</a:t>
            </a:r>
          </a:p>
          <a:p>
            <a:pPr hangingPunct="0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hypothesis - 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constant – a variable that does NOT change/MUST stay the same/NOT allowed to change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991600" cy="59436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27.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 Narrow"/>
              </a:rPr>
              <a:t> </a:t>
            </a:r>
            <a:r>
              <a:rPr lang="en-US" u="sng" kern="1400" dirty="0" smtClean="0">
                <a:solidFill>
                  <a:srgbClr val="FFFF00"/>
                </a:solidFill>
                <a:latin typeface="Arial Narrow" pitchFamily="34" charset="0"/>
                <a:ea typeface="Times New Roman"/>
                <a:cs typeface="Arial"/>
              </a:rPr>
              <a:t>Underline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"/>
              </a:rPr>
              <a:t> the sentences in the experiment that contain observations.</a:t>
            </a:r>
            <a:endParaRPr lang="en-US" kern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Narrow" pitchFamily="34" charset="0"/>
              <a:ea typeface="Times New Roman"/>
            </a:endParaRPr>
          </a:p>
          <a:p>
            <a:pPr marL="0" indent="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"/>
              </a:rPr>
              <a:t>Four Flasks were filled with pond water. Five drops of </a:t>
            </a:r>
            <a:r>
              <a:rPr lang="en-US" kern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"/>
              </a:rPr>
              <a:t>Bromthymol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"/>
              </a:rPr>
              <a:t> blue were added to each flask. </a:t>
            </a:r>
            <a:r>
              <a:rPr lang="en-US" kern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"/>
              </a:rPr>
              <a:t>Bromthymol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"/>
              </a:rPr>
              <a:t> blue turns green in the presence of carbon dioxide. A snail was placed in flask 2. A piece of Elodea, a plant, was placed in flask 3. Both a snail and a piece of Elodea were placed in flask 4. All four flasks were sealed with paraffin wax and placed in the light for 2 days. </a:t>
            </a:r>
            <a:r>
              <a:rPr lang="en-US" u="sng" kern="1400" dirty="0" smtClean="0">
                <a:solidFill>
                  <a:srgbClr val="FFFF00"/>
                </a:solidFill>
                <a:latin typeface="Arial Narrow" pitchFamily="34" charset="0"/>
                <a:ea typeface="Times New Roman"/>
                <a:cs typeface="Arial"/>
              </a:rPr>
              <a:t>At the end of two days, the water in flask 2 was green. The water in flask 3 was blue. The water in flask 4 was blue at the top and green at the bottom.</a:t>
            </a:r>
            <a:endParaRPr lang="en-US" u="sng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28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. 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"/>
              </a:rPr>
              <a:t>What purpose does Flask 1 have in the experiment?</a:t>
            </a:r>
            <a:endParaRPr lang="en-US" kern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Narrow" pitchFamily="34" charset="0"/>
              <a:ea typeface="Times New Roman"/>
            </a:endParaRPr>
          </a:p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Control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29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. 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"/>
              </a:rPr>
              <a:t>What is the independent variable in this experiment?</a:t>
            </a:r>
            <a:endParaRPr lang="en-US" kern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Narrow" pitchFamily="34" charset="0"/>
              <a:ea typeface="Times New Roman"/>
            </a:endParaRPr>
          </a:p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What is placed in each flask: the snail, the Elodea plant, the snail and the Elodea plant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30. 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"/>
              </a:rPr>
              <a:t>What is the dependent variable in this experiment? </a:t>
            </a:r>
            <a:endParaRPr lang="en-US" kern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Narrow" pitchFamily="34" charset="0"/>
              <a:ea typeface="Times New Roman"/>
            </a:endParaRPr>
          </a:p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The color change of the pond water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-228600"/>
            <a:ext cx="8534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915400" cy="54403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31. 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"/>
              </a:rPr>
              <a:t>Name 6 constants in this experiment.</a:t>
            </a:r>
            <a:endParaRPr lang="en-US" kern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Narrow" pitchFamily="34" charset="0"/>
              <a:ea typeface="Times New Roman"/>
            </a:endParaRPr>
          </a:p>
          <a:p>
            <a:pPr marL="514350" indent="-514350">
              <a:buAutoNum type="arabicPeriod"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Size of flask</a:t>
            </a:r>
          </a:p>
          <a:p>
            <a:pPr marL="514350" indent="-514350">
              <a:buAutoNum type="arabicPeriod"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Kind of flask (same shape)</a:t>
            </a:r>
          </a:p>
          <a:p>
            <a:pPr marL="514350" indent="-514350">
              <a:buAutoNum type="arabicPeriod"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Pond water taken from the same pond at the same time</a:t>
            </a:r>
          </a:p>
          <a:p>
            <a:pPr marL="514350" indent="-514350">
              <a:buAutoNum type="arabicPeriod"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same brand of </a:t>
            </a:r>
            <a:r>
              <a:rPr lang="en-US" kern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Bromthymol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 blue</a:t>
            </a:r>
          </a:p>
          <a:p>
            <a:pPr marL="514350" indent="-514350">
              <a:buAutoNum type="arabicPeriod"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same type of paraffin wax</a:t>
            </a:r>
          </a:p>
          <a:p>
            <a:pPr marL="514350" indent="-514350">
              <a:buAutoNum type="arabicPeriod"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same gender/species/size of snail</a:t>
            </a:r>
          </a:p>
          <a:p>
            <a:pPr marL="514350" indent="-514350">
              <a:buAutoNum type="arabicPeriod"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same size piece of Elodea plant.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32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 Narrow"/>
              </a:rPr>
              <a:t>. 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  <a:cs typeface="Arial"/>
              </a:rPr>
              <a:t>Write a conclusion for this experiment. Make sure your conclusion contains everything a conclusion is supposed to have.</a:t>
            </a:r>
            <a:endParaRPr lang="en-US" kern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Narrow" pitchFamily="34" charset="0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305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</a:rPr>
              <a:t>I put pond water in four flasks, and added 5 drops of </a:t>
            </a:r>
            <a:r>
              <a:rPr lang="en-US" kern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</a:rPr>
              <a:t>Bromthymol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</a:rPr>
              <a:t> blue. Then I put a snail, a piece of Elodea, and a snail and a piece of Elodea in 3 of the flasks. I sealed all 4 flasks with wax. My hypothesis was 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if the color change of </a:t>
            </a:r>
            <a:r>
              <a:rPr lang="en-US" kern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Bromthymol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 blue is related to the presence of carbon dioxide, then as the amount of carbon dioxide increases the </a:t>
            </a:r>
            <a:r>
              <a:rPr lang="en-US" kern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bromthymol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 blue becomes more green. My hypothesis was supported.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514350" indent="-514350">
              <a:buNone/>
            </a:pPr>
            <a:endParaRPr lang="en-US" kern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Narrow" pitchFamily="34" charset="0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305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  <a:ea typeface="Times New Roman"/>
              </a:rPr>
              <a:t>If I repeated this experiment, I would use a fish and a different kind of water plant. I learned that even animals that live in water “exhale” oxygen and plants that live in water “exhale” carbon dioxide, just like land animals and plants.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514350" indent="-514350">
              <a:buNone/>
            </a:pPr>
            <a:endParaRPr lang="en-US" kern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Narrow" pitchFamily="34" charset="0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kern="1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3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. 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At the end of an experiment what does a scientist form?</a:t>
            </a:r>
          </a:p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Conclusions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kern="1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4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. 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Which part of the scientific method process is most likely to follow hypothesizing?</a:t>
            </a:r>
          </a:p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Write a procedure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kern="1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5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. 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What is the role of a control in an experiment?</a:t>
            </a:r>
            <a:endParaRPr lang="en-US" kern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/>
              <a:ea typeface="Times New Roman"/>
            </a:endParaRPr>
          </a:p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Serves as a standard so you can compare your results to it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6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. 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What is the name of the recorded measurements taken during an experiment?</a:t>
            </a:r>
            <a:endParaRPr lang="en-US" kern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/>
              <a:ea typeface="Times New Roman"/>
            </a:endParaRPr>
          </a:p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data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kern="1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7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. 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If the amount of lighting is increased across a fish tank, then more brine shrimp will be found in the area where the light is the brightest.  The dependent variable is the…</a:t>
            </a:r>
            <a:endParaRPr lang="en-US" kern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/>
              <a:ea typeface="Times New Roman"/>
            </a:endParaRPr>
          </a:p>
          <a:p>
            <a:pPr marL="514350" indent="-514350">
              <a:buNone/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the number of brine shrimp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Scientific Method Unit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kern="1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8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. </a:t>
            </a: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If mice are given food pellets high in salt content, then the mice should have an increase in urine output.  Identify at least two constants in this experiment.</a:t>
            </a:r>
            <a:endParaRPr lang="en-US" kern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/>
              <a:ea typeface="Times New Roman"/>
            </a:endParaRPr>
          </a:p>
          <a:p>
            <a:pPr marL="0">
              <a:spcBef>
                <a:spcPts val="0"/>
              </a:spcBef>
            </a:pPr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mice of same gender, age, and species.</a:t>
            </a:r>
            <a:endParaRPr lang="en-US" kern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/>
              <a:ea typeface="Times New Roman"/>
            </a:endParaRPr>
          </a:p>
          <a:p>
            <a:r>
              <a:rPr lang="en-US" kern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/>
                <a:ea typeface="Times New Roman"/>
                <a:cs typeface="Arial Narrow"/>
              </a:rPr>
              <a:t>same amount of food pellets given to all mice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ta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Stars</Template>
  <TotalTime>137</TotalTime>
  <Words>1708</Words>
  <Application>Microsoft Office PowerPoint</Application>
  <PresentationFormat>On-screen Show (4:3)</PresentationFormat>
  <Paragraphs>127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Arial Narrow</vt:lpstr>
      <vt:lpstr>Calibri</vt:lpstr>
      <vt:lpstr>Narkisim</vt:lpstr>
      <vt:lpstr>Times New Roman</vt:lpstr>
      <vt:lpstr>Stars</vt:lpstr>
      <vt:lpstr>Unit 1:Scientific Method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  <vt:lpstr>Scientific Method Unit Test Review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 Unit Test Review WS Answers</dc:title>
  <dc:creator>David</dc:creator>
  <cp:lastModifiedBy>Kelly Mastin</cp:lastModifiedBy>
  <cp:revision>2</cp:revision>
  <dcterms:created xsi:type="dcterms:W3CDTF">2012-10-19T00:16:30Z</dcterms:created>
  <dcterms:modified xsi:type="dcterms:W3CDTF">2018-08-15T11:26:23Z</dcterms:modified>
</cp:coreProperties>
</file>