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5" r:id="rId27"/>
    <p:sldId id="286" r:id="rId28"/>
    <p:sldId id="321" r:id="rId29"/>
    <p:sldId id="316" r:id="rId30"/>
    <p:sldId id="314" r:id="rId31"/>
    <p:sldId id="315" r:id="rId32"/>
    <p:sldId id="317" r:id="rId33"/>
    <p:sldId id="279" r:id="rId34"/>
    <p:sldId id="280" r:id="rId35"/>
    <p:sldId id="318" r:id="rId36"/>
    <p:sldId id="319" r:id="rId37"/>
    <p:sldId id="320" r:id="rId38"/>
    <p:sldId id="31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D9A34-3B9E-4733-91A6-7B1C6341E96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E67F-3F33-4FB7-BAFB-9DC00971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68255C9-C672-4D68-BC8A-EA9F5F5087C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272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C0309258-D4C3-405F-A1CF-EEB6051D54C7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988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EFDCBEC-8974-4A49-B298-7523226AB2D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5565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9E31E62A-2468-4F0E-9D4E-B96DE639DA8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9862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764B6935-80F7-4CBF-8446-77E1E718B68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947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8F95B147-B838-4890-BC03-D89CFDDD5A4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888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FADA1E5-4382-4776-B714-487BB456EF8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551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89E96574-CFF7-487D-9F27-28DAE8BA7B97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6325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0BB40F8-DD41-4266-B082-F8CFFF8AF31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9823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5C7D744-9514-498D-92E0-D6F87E13907E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469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5C4F30B7-F89A-4BB3-9E92-DD59A677111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8626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A273464A-4EF5-437F-82FC-301E2147593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354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52C412F1-0CE8-4668-BC10-C8D6941257E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43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0E5AE995-C5E9-43C7-B57A-047DCABF852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003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B8A39A45-DA7F-4A97-9E56-AE30477E049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741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8EEADA93-191A-4409-A79F-FA5C6007E1B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369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44D3546E-671E-40ED-AE10-2FD8B4732F1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441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5F41AE3-76EF-48F9-BDEA-48D9CA93114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44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93" y="520782"/>
            <a:ext cx="6008606" cy="57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Texture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Particle size is important because it tells how much room there is for air, water, bacteria and other living things, like plant roots.</a:t>
            </a:r>
          </a:p>
          <a:p>
            <a:r>
              <a:rPr lang="en-US" altLang="en-US" sz="2400" dirty="0" smtClean="0"/>
              <a:t>Also tells if soil will be a good storage house for water and nutrients</a:t>
            </a:r>
          </a:p>
          <a:p>
            <a:pPr lvl="1"/>
            <a:r>
              <a:rPr lang="en-US" altLang="en-US" sz="2000" dirty="0" smtClean="0"/>
              <a:t>Sand=</a:t>
            </a:r>
            <a:r>
              <a:rPr lang="en-US" altLang="en-US" sz="2000" dirty="0" err="1" smtClean="0"/>
              <a:t>large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lots</a:t>
            </a:r>
            <a:r>
              <a:rPr lang="en-US" altLang="en-US" sz="2000" dirty="0" smtClean="0">
                <a:sym typeface="Wingdings" panose="05000000000000000000" pitchFamily="2" charset="2"/>
              </a:rPr>
              <a:t> of room for air and water, however there is nothing to trap the water, slides right through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Clay=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tinyno</a:t>
            </a:r>
            <a:r>
              <a:rPr lang="en-US" altLang="en-US" sz="2000" dirty="0" smtClean="0">
                <a:sym typeface="Wingdings" panose="05000000000000000000" pitchFamily="2" charset="2"/>
              </a:rPr>
              <a:t> room, plants feel tight, no room</a:t>
            </a:r>
          </a:p>
          <a:p>
            <a:pPr lvl="2"/>
            <a:r>
              <a:rPr lang="en-US" altLang="en-US" sz="1800" dirty="0" smtClean="0">
                <a:sym typeface="Wingdings" panose="05000000000000000000" pitchFamily="2" charset="2"/>
              </a:rPr>
              <a:t>Great for lining ponds or garbage dump</a:t>
            </a:r>
          </a:p>
        </p:txBody>
      </p:sp>
    </p:spTree>
    <p:extLst>
      <p:ext uri="{BB962C8B-B14F-4D97-AF65-F5344CB8AC3E}">
        <p14:creationId xmlns:p14="http://schemas.microsoft.com/office/powerpoint/2010/main" val="3618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Soil Color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199" y="1524000"/>
            <a:ext cx="9989127" cy="51054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Scientists study three things when looking at soil color:</a:t>
            </a:r>
          </a:p>
          <a:p>
            <a:pPr marL="923925" lvl="1" indent="-514350">
              <a:buFont typeface="Trebuchet MS" panose="020B0603020202020204" pitchFamily="34" charset="0"/>
              <a:buAutoNum type="arabicPeriod"/>
            </a:pPr>
            <a:r>
              <a:rPr lang="en-US" altLang="en-US" sz="2400" b="1" dirty="0" smtClean="0"/>
              <a:t>Hue</a:t>
            </a:r>
            <a:r>
              <a:rPr lang="en-US" altLang="en-US" sz="2400" dirty="0" smtClean="0"/>
              <a:t>: the actual color of the soil </a:t>
            </a:r>
          </a:p>
          <a:p>
            <a:pPr lvl="2"/>
            <a:r>
              <a:rPr lang="en-US" altLang="en-US" sz="2000" u="sng" dirty="0" smtClean="0"/>
              <a:t>Red</a:t>
            </a:r>
            <a:r>
              <a:rPr lang="en-US" altLang="en-US" sz="2000" dirty="0" smtClean="0"/>
              <a:t>: Lots of iron from parent material, found in humid environments with long periods of dry weather.</a:t>
            </a:r>
          </a:p>
          <a:p>
            <a:pPr lvl="2"/>
            <a:r>
              <a:rPr lang="en-US" altLang="en-US" sz="2000" u="sng" dirty="0" smtClean="0"/>
              <a:t>Yellow</a:t>
            </a:r>
            <a:r>
              <a:rPr lang="en-US" altLang="en-US" sz="2000" dirty="0" smtClean="0"/>
              <a:t>: Like red but remain wet and humid, very old and found in tropics</a:t>
            </a:r>
          </a:p>
          <a:p>
            <a:pPr lvl="2"/>
            <a:r>
              <a:rPr lang="en-US" altLang="en-US" sz="2000" u="sng" dirty="0" smtClean="0"/>
              <a:t>Gray</a:t>
            </a:r>
            <a:r>
              <a:rPr lang="en-US" altLang="en-US" sz="2000" dirty="0" smtClean="0"/>
              <a:t>: Found in wet and colder environments such as swamps/forested areas</a:t>
            </a:r>
          </a:p>
          <a:p>
            <a:pPr lvl="2"/>
            <a:r>
              <a:rPr lang="en-US" altLang="en-US" sz="2000" u="sng" dirty="0" smtClean="0"/>
              <a:t>Brown to dark black</a:t>
            </a:r>
            <a:r>
              <a:rPr lang="en-US" altLang="en-US" sz="2000" dirty="0" smtClean="0"/>
              <a:t>: better for growing b/c of organic matter content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2141127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5800" y="3252898"/>
            <a:ext cx="8382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4407661"/>
            <a:ext cx="83820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5562424"/>
            <a:ext cx="838200" cy="838200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066800"/>
          </a:xfrm>
        </p:spPr>
        <p:txBody>
          <a:bodyPr/>
          <a:lstStyle/>
          <a:p>
            <a:r>
              <a:rPr lang="en-US" altLang="en-US" smtClean="0"/>
              <a:t>Soil Color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41169" y="1944688"/>
            <a:ext cx="3581400" cy="4913312"/>
          </a:xfrm>
        </p:spPr>
        <p:txBody>
          <a:bodyPr/>
          <a:lstStyle/>
          <a:p>
            <a:pPr marL="925512" lvl="1" indent="-514350">
              <a:buNone/>
              <a:defRPr/>
            </a:pPr>
            <a:r>
              <a:rPr lang="en-US" sz="2000" dirty="0" smtClean="0"/>
              <a:t>2.   Value: the richness of that color or how much light is reflected</a:t>
            </a:r>
          </a:p>
          <a:p>
            <a:pPr lvl="1">
              <a:defRPr/>
            </a:pPr>
            <a:endParaRPr lang="en-US" sz="2000" dirty="0" smtClean="0"/>
          </a:p>
          <a:p>
            <a:pPr marL="925512" lvl="1" indent="-514350">
              <a:buFont typeface="Georgia" panose="02040502050405020303" pitchFamily="18" charset="0"/>
              <a:buAutoNum type="arabicPeriod" startAt="3"/>
              <a:defRPr/>
            </a:pPr>
            <a:r>
              <a:rPr lang="en-US" sz="2000" dirty="0" smtClean="0"/>
              <a:t>Chroma: the purity of the color</a:t>
            </a:r>
          </a:p>
          <a:p>
            <a:pPr marL="1190625" lvl="2" indent="-514350">
              <a:buNone/>
              <a:defRPr/>
            </a:pPr>
            <a:r>
              <a:rPr lang="en-US" sz="2400" dirty="0"/>
              <a:t>*pure=rare</a:t>
            </a:r>
          </a:p>
          <a:p>
            <a:pPr lvl="1">
              <a:buFont typeface="Georgia" panose="02040502050405020303" pitchFamily="18" charset="0"/>
              <a:buNone/>
              <a:defRPr/>
            </a:pPr>
            <a:r>
              <a:rPr lang="en-US" sz="2400" dirty="0"/>
              <a:t>	*cloudy=more common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3556" name="Picture 2" descr="http://www.ksre.ksu.edu/fieldday/kids/pictures/kidsfield600/sp_6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26" y="2538412"/>
            <a:ext cx="46482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Soil Formation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199" y="1998663"/>
            <a:ext cx="8229600" cy="11795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Determined by parent material, time, climate, organisms and slope.</a:t>
            </a:r>
          </a:p>
        </p:txBody>
      </p:sp>
      <p:pic>
        <p:nvPicPr>
          <p:cNvPr id="24580" name="Picture 2" descr="http://images.encarta.msn.com/xrefmedia/aencmed/targets/illus/ilt/T045308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59422"/>
            <a:ext cx="73914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55776" y="38298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Soil Profile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5112" y="2063915"/>
            <a:ext cx="40417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5226" y="2244725"/>
            <a:ext cx="40417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25605" name="Content Placeholder 4"/>
          <p:cNvSpPr>
            <a:spLocks noGrp="1"/>
          </p:cNvSpPr>
          <p:nvPr>
            <p:ph sz="quarter" idx="2"/>
          </p:nvPr>
        </p:nvSpPr>
        <p:spPr>
          <a:xfrm>
            <a:off x="368135" y="2720150"/>
            <a:ext cx="5578641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O Horizon: humus</a:t>
            </a:r>
          </a:p>
          <a:p>
            <a:pPr lvl="1" eaLnBrk="1" hangingPunct="1"/>
            <a:r>
              <a:rPr lang="en-US" altLang="en-US" dirty="0"/>
              <a:t>Surface litter (leaves, stems, fruits, seeds) and decomposed plant matter.  Major energy source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A Horizon: topsoil</a:t>
            </a:r>
          </a:p>
          <a:p>
            <a:pPr lvl="1" eaLnBrk="1" hangingPunct="1"/>
            <a:r>
              <a:rPr lang="en-US" altLang="en-US" dirty="0"/>
              <a:t>Mostly organic matter &amp; microorganisms.  Mix of leached mineral soil and organic matter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E Horizon: Zone of Leaching</a:t>
            </a:r>
          </a:p>
          <a:p>
            <a:pPr lvl="1" eaLnBrk="1" hangingPunct="1"/>
            <a:r>
              <a:rPr lang="en-US" altLang="en-US" dirty="0"/>
              <a:t>Less humus and minerals, resistant to leaching, paler in color</a:t>
            </a:r>
          </a:p>
        </p:txBody>
      </p:sp>
      <p:pic>
        <p:nvPicPr>
          <p:cNvPr id="25607" name="Picture 2" descr="http://www.dpi.vic.gov.au/CA25677D007DC87D/LUbyDesc/AG1060a/$File/AG106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16" y="2244725"/>
            <a:ext cx="35814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66850" y="345281"/>
            <a:ext cx="8382000" cy="1069975"/>
          </a:xfrm>
        </p:spPr>
        <p:txBody>
          <a:bodyPr/>
          <a:lstStyle/>
          <a:p>
            <a:r>
              <a:rPr lang="en-US" altLang="en-US" dirty="0" smtClean="0"/>
              <a:t>The Soil Profile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608" y="2244725"/>
            <a:ext cx="404177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5226" y="2244725"/>
            <a:ext cx="404177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26629" name="Content Placeholder 4"/>
          <p:cNvSpPr>
            <a:spLocks noGrp="1"/>
          </p:cNvSpPr>
          <p:nvPr>
            <p:ph sz="quarter" idx="2"/>
          </p:nvPr>
        </p:nvSpPr>
        <p:spPr>
          <a:xfrm>
            <a:off x="451263" y="2708275"/>
            <a:ext cx="5495514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 Horizon: subsoil</a:t>
            </a:r>
          </a:p>
          <a:p>
            <a:pPr lvl="1" eaLnBrk="1" hangingPunct="1"/>
            <a:r>
              <a:rPr lang="en-US" altLang="en-US" dirty="0"/>
              <a:t>Accumulation of leached minerals such as fine clay particles, iron, aluminum oxide, calcium, washed out of A (red/yellow color), lower limit of plant roots and animal structures</a:t>
            </a:r>
          </a:p>
          <a:p>
            <a:pPr eaLnBrk="1" hangingPunct="1"/>
            <a:r>
              <a:rPr lang="en-US" altLang="en-US" dirty="0" smtClean="0"/>
              <a:t>C Horizon: between B and parent material</a:t>
            </a:r>
          </a:p>
          <a:p>
            <a:pPr lvl="1" eaLnBrk="1" hangingPunct="1"/>
            <a:r>
              <a:rPr lang="en-US" altLang="en-US" dirty="0"/>
              <a:t>Contains partially weather parent material, glacier deposits, volcanic ash.  Little effects on biological or chemical processes</a:t>
            </a:r>
          </a:p>
          <a:p>
            <a:pPr eaLnBrk="1" hangingPunct="1"/>
            <a:r>
              <a:rPr lang="en-US" altLang="en-US" dirty="0" smtClean="0"/>
              <a:t>R Horizon: bedrock</a:t>
            </a:r>
          </a:p>
          <a:p>
            <a:endParaRPr lang="en-US" altLang="en-US" dirty="0" smtClean="0"/>
          </a:p>
        </p:txBody>
      </p:sp>
      <p:sp>
        <p:nvSpPr>
          <p:cNvPr id="26630" name="AutoShape 4" descr="http://t2.gstatic.com/images?q=tbn:7WQuHMFPDzAMBM:http://www.uvm.edu/place/images/soil_horizons.gif&amp;t=1"/>
          <p:cNvSpPr>
            <a:spLocks noChangeAspect="1" noChangeArrowheads="1"/>
          </p:cNvSpPr>
          <p:nvPr/>
        </p:nvSpPr>
        <p:spPr bwMode="auto">
          <a:xfrm>
            <a:off x="16859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AutoShape 6" descr="http://t2.gstatic.com/images?q=tbn:7WQuHMFPDzAMBM:http://www.uvm.edu/place/images/soil_horizons.gif&amp;t=1"/>
          <p:cNvSpPr>
            <a:spLocks noChangeAspect="1" noChangeArrowheads="1"/>
          </p:cNvSpPr>
          <p:nvPr/>
        </p:nvSpPr>
        <p:spPr bwMode="auto">
          <a:xfrm>
            <a:off x="16859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AutoShape 8" descr="http://t2.gstatic.com/images?q=tbn:7WQuHMFPDzAMBM:http://www.uvm.edu/place/images/soil_horizons.gif&amp;t=1"/>
          <p:cNvSpPr>
            <a:spLocks noChangeAspect="1" noChangeArrowheads="1"/>
          </p:cNvSpPr>
          <p:nvPr/>
        </p:nvSpPr>
        <p:spPr bwMode="auto">
          <a:xfrm>
            <a:off x="16859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AutoShape 10" descr="http://t2.gstatic.com/images?q=tbn:7WQuHMFPDzAMBM:http://www.uvm.edu/place/images/soil_horizons.gif&amp;t=1"/>
          <p:cNvSpPr>
            <a:spLocks noChangeAspect="1" noChangeArrowheads="1"/>
          </p:cNvSpPr>
          <p:nvPr/>
        </p:nvSpPr>
        <p:spPr bwMode="auto">
          <a:xfrm>
            <a:off x="16859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AutoShape 12" descr="http://www.uvm.edu/place/images/soil_horizons.gif"/>
          <p:cNvSpPr>
            <a:spLocks noChangeAspect="1" noChangeArrowheads="1"/>
          </p:cNvSpPr>
          <p:nvPr/>
        </p:nvSpPr>
        <p:spPr bwMode="auto">
          <a:xfrm>
            <a:off x="16859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35" name="Picture 2" descr="http://www.dpi.vic.gov.au/CA25677D007DC87D/LUbyDesc/AG1060a/$File/AG106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35814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eogonline.org.uk/images/soilprofi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152401"/>
            <a:ext cx="3932237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198" y="1871565"/>
            <a:ext cx="4416594" cy="445798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/>
              <a:t>The Soil Profile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1" y="2970214"/>
            <a:ext cx="2430463" cy="12207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/>
              <a:t>What layers do you see in this soil sample?</a:t>
            </a:r>
          </a:p>
        </p:txBody>
      </p:sp>
      <p:pic>
        <p:nvPicPr>
          <p:cNvPr id="28676" name="Picture 2" descr="http://www.tn.nrcs.usda.gov/technical/soils/pictures/Cannon%20Talb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1"/>
            <a:ext cx="3429000" cy="5954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066800"/>
          </a:xfrm>
        </p:spPr>
        <p:txBody>
          <a:bodyPr/>
          <a:lstStyle/>
          <a:p>
            <a:r>
              <a:rPr lang="en-US" altLang="en-US" smtClean="0"/>
              <a:t>Soil &amp; Plant Growth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876795" y="1695450"/>
            <a:ext cx="8229600" cy="5162550"/>
          </a:xfrm>
        </p:spPr>
        <p:txBody>
          <a:bodyPr/>
          <a:lstStyle/>
          <a:p>
            <a:r>
              <a:rPr lang="en-US" altLang="en-US" dirty="0" smtClean="0"/>
              <a:t>#</a:t>
            </a:r>
            <a:r>
              <a:rPr lang="en-US" altLang="en-US" sz="2400" dirty="0" smtClean="0"/>
              <a:t>1: Mineral Content:</a:t>
            </a:r>
          </a:p>
          <a:p>
            <a:pPr lvl="1"/>
            <a:r>
              <a:rPr lang="en-US" altLang="en-US" sz="2000" dirty="0" smtClean="0"/>
              <a:t>Phosphorus</a:t>
            </a:r>
          </a:p>
          <a:p>
            <a:pPr lvl="1"/>
            <a:r>
              <a:rPr lang="en-US" altLang="en-US" sz="2000" dirty="0" smtClean="0"/>
              <a:t>Potassium</a:t>
            </a:r>
          </a:p>
          <a:p>
            <a:pPr lvl="1"/>
            <a:r>
              <a:rPr lang="en-US" altLang="en-US" sz="2000" dirty="0" smtClean="0"/>
              <a:t>Calcium</a:t>
            </a:r>
          </a:p>
          <a:p>
            <a:pPr lvl="2"/>
            <a:r>
              <a:rPr lang="en-US" altLang="en-US" sz="1800" dirty="0" smtClean="0"/>
              <a:t>All must be available to plant’s roots via weathering, but that can be too slow for normal plant growth</a:t>
            </a:r>
          </a:p>
          <a:p>
            <a:pPr lvl="1"/>
            <a:r>
              <a:rPr lang="en-US" altLang="en-US" sz="2000" b="1" dirty="0" smtClean="0"/>
              <a:t>Leaching: </a:t>
            </a:r>
            <a:r>
              <a:rPr lang="en-US" altLang="en-US" sz="2000" dirty="0" smtClean="0"/>
              <a:t>Nutrients are washed out of soil as water moves through</a:t>
            </a:r>
          </a:p>
          <a:p>
            <a:pPr lvl="2"/>
            <a:r>
              <a:rPr lang="en-US" altLang="en-US" sz="1800" dirty="0" smtClean="0"/>
              <a:t>Decreases soil fertility, flushes pollutants into waterways</a:t>
            </a:r>
          </a:p>
          <a:p>
            <a:pPr lvl="2"/>
            <a:r>
              <a:rPr lang="en-US" altLang="en-US" sz="1800" dirty="0" smtClean="0"/>
              <a:t>Nutrient-holding capacity: Hold on to the nutrients until the plant needs them</a:t>
            </a:r>
          </a:p>
        </p:txBody>
      </p:sp>
    </p:spTree>
    <p:extLst>
      <p:ext uri="{BB962C8B-B14F-4D97-AF65-F5344CB8AC3E}">
        <p14:creationId xmlns:p14="http://schemas.microsoft.com/office/powerpoint/2010/main" val="22211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/>
          <a:lstStyle/>
          <a:p>
            <a:r>
              <a:rPr lang="en-US" altLang="en-US" smtClean="0"/>
              <a:t>Soil &amp; Plant Growth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23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Because of the removal of nutrients…must use something else to replace nutrients.</a:t>
            </a:r>
          </a:p>
          <a:p>
            <a:pPr lvl="1"/>
            <a:r>
              <a:rPr lang="en-US" altLang="en-US" sz="2000" dirty="0" smtClean="0"/>
              <a:t>Fertilizers: replace nutrients that are leached in soil</a:t>
            </a:r>
          </a:p>
          <a:p>
            <a:pPr lvl="2"/>
            <a:r>
              <a:rPr lang="en-US" altLang="en-US" sz="1800" u="sng" dirty="0" smtClean="0"/>
              <a:t>Organic fertilizers:</a:t>
            </a:r>
          </a:p>
          <a:p>
            <a:pPr lvl="3"/>
            <a:r>
              <a:rPr lang="en-US" altLang="en-US" sz="1600" dirty="0" smtClean="0"/>
              <a:t>Plant/Animal Wastes—manure, compost</a:t>
            </a:r>
          </a:p>
          <a:p>
            <a:pPr lvl="3"/>
            <a:r>
              <a:rPr lang="en-US" altLang="en-US" sz="1600" dirty="0" smtClean="0"/>
              <a:t>Leguminous fallow crops—alfalfa, clover</a:t>
            </a:r>
          </a:p>
          <a:p>
            <a:pPr lvl="3"/>
            <a:r>
              <a:rPr lang="en-US" altLang="en-US" sz="1600" dirty="0" smtClean="0"/>
              <a:t>Food crops—lentils, peas (fix atm. N)</a:t>
            </a:r>
          </a:p>
          <a:p>
            <a:pPr lvl="2"/>
            <a:r>
              <a:rPr lang="en-US" altLang="en-US" sz="1800" u="sng" dirty="0" smtClean="0"/>
              <a:t>Inorganic fertilizers: </a:t>
            </a:r>
            <a:r>
              <a:rPr lang="en-US" altLang="en-US" sz="1800" dirty="0" smtClean="0"/>
              <a:t>chemical formulations, more prone to leaching</a:t>
            </a:r>
          </a:p>
        </p:txBody>
      </p:sp>
    </p:spTree>
    <p:extLst>
      <p:ext uri="{BB962C8B-B14F-4D97-AF65-F5344CB8AC3E}">
        <p14:creationId xmlns:p14="http://schemas.microsoft.com/office/powerpoint/2010/main" val="6227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Soil</a:t>
            </a:r>
            <a:r>
              <a:rPr lang="en-US" altLang="en-US" smtClean="0"/>
              <a:t>—Definition: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Loose covering of broken rock particles and decaying organic matter, overlying Earth’s bedrock</a:t>
            </a:r>
          </a:p>
          <a:p>
            <a:pPr lvl="1" eaLnBrk="1" hangingPunct="1"/>
            <a:r>
              <a:rPr lang="en-US" altLang="en-US" sz="2000" dirty="0" smtClean="0"/>
              <a:t>Composition</a:t>
            </a:r>
          </a:p>
          <a:p>
            <a:pPr lvl="1" eaLnBrk="1" hangingPunct="1"/>
            <a:r>
              <a:rPr lang="en-US" altLang="en-US" sz="2000" dirty="0" smtClean="0"/>
              <a:t>Texture</a:t>
            </a:r>
          </a:p>
          <a:p>
            <a:pPr lvl="1" eaLnBrk="1" hangingPunct="1"/>
            <a:r>
              <a:rPr lang="en-US" altLang="en-US" sz="2000" dirty="0" smtClean="0"/>
              <a:t>Structure</a:t>
            </a:r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The result of erosion and deposition.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r>
              <a:rPr lang="en-US" altLang="en-US" smtClean="0"/>
              <a:t>Soil &amp; Plant Growth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646218" y="1824842"/>
            <a:ext cx="8534400" cy="5334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#2: Water Holding Capacity: Plant’s ability to hold onto water/moisture</a:t>
            </a:r>
          </a:p>
          <a:p>
            <a:pPr lvl="1"/>
            <a:r>
              <a:rPr lang="en-US" altLang="en-US" sz="1800" dirty="0"/>
              <a:t>A field of corn transpires the area of water 17 in deep</a:t>
            </a:r>
          </a:p>
          <a:p>
            <a:pPr lvl="1"/>
            <a:r>
              <a:rPr lang="en-US" altLang="en-US" sz="1800" dirty="0"/>
              <a:t>See drawing</a:t>
            </a:r>
          </a:p>
          <a:p>
            <a:r>
              <a:rPr lang="en-US" altLang="en-US" dirty="0" smtClean="0"/>
              <a:t>#3: Aeration: roots need to breath, need to diffuse O2 into and CO2 out of, *texture*</a:t>
            </a:r>
          </a:p>
          <a:p>
            <a:pPr lvl="1"/>
            <a:r>
              <a:rPr lang="en-US" altLang="en-US" sz="2000" b="1" dirty="0"/>
              <a:t>Overwatering:</a:t>
            </a:r>
            <a:r>
              <a:rPr lang="en-US" altLang="en-US" sz="2000" dirty="0"/>
              <a:t> prevents/fills in spaces</a:t>
            </a:r>
          </a:p>
          <a:p>
            <a:pPr lvl="1"/>
            <a:r>
              <a:rPr lang="en-US" altLang="en-US" sz="2000" b="1" dirty="0"/>
              <a:t>Compaction:</a:t>
            </a:r>
            <a:r>
              <a:rPr lang="en-US" altLang="en-US" sz="2000" dirty="0"/>
              <a:t> packing soil  </a:t>
            </a:r>
            <a:r>
              <a:rPr lang="en-US" altLang="en-US" sz="2000" dirty="0">
                <a:sym typeface="Wingdings" panose="05000000000000000000" pitchFamily="2" charset="2"/>
              </a:rPr>
              <a:t> occurs with excessive foot and vehicular traffic</a:t>
            </a:r>
          </a:p>
          <a:p>
            <a:pPr lvl="2"/>
            <a:r>
              <a:rPr lang="en-US" altLang="en-US" sz="2000" dirty="0">
                <a:sym typeface="Wingdings" panose="05000000000000000000" pitchFamily="2" charset="2"/>
              </a:rPr>
              <a:t>Decreases infiltration//increases runoff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#4: pH: stay neutral 7 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#5: Salt/Water uptake: Too much salt in soil makes it hard to take in H2O (cell shrinkage)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4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Soil Erosion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Depends on soil characteristics and climate, slope and type of vegetation</a:t>
            </a:r>
          </a:p>
          <a:p>
            <a:pPr eaLnBrk="1" hangingPunct="1"/>
            <a:r>
              <a:rPr lang="en-US" altLang="en-US" sz="2400" dirty="0" smtClean="0"/>
              <a:t>When soil erodes, sediment is deposited, clogging up waterways</a:t>
            </a:r>
          </a:p>
          <a:p>
            <a:pPr lvl="1" eaLnBrk="1" hangingPunct="1"/>
            <a:r>
              <a:rPr lang="en-US" altLang="en-US" sz="2400" dirty="0" smtClean="0"/>
              <a:t>River ways are dredged to keep clear for shipping</a:t>
            </a:r>
          </a:p>
          <a:p>
            <a:pPr eaLnBrk="1" hangingPunct="1"/>
            <a:r>
              <a:rPr lang="en-US" altLang="en-US" sz="2400" dirty="0" smtClean="0"/>
              <a:t>Controlled by planting windbreaks, terracing hillsides, plowing along contours of hills and rotating crops</a:t>
            </a:r>
          </a:p>
        </p:txBody>
      </p:sp>
    </p:spTree>
    <p:extLst>
      <p:ext uri="{BB962C8B-B14F-4D97-AF65-F5344CB8AC3E}">
        <p14:creationId xmlns:p14="http://schemas.microsoft.com/office/powerpoint/2010/main" val="3467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ocal-organic.net/post/2009/image.axd?picture=2009%2F3%2Fsoil-erosion-hl4lag-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r>
              <a:rPr lang="en-US" altLang="en-US" smtClean="0"/>
              <a:t>Desertification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65" y="1836312"/>
            <a:ext cx="8229600" cy="5278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Formation and expansion of degraded areas of soil and vegetation cover in arid, semiarid, and seasonally dry areas (drylands)</a:t>
            </a:r>
          </a:p>
          <a:p>
            <a:pPr lvl="1">
              <a:defRPr/>
            </a:pPr>
            <a:r>
              <a:rPr lang="en-US" dirty="0" smtClean="0"/>
              <a:t>Drylands cover 41% of Earth’s land area—defined by precipitation</a:t>
            </a:r>
          </a:p>
          <a:p>
            <a:pPr>
              <a:defRPr/>
            </a:pPr>
            <a:r>
              <a:rPr lang="en-US" dirty="0" smtClean="0"/>
              <a:t>Reasons:</a:t>
            </a:r>
          </a:p>
          <a:p>
            <a:pPr lvl="1">
              <a:defRPr/>
            </a:pPr>
            <a:r>
              <a:rPr lang="en-US" dirty="0" smtClean="0"/>
              <a:t>Natural climate change that causes prolonged drought </a:t>
            </a:r>
          </a:p>
          <a:p>
            <a:pPr lvl="1">
              <a:defRPr/>
            </a:pPr>
            <a:r>
              <a:rPr lang="en-US" dirty="0" smtClean="0"/>
              <a:t>Human activities that reduce or degrade topsoil</a:t>
            </a:r>
          </a:p>
          <a:p>
            <a:pPr lvl="2">
              <a:defRPr/>
            </a:pPr>
            <a:r>
              <a:rPr lang="en-US" dirty="0" smtClean="0"/>
              <a:t>Moderate, severe, very severe</a:t>
            </a:r>
          </a:p>
          <a:p>
            <a:pPr>
              <a:defRPr/>
            </a:pPr>
            <a:r>
              <a:rPr lang="en-US" dirty="0" smtClean="0"/>
              <a:t>Area the size of Brazil has been desertified in the past 50 years  </a:t>
            </a:r>
          </a:p>
          <a:p>
            <a:pPr>
              <a:defRPr/>
            </a:pPr>
            <a:r>
              <a:rPr lang="en-US" dirty="0" smtClean="0"/>
              <a:t>Fixes: </a:t>
            </a:r>
          </a:p>
          <a:p>
            <a:pPr lvl="1">
              <a:defRPr/>
            </a:pPr>
            <a:r>
              <a:rPr lang="en-US" dirty="0" smtClean="0"/>
              <a:t>Reduce overgrazing, deforestation, destructive forms of planting/irrigation and mining</a:t>
            </a:r>
          </a:p>
          <a:p>
            <a:pPr lvl="1">
              <a:defRPr/>
            </a:pPr>
            <a:r>
              <a:rPr lang="en-US" dirty="0" smtClean="0"/>
              <a:t>Plant trees and grasses that will anchor soil, hold water, help reduce threat of global warming by increasing uptake of carbon dioxide from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1993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carda.org/HomePageStory/Desertific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3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upload.wikimedia.org/wikipedia/commons/6/68/Desertification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933700"/>
            <a:ext cx="606583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r>
              <a:rPr lang="en-US" altLang="en-US" smtClean="0"/>
              <a:t>Salinization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28163" y="2049612"/>
            <a:ext cx="8229600" cy="4973638"/>
          </a:xfrm>
        </p:spPr>
        <p:txBody>
          <a:bodyPr/>
          <a:lstStyle/>
          <a:p>
            <a:r>
              <a:rPr lang="en-US" altLang="en-US" sz="2000" dirty="0" smtClean="0"/>
              <a:t>Even the freshest irrigation water has 200-500 ppm of salt content in it.  As water evaporates, salt is left behind as precipitate</a:t>
            </a:r>
          </a:p>
          <a:p>
            <a:pPr lvl="1"/>
            <a:r>
              <a:rPr lang="en-US" altLang="en-US" sz="1800" dirty="0" smtClean="0"/>
              <a:t>Stunts crop growth, lowers crop yields, eventually kills plants and ruins the land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There has been 3.7 million acres </a:t>
            </a:r>
            <a:r>
              <a:rPr lang="en-US" altLang="en-US" sz="2400" dirty="0" smtClean="0"/>
              <a:t>lost to </a:t>
            </a:r>
            <a:r>
              <a:rPr lang="en-US" altLang="en-US" sz="2400" dirty="0"/>
              <a:t>salinization and waterlogging</a:t>
            </a:r>
          </a:p>
          <a:p>
            <a:pPr lvl="1"/>
            <a:r>
              <a:rPr lang="en-US" altLang="en-US" sz="2400" dirty="0"/>
              <a:t>US has lost $30 million/year (lower Colorado River)</a:t>
            </a:r>
          </a:p>
          <a:p>
            <a:r>
              <a:rPr lang="en-US" altLang="en-US" dirty="0" smtClean="0"/>
              <a:t>Fix? Use more water to leach out salts…but what about the water shortages?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6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Dust Bowl Case Study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22438"/>
            <a:ext cx="4038600" cy="4525962"/>
          </a:xfrm>
        </p:spPr>
        <p:txBody>
          <a:bodyPr>
            <a:normAutofit/>
          </a:bodyPr>
          <a:lstStyle/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Occurred during 1930’s/Great Depression in United States</a:t>
            </a:r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Causes:  drought &amp; bad farming practices</a:t>
            </a:r>
          </a:p>
          <a:p>
            <a:pPr marL="822960" lvl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Overgrazing</a:t>
            </a:r>
          </a:p>
          <a:p>
            <a:pPr marL="822960" lvl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Plowed prairies—destroyed root systems</a:t>
            </a:r>
          </a:p>
          <a:p>
            <a:pPr marL="822960" lvl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Land left bare between harvests</a:t>
            </a:r>
          </a:p>
          <a:p>
            <a:pPr marL="822960" lvl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Drought 1926-1934</a:t>
            </a:r>
          </a:p>
          <a:p>
            <a:pPr marL="822960" lvl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1934 dust cloud traveled 1500 miles and covered eastern U.S.</a:t>
            </a:r>
          </a:p>
        </p:txBody>
      </p:sp>
      <p:pic>
        <p:nvPicPr>
          <p:cNvPr id="18434" name="Picture 2" descr="http://www.paranormalknowledge.com/articles/wp-content/uploads/2008/12/dustb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2133600"/>
            <a:ext cx="3941762" cy="281940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48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Dust Bowl Case Study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69430" y="2411730"/>
            <a:ext cx="4038600" cy="3410373"/>
          </a:xfrm>
        </p:spPr>
        <p:txBody>
          <a:bodyPr>
            <a:normAutofit lnSpcReduction="10000"/>
          </a:bodyPr>
          <a:lstStyle/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Forced internal migration</a:t>
            </a:r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1935 Soil Erosion Act:  established soil conservation service</a:t>
            </a:r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Could happen again due to cyclical droughts &amp; </a:t>
            </a:r>
            <a:r>
              <a:rPr lang="en-US" sz="2400" dirty="0" smtClean="0"/>
              <a:t>climatic changes.</a:t>
            </a:r>
            <a:endParaRPr lang="en-US" sz="2400" dirty="0"/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7410" name="Picture 2" descr="http://www.csa.com/discoveryguides/refugee/images/dustbow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6" y="1524000"/>
            <a:ext cx="4213225" cy="297180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7412" name="Picture 4" descr="http://www.mo.nrcs.usda.gov/news/MOphotogallery/Historical/dust%20bowl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632960"/>
            <a:ext cx="4191000" cy="196215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00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01/23/19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get your Active Reader out from yesterday on Soil Conservation.</a:t>
            </a:r>
          </a:p>
          <a:p>
            <a:r>
              <a:rPr lang="en-US" sz="2400" dirty="0" smtClean="0"/>
              <a:t>We will go over this as a class. Be prepared to share your answers.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491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609600"/>
            <a:ext cx="10058400" cy="565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2357" y="891822"/>
            <a:ext cx="49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Agriculture</a:t>
            </a:r>
            <a:endParaRPr lang="en-US" sz="48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9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Soil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Determined by climate, types of plants/animals living in soil, topography, length of time soil has been developing</a:t>
            </a:r>
          </a:p>
          <a:p>
            <a:pPr lvl="1" eaLnBrk="1" hangingPunct="1"/>
            <a:r>
              <a:rPr lang="en-US" altLang="en-US" sz="2000" dirty="0" smtClean="0"/>
              <a:t>Polar:  frozen and thin</a:t>
            </a:r>
          </a:p>
          <a:p>
            <a:pPr lvl="1" eaLnBrk="1" hangingPunct="1"/>
            <a:r>
              <a:rPr lang="en-US" altLang="en-US" sz="2000" dirty="0" smtClean="0"/>
              <a:t>Temperate: varies greatly among regions of Earth</a:t>
            </a:r>
          </a:p>
          <a:p>
            <a:pPr lvl="1" eaLnBrk="1" hangingPunct="1"/>
            <a:r>
              <a:rPr lang="en-US" altLang="en-US" sz="2000" dirty="0" smtClean="0"/>
              <a:t>Desert:  dry but nutrient rich</a:t>
            </a:r>
          </a:p>
          <a:p>
            <a:pPr lvl="1" eaLnBrk="1" hangingPunct="1"/>
            <a:r>
              <a:rPr lang="en-US" altLang="en-US" sz="2000" dirty="0" smtClean="0"/>
              <a:t>Tropical:  wet and nutrient depleted</a:t>
            </a:r>
          </a:p>
        </p:txBody>
      </p:sp>
    </p:spTree>
    <p:extLst>
      <p:ext uri="{BB962C8B-B14F-4D97-AF65-F5344CB8AC3E}">
        <p14:creationId xmlns:p14="http://schemas.microsoft.com/office/powerpoint/2010/main" val="3566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Agriculture is defined as the cultivation and exploitation of animals, plants (including fungi) and other forms of organic life for human use including food, fiber, medicines, fuel and anything else.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is, and has been since there was an agricultural market, one of the largest employers of people; in the USA today, agriculture represents 20% of the US </a:t>
            </a:r>
            <a:r>
              <a:rPr lang="en-US" sz="2400" dirty="0" smtClean="0"/>
              <a:t>economy. Before organized </a:t>
            </a:r>
            <a:r>
              <a:rPr lang="en-US" sz="2400" dirty="0"/>
              <a:t>agriculture, it is believed that the food supply could provide for just 4 million people </a:t>
            </a:r>
            <a:r>
              <a:rPr lang="en-US" sz="2400" dirty="0" smtClean="0"/>
              <a:t>globally.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94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most of our existence, humans were hunter-gatherers. This means that people lived a nomadic lifestyle, moving with the seasons to follow the food supply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Hunter-gatherer societies would have known which crops were best to exploit with each season.</a:t>
            </a:r>
          </a:p>
        </p:txBody>
      </p:sp>
    </p:spTree>
    <p:extLst>
      <p:ext uri="{BB962C8B-B14F-4D97-AF65-F5344CB8AC3E}">
        <p14:creationId xmlns:p14="http://schemas.microsoft.com/office/powerpoint/2010/main" val="90355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Traditional Agriculture- </a:t>
            </a:r>
            <a:r>
              <a:rPr lang="en-US" dirty="0" smtClean="0"/>
              <a:t>Used in most developing countries today. It is an ancient way of farming (utilized for thousands of years). </a:t>
            </a:r>
          </a:p>
          <a:p>
            <a:r>
              <a:rPr lang="en-US" dirty="0" smtClean="0"/>
              <a:t>Traditional agriculture supplements energy from the sun with the labor of humans and animals to produce enough crops for a farm family’s survival. Very little left over to sell to supply income.</a:t>
            </a:r>
          </a:p>
          <a:p>
            <a:pPr>
              <a:buFontTx/>
              <a:buChar char="-"/>
            </a:pPr>
            <a:r>
              <a:rPr lang="en-US" dirty="0" smtClean="0"/>
              <a:t>Farmers do not specialize in just one crop, but instead grow many different crops (fruits/veggies), in addition to raising livestock. They also use organic fertilizers (manure/compost)</a:t>
            </a:r>
          </a:p>
          <a:p>
            <a:pPr>
              <a:buFontTx/>
              <a:buChar char="-"/>
            </a:pPr>
            <a:r>
              <a:rPr lang="en-US" b="1" dirty="0" smtClean="0"/>
              <a:t>Polyculture</a:t>
            </a:r>
            <a:r>
              <a:rPr lang="en-US" dirty="0" smtClean="0"/>
              <a:t>- is when two or more crops are grown together. </a:t>
            </a:r>
          </a:p>
          <a:p>
            <a:pPr>
              <a:buFontTx/>
              <a:buChar char="-"/>
            </a:pPr>
            <a:r>
              <a:rPr lang="en-US" b="1" dirty="0" smtClean="0"/>
              <a:t>Monoculture</a:t>
            </a:r>
            <a:r>
              <a:rPr lang="en-US" dirty="0" smtClean="0"/>
              <a:t>- is growing only one crop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269155"/>
            <a:ext cx="6078361" cy="42470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83" y="2594695"/>
            <a:ext cx="5032728" cy="35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5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1" y="458477"/>
            <a:ext cx="10571998" cy="970450"/>
          </a:xfrm>
        </p:spPr>
        <p:txBody>
          <a:bodyPr/>
          <a:lstStyle/>
          <a:p>
            <a:r>
              <a:rPr lang="en-US" sz="3600" dirty="0" smtClean="0"/>
              <a:t>The History of Agriculture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Industrial Revolution in the late 1800’s, agriculture boomed. </a:t>
            </a:r>
            <a:endParaRPr lang="en-US" dirty="0" smtClean="0"/>
          </a:p>
          <a:p>
            <a:r>
              <a:rPr lang="en-US" dirty="0" smtClean="0"/>
              <a:t>The Industrial Revolution coincided with Industrialized Agriculture (Referred to as the Green Revolution).</a:t>
            </a:r>
          </a:p>
          <a:p>
            <a:r>
              <a:rPr lang="en-US" dirty="0" smtClean="0"/>
              <a:t>Farmers were producing higher crop yields (using monoculture) in record time, due to the inventions of new machinery powered by fossil fuels (tractors, plows, seed drills, harvesters, etc.)</a:t>
            </a:r>
          </a:p>
          <a:p>
            <a:r>
              <a:rPr lang="en-US" dirty="0" smtClean="0"/>
              <a:t>Genetically Engineered High-Yield varieties of key crops such as, wheat, rice, and corn.</a:t>
            </a:r>
          </a:p>
          <a:p>
            <a:r>
              <a:rPr lang="en-US" dirty="0" smtClean="0"/>
              <a:t>Use of inorganic fertilizers and pesticides and high inputs of water.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8" y="0"/>
            <a:ext cx="5997222" cy="22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r>
              <a:rPr lang="en-US" dirty="0" smtClean="0"/>
              <a:t>Industrial Agriculture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77" y="0"/>
            <a:ext cx="5019523" cy="333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90" y="3617344"/>
            <a:ext cx="5001730" cy="2813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7170"/>
            <a:ext cx="6196719" cy="2620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230"/>
            <a:ext cx="5747831" cy="34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23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Emphasizes prevention of soil erosion and the use of organic fertilizers such as animal manure and compost.</a:t>
            </a:r>
          </a:p>
          <a:p>
            <a:r>
              <a:rPr lang="en-US" sz="2000" dirty="0" smtClean="0"/>
              <a:t>Employs crop rotation and biological pest control.</a:t>
            </a:r>
          </a:p>
          <a:p>
            <a:r>
              <a:rPr lang="en-US" sz="2000" dirty="0" smtClean="0"/>
              <a:t>No GMO’s</a:t>
            </a:r>
          </a:p>
          <a:p>
            <a:r>
              <a:rPr lang="en-US" sz="2000" dirty="0" smtClean="0"/>
              <a:t>Reduces fossil fuel use and increases the usage of renewable energy systems (solar, wind, etc.)</a:t>
            </a:r>
          </a:p>
          <a:p>
            <a:r>
              <a:rPr lang="en-US" sz="2000" dirty="0" smtClean="0"/>
              <a:t>Regionally and locally oriented (Buy and sell locally).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096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01" y="2515798"/>
            <a:ext cx="10554574" cy="363651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Soil </a:t>
            </a:r>
            <a:r>
              <a:rPr lang="en-US" altLang="en-US" sz="2400" b="1" dirty="0" smtClean="0"/>
              <a:t>Conservation </a:t>
            </a:r>
          </a:p>
          <a:p>
            <a:pPr marL="0" indent="0">
              <a:buNone/>
            </a:pPr>
            <a:r>
              <a:rPr lang="en-US" altLang="en-US" sz="2000" b="1" dirty="0" smtClean="0"/>
              <a:t>Managing </a:t>
            </a:r>
            <a:r>
              <a:rPr lang="en-US" altLang="en-US" sz="2000" b="1" dirty="0"/>
              <a:t>Topography</a:t>
            </a:r>
          </a:p>
          <a:p>
            <a:pPr lvl="2"/>
            <a:r>
              <a:rPr lang="en-US" altLang="en-US" sz="1800" b="1" dirty="0"/>
              <a:t>Contour Plowing - Plowing across slope to slow flow of water.</a:t>
            </a:r>
          </a:p>
          <a:p>
            <a:pPr lvl="2"/>
            <a:r>
              <a:rPr lang="en-US" altLang="en-US" sz="1800" b="1" dirty="0"/>
              <a:t>Strip Farming - Planting different crops in alternating strips along land contours.</a:t>
            </a:r>
          </a:p>
          <a:p>
            <a:pPr lvl="2"/>
            <a:r>
              <a:rPr lang="en-US" altLang="en-US" sz="1800" b="1" dirty="0"/>
              <a:t>Terracing - Shaping land to create level shelves of earth to hold water and soil</a:t>
            </a:r>
            <a:r>
              <a:rPr lang="en-US" altLang="en-US" sz="1800" b="1" dirty="0" smtClean="0"/>
              <a:t>.</a:t>
            </a:r>
          </a:p>
          <a:p>
            <a:pPr marL="0" indent="0">
              <a:buNone/>
            </a:pPr>
            <a:r>
              <a:rPr lang="en-US" altLang="en-US" b="1" dirty="0"/>
              <a:t>Providing Ground Cover</a:t>
            </a:r>
          </a:p>
          <a:p>
            <a:pPr lvl="2"/>
            <a:r>
              <a:rPr lang="en-US" altLang="en-US" b="1" dirty="0"/>
              <a:t>Annual row crops cause highest rates of erosion because they leave soil bare for much of the year.</a:t>
            </a:r>
          </a:p>
          <a:p>
            <a:pPr lvl="2"/>
            <a:r>
              <a:rPr lang="en-US" altLang="en-US" b="1" dirty="0"/>
              <a:t>Leave crop residue after harvest.</a:t>
            </a:r>
          </a:p>
          <a:p>
            <a:pPr lvl="2"/>
            <a:r>
              <a:rPr lang="en-US" altLang="en-US" b="1" dirty="0"/>
              <a:t>Plant cover crops after harvest.</a:t>
            </a:r>
          </a:p>
          <a:p>
            <a:pPr marL="914400" lvl="2" indent="0">
              <a:buNone/>
            </a:pPr>
            <a:endParaRPr lang="en-US" alt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5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1026" descr="D:\Chapter11\Fig11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83820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Soil Composition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0" y="1868488"/>
            <a:ext cx="12192000" cy="4989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Made of 4 major </a:t>
            </a:r>
            <a:r>
              <a:rPr lang="en-US" sz="2800" dirty="0" smtClean="0"/>
              <a:t>components (Inorganic vs. Organic):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400" dirty="0"/>
              <a:t>Mineral Matter (broken-down rock)</a:t>
            </a:r>
          </a:p>
          <a:p>
            <a:pPr lvl="1" eaLnBrk="1" hangingPunct="1">
              <a:defRPr/>
            </a:pPr>
            <a:r>
              <a:rPr lang="en-US" sz="2400" dirty="0"/>
              <a:t>Organic Matter (humus)</a:t>
            </a:r>
          </a:p>
          <a:p>
            <a:pPr lvl="2" eaLnBrk="1" hangingPunct="1">
              <a:defRPr/>
            </a:pPr>
            <a:r>
              <a:rPr lang="en-US" sz="2300" dirty="0"/>
              <a:t>Glue, food, protection, nutrient source and disease protection</a:t>
            </a:r>
          </a:p>
          <a:p>
            <a:pPr lvl="1" eaLnBrk="1" hangingPunct="1">
              <a:defRPr/>
            </a:pPr>
            <a:r>
              <a:rPr lang="en-US" sz="2400" dirty="0"/>
              <a:t>Water</a:t>
            </a:r>
          </a:p>
          <a:p>
            <a:pPr lvl="1" eaLnBrk="1" hangingPunct="1">
              <a:defRPr/>
            </a:pPr>
            <a:r>
              <a:rPr lang="en-US" sz="2400" dirty="0"/>
              <a:t>Air</a:t>
            </a:r>
          </a:p>
          <a:p>
            <a:pPr eaLnBrk="1" hangingPunct="1">
              <a:defRPr/>
            </a:pPr>
            <a:r>
              <a:rPr lang="en-US" sz="2800" dirty="0"/>
              <a:t>Water and air allow pore spaces in </a:t>
            </a:r>
            <a:r>
              <a:rPr lang="en-US" sz="2800" dirty="0" smtClean="0"/>
              <a:t>soil (porosity).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2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Soil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290849"/>
            <a:ext cx="5796492" cy="38488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54" y="2439787"/>
            <a:ext cx="4933244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Soil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23" y="1635478"/>
            <a:ext cx="4982560" cy="5100258"/>
          </a:xfrm>
        </p:spPr>
      </p:pic>
    </p:spTree>
    <p:extLst>
      <p:ext uri="{BB962C8B-B14F-4D97-AF65-F5344CB8AC3E}">
        <p14:creationId xmlns:p14="http://schemas.microsoft.com/office/powerpoint/2010/main" val="12424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Soil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" y="2414412"/>
            <a:ext cx="4849284" cy="363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93" y="1417638"/>
            <a:ext cx="2595563" cy="50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Soil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2459566"/>
            <a:ext cx="4849284" cy="363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98" y="2831395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Soil Texture &amp; 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98763" y="1606550"/>
            <a:ext cx="5070764" cy="5251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Soils are composed of clay, silt and sand in different proportions</a:t>
            </a:r>
          </a:p>
          <a:p>
            <a:pPr eaLnBrk="1" hangingPunct="1"/>
            <a:r>
              <a:rPr lang="en-US" altLang="en-US" sz="2400" dirty="0"/>
              <a:t>Where there is no dominant type, the soil is called </a:t>
            </a:r>
            <a:r>
              <a:rPr lang="en-US" altLang="en-US" sz="2400" u="sng" dirty="0"/>
              <a:t>loam.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Texture influences the soil’s ability to support plant life.</a:t>
            </a:r>
          </a:p>
          <a:p>
            <a:pPr lvl="1" eaLnBrk="1" hangingPunct="1"/>
            <a:r>
              <a:rPr lang="en-US" altLang="en-US" sz="2000" dirty="0"/>
              <a:t>Plants struggle in clay and silt</a:t>
            </a:r>
          </a:p>
          <a:p>
            <a:pPr eaLnBrk="1" hangingPunct="1"/>
            <a:r>
              <a:rPr lang="en-US" altLang="en-US" sz="2400" dirty="0"/>
              <a:t>Structure: particles form clumps that give structure</a:t>
            </a:r>
          </a:p>
        </p:txBody>
      </p:sp>
      <p:pic>
        <p:nvPicPr>
          <p:cNvPr id="20484" name="Picture 2" descr="http://media-2.web.britannica.com/eb-media/21/24021-004-3F05505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596" y="2222665"/>
            <a:ext cx="4803775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29973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1080</TotalTime>
  <Words>1621</Words>
  <Application>Microsoft Office PowerPoint</Application>
  <PresentationFormat>Widescreen</PresentationFormat>
  <Paragraphs>195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 Narrow</vt:lpstr>
      <vt:lpstr>Broadway</vt:lpstr>
      <vt:lpstr>Calibri</vt:lpstr>
      <vt:lpstr>Century Gothic</vt:lpstr>
      <vt:lpstr>Georgia</vt:lpstr>
      <vt:lpstr>Trebuchet MS</vt:lpstr>
      <vt:lpstr>Verdana</vt:lpstr>
      <vt:lpstr>Wingdings</vt:lpstr>
      <vt:lpstr>Wingdings 2</vt:lpstr>
      <vt:lpstr>Quotable</vt:lpstr>
      <vt:lpstr>Soil</vt:lpstr>
      <vt:lpstr>Soil—Definition:</vt:lpstr>
      <vt:lpstr>Types of Soil</vt:lpstr>
      <vt:lpstr>Soil Composition</vt:lpstr>
      <vt:lpstr>Tropical Soil</vt:lpstr>
      <vt:lpstr>Polar Soil</vt:lpstr>
      <vt:lpstr>Temperate Soil</vt:lpstr>
      <vt:lpstr>Desert Soil</vt:lpstr>
      <vt:lpstr>Soil Texture &amp; Structure</vt:lpstr>
      <vt:lpstr>Soil Texture</vt:lpstr>
      <vt:lpstr>Soil Color</vt:lpstr>
      <vt:lpstr>Soil Color</vt:lpstr>
      <vt:lpstr>Soil Formation</vt:lpstr>
      <vt:lpstr>The Soil Profile</vt:lpstr>
      <vt:lpstr>The Soil Profile</vt:lpstr>
      <vt:lpstr>PowerPoint Presentation</vt:lpstr>
      <vt:lpstr>The Soil Profile</vt:lpstr>
      <vt:lpstr>Soil &amp; Plant Growth</vt:lpstr>
      <vt:lpstr>Soil &amp; Plant Growth</vt:lpstr>
      <vt:lpstr>Soil &amp; Plant Growth</vt:lpstr>
      <vt:lpstr>Soil Erosion</vt:lpstr>
      <vt:lpstr>PowerPoint Presentation</vt:lpstr>
      <vt:lpstr>Desertification</vt:lpstr>
      <vt:lpstr>PowerPoint Presentation</vt:lpstr>
      <vt:lpstr>Salinization</vt:lpstr>
      <vt:lpstr>Dust Bowl Case Study</vt:lpstr>
      <vt:lpstr>Dust Bowl Case Study</vt:lpstr>
      <vt:lpstr>Bell Ringer 01/23/19</vt:lpstr>
      <vt:lpstr>PowerPoint Presentation</vt:lpstr>
      <vt:lpstr>Agriculture</vt:lpstr>
      <vt:lpstr>The History of Agriculture</vt:lpstr>
      <vt:lpstr>The History of Agriculture</vt:lpstr>
      <vt:lpstr>Traditional Agriculture</vt:lpstr>
      <vt:lpstr>The History of Agriculture</vt:lpstr>
      <vt:lpstr>Industrial Agriculture</vt:lpstr>
      <vt:lpstr>Organic Farming</vt:lpstr>
      <vt:lpstr>Sustainable Practices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Kelly Mastin</dc:creator>
  <cp:lastModifiedBy>Kelly Mastin</cp:lastModifiedBy>
  <cp:revision>33</cp:revision>
  <dcterms:created xsi:type="dcterms:W3CDTF">2019-01-07T18:59:15Z</dcterms:created>
  <dcterms:modified xsi:type="dcterms:W3CDTF">2019-01-23T14:57:46Z</dcterms:modified>
</cp:coreProperties>
</file>