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205F"/>
    <a:srgbClr val="F89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35" autoAdjust="0"/>
    <p:restoredTop sz="86391" autoAdjust="0"/>
  </p:normalViewPr>
  <p:slideViewPr>
    <p:cSldViewPr snapToGrid="0" snapToObjects="1">
      <p:cViewPr varScale="1">
        <p:scale>
          <a:sx n="64" d="100"/>
          <a:sy n="64" d="100"/>
        </p:scale>
        <p:origin x="92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6" y="615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Waver2-1024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41CB9-D92F-471A-99AC-40ED9598F0D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 bright="4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41CB9-D92F-471A-99AC-40ED9598F0DA}" type="datetimeFigureOut">
              <a:rPr lang="en-US" smtClean="0"/>
              <a:pPr/>
              <a:t>4/19/2017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BC38F-34C4-4155-B788-CDA1BBCCA99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aver2-1024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pic>
        <p:nvPicPr>
          <p:cNvPr id="9" name="Picture 8" descr="paintedge.png"/>
          <p:cNvPicPr>
            <a:picLocks noChangeAspect="1"/>
          </p:cNvPicPr>
          <p:nvPr/>
        </p:nvPicPr>
        <p:blipFill>
          <a:blip r:embed="rId15" cstate="print">
            <a:grayscl/>
            <a:lum bright="58000" contrast="20000"/>
          </a:blip>
          <a:stretch>
            <a:fillRect/>
          </a:stretch>
        </p:blipFill>
        <p:spPr>
          <a:xfrm>
            <a:off x="285008" y="274638"/>
            <a:ext cx="8573984" cy="6446837"/>
          </a:xfrm>
          <a:prstGeom prst="rect">
            <a:avLst/>
          </a:prstGeom>
          <a:noFill/>
          <a:ln>
            <a:noFill/>
          </a:ln>
          <a:effectLst>
            <a:outerShdw blurRad="406400" dist="88900" dir="2700000" sx="101000" sy="101000" algn="tl" rotWithShape="0">
              <a:srgbClr val="333333"/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30286"/>
            <a:ext cx="7772400" cy="991673"/>
          </a:xfrm>
          <a:ln w="12700" cap="rnd">
            <a:solidFill>
              <a:schemeClr val="bg1">
                <a:lumMod val="95000"/>
              </a:schemeClr>
            </a:solidFill>
            <a:round/>
          </a:ln>
        </p:spPr>
        <p:txBody>
          <a:bodyPr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0000" b="1" dirty="0" smtClean="0">
                <a:ln w="9525">
                  <a:solidFill>
                    <a:schemeClr val="tx1">
                      <a:lumMod val="85000"/>
                      <a:lumOff val="15000"/>
                      <a:alpha val="56000"/>
                    </a:schemeClr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erlin Sans FB Demi" pitchFamily="34" charset="0"/>
              </a:rPr>
              <a:t>Sound Waves</a:t>
            </a:r>
            <a:endParaRPr lang="en-US" sz="10000" b="1" dirty="0">
              <a:ln w="9525">
                <a:solidFill>
                  <a:schemeClr val="tx1">
                    <a:lumMod val="85000"/>
                    <a:lumOff val="15000"/>
                    <a:alpha val="56000"/>
                  </a:schemeClr>
                </a:solidFill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Properties of Sound - Pitch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392877"/>
            <a:ext cx="7585656" cy="4461136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b="1" i="1" dirty="0" smtClean="0">
                <a:latin typeface="Cambria" pitchFamily="18" charset="0"/>
              </a:rPr>
              <a:t>Ultrasonic:</a:t>
            </a:r>
            <a:r>
              <a:rPr lang="en-US" sz="3600" dirty="0" smtClean="0">
                <a:latin typeface="Cambria" pitchFamily="18" charset="0"/>
              </a:rPr>
              <a:t> frequency &gt;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20,000 Hz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200" dirty="0" smtClean="0">
              <a:latin typeface="Cambria" pitchFamily="18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b="1" i="1" dirty="0" smtClean="0">
                <a:latin typeface="Cambria" pitchFamily="18" charset="0"/>
              </a:rPr>
              <a:t>Infrasonic:</a:t>
            </a:r>
            <a:r>
              <a:rPr lang="en-US" sz="3600" dirty="0" smtClean="0">
                <a:latin typeface="Cambria" pitchFamily="18" charset="0"/>
              </a:rPr>
              <a:t> frequency &lt;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 Hz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dirty="0" smtClean="0">
              <a:latin typeface="Cambria" pitchFamily="18" charset="0"/>
            </a:endParaRPr>
          </a:p>
        </p:txBody>
      </p:sp>
      <p:pic>
        <p:nvPicPr>
          <p:cNvPr id="21506" name="Picture 2" descr="http://docstore.mik.ua/orelly/web2/audio/figs/aud.020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56847" y="3127353"/>
            <a:ext cx="3496765" cy="326190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Properties of Sound - Pitch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417638"/>
            <a:ext cx="7585656" cy="4708525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dirty="0" smtClean="0">
                <a:latin typeface="Cambria" pitchFamily="18" charset="0"/>
              </a:rPr>
              <a:t>Human hearing range</a:t>
            </a:r>
          </a:p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US" sz="3600" dirty="0" smtClean="0">
                <a:latin typeface="Cambria" pitchFamily="18" charset="0"/>
              </a:rPr>
              <a:t>	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20-20,000 Hz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en-US" sz="1200" dirty="0" smtClean="0">
              <a:latin typeface="Cambria" pitchFamily="18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dirty="0" smtClean="0">
                <a:latin typeface="Cambria" pitchFamily="18" charset="0"/>
              </a:rPr>
              <a:t>Maximum frequencies</a:t>
            </a:r>
          </a:p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US" sz="3600" dirty="0" smtClean="0">
                <a:latin typeface="Cambria" pitchFamily="18" charset="0"/>
              </a:rPr>
              <a:t>	Dogs = 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35,000 Hz</a:t>
            </a:r>
          </a:p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US" sz="3600" dirty="0" smtClean="0">
                <a:latin typeface="Cambria" pitchFamily="18" charset="0"/>
              </a:rPr>
              <a:t>	Cats = 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65,000 Hz</a:t>
            </a:r>
          </a:p>
          <a:p>
            <a:pPr lvl="1">
              <a:buClr>
                <a:schemeClr val="accent6">
                  <a:lumMod val="75000"/>
                </a:schemeClr>
              </a:buClr>
              <a:buNone/>
            </a:pPr>
            <a:r>
              <a:rPr lang="en-US" sz="3600" dirty="0" smtClean="0">
                <a:latin typeface="Cambria" pitchFamily="18" charset="0"/>
              </a:rPr>
              <a:t>	Dolphin = </a:t>
            </a:r>
            <a:r>
              <a:rPr lang="en-US" sz="3600" b="1" i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150,000 Hz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Properties of Sound - Intensity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b="1" i="1" dirty="0" smtClean="0">
                <a:latin typeface="Cambria" pitchFamily="18" charset="0"/>
              </a:rPr>
              <a:t>Intensity: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Loudness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200" dirty="0" smtClean="0">
              <a:latin typeface="Cambria" pitchFamily="18" charset="0"/>
            </a:endParaRPr>
          </a:p>
          <a:p>
            <a:pPr lvl="1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600" dirty="0" smtClean="0">
                <a:latin typeface="Cambria" pitchFamily="18" charset="0"/>
              </a:rPr>
              <a:t>Related to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amplitude</a:t>
            </a:r>
            <a:r>
              <a:rPr lang="en-US" sz="3600" dirty="0" smtClean="0">
                <a:latin typeface="Cambria" pitchFamily="18" charset="0"/>
              </a:rPr>
              <a:t> of a wave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endParaRPr lang="en-US" sz="1200" dirty="0" smtClean="0">
              <a:latin typeface="Cambria" pitchFamily="18" charset="0"/>
            </a:endParaRPr>
          </a:p>
          <a:p>
            <a:pPr lvl="1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600" dirty="0" smtClean="0">
                <a:latin typeface="Cambria" pitchFamily="18" charset="0"/>
              </a:rPr>
              <a:t>Larger amplitude = 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higher</a:t>
            </a:r>
            <a:r>
              <a:rPr lang="en-US" sz="3600" dirty="0" smtClean="0">
                <a:latin typeface="Cambria" pitchFamily="18" charset="0"/>
              </a:rPr>
              <a:t> intensity =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louder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endParaRPr lang="en-US" sz="1200" dirty="0" smtClean="0">
              <a:latin typeface="Cambria" pitchFamily="18" charset="0"/>
            </a:endParaRPr>
          </a:p>
          <a:p>
            <a:pPr lvl="1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600" dirty="0" smtClean="0">
                <a:latin typeface="Cambria" pitchFamily="18" charset="0"/>
              </a:rPr>
              <a:t>Unit is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decibels</a:t>
            </a:r>
            <a:r>
              <a:rPr lang="en-US" sz="3600" dirty="0" smtClean="0">
                <a:latin typeface="Cambria" pitchFamily="18" charset="0"/>
              </a:rPr>
              <a:t> (dB)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Properties of Sound - Intensity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25602" name="Picture 2" descr="http://www.dosits.org/images/dosits/sndpres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8451" y="1657958"/>
            <a:ext cx="5889327" cy="397856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Sound - Music vs. Noise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b="1" i="1" dirty="0" smtClean="0">
                <a:latin typeface="Cambria" pitchFamily="18" charset="0"/>
              </a:rPr>
              <a:t>Music: </a:t>
            </a:r>
            <a:r>
              <a:rPr lang="en-US" sz="3600" dirty="0" smtClean="0">
                <a:latin typeface="Cambria" pitchFamily="18" charset="0"/>
              </a:rPr>
              <a:t>has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rhythm</a:t>
            </a:r>
            <a:r>
              <a:rPr lang="en-US" sz="3600" dirty="0" smtClean="0">
                <a:latin typeface="Cambria" pitchFamily="18" charset="0"/>
              </a:rPr>
              <a:t>, definite pitch, pleasing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quality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200" b="1" i="1" u="sng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b="1" i="1" dirty="0" smtClean="0">
                <a:latin typeface="Cambria" pitchFamily="18" charset="0"/>
              </a:rPr>
              <a:t>Noise:</a:t>
            </a:r>
            <a:r>
              <a:rPr lang="en-US" sz="3600" dirty="0" smtClean="0">
                <a:latin typeface="Cambria" pitchFamily="18" charset="0"/>
              </a:rPr>
              <a:t> No identifiable pitch, no pleasing quality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200" dirty="0" smtClean="0">
              <a:latin typeface="Cambria" pitchFamily="18" charset="0"/>
            </a:endParaRPr>
          </a:p>
        </p:txBody>
      </p:sp>
      <p:sp>
        <p:nvSpPr>
          <p:cNvPr id="27650" name="AutoShape 2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Figure 1-13. Musical Sound Versus Noise"/>
          <p:cNvSpPr>
            <a:spLocks noChangeAspect="1" noChangeArrowheads="1"/>
          </p:cNvSpPr>
          <p:nvPr/>
        </p:nvSpPr>
        <p:spPr bwMode="auto">
          <a:xfrm>
            <a:off x="155575" y="-808038"/>
            <a:ext cx="2619375" cy="1685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765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4950" y="4107976"/>
            <a:ext cx="3527155" cy="2359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Sound – Doppler Effect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5543550" cy="4708525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dirty="0" smtClean="0">
                <a:latin typeface="Cambria" pitchFamily="18" charset="0"/>
              </a:rPr>
              <a:t>Change in wave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frequency</a:t>
            </a:r>
            <a:r>
              <a:rPr lang="en-US" sz="3600" dirty="0" smtClean="0">
                <a:latin typeface="Cambria" pitchFamily="18" charset="0"/>
              </a:rPr>
              <a:t> caused by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moving</a:t>
            </a:r>
            <a:r>
              <a:rPr lang="en-US" sz="3600" dirty="0" smtClean="0">
                <a:latin typeface="Cambria" pitchFamily="18" charset="0"/>
              </a:rPr>
              <a:t> wave source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200" dirty="0" smtClean="0">
              <a:latin typeface="Cambria" pitchFamily="18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dirty="0" smtClean="0">
                <a:latin typeface="Cambria" pitchFamily="18" charset="0"/>
              </a:rPr>
              <a:t>Moving toward you - pitch sounds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higher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200" dirty="0" smtClean="0">
              <a:latin typeface="Cambria" pitchFamily="18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dirty="0" smtClean="0">
                <a:latin typeface="Cambria" pitchFamily="18" charset="0"/>
              </a:rPr>
              <a:t>Moving away from you - pitch sounds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lower</a:t>
            </a:r>
          </a:p>
          <a:p>
            <a:endParaRPr lang="en-US" dirty="0" smtClean="0">
              <a:latin typeface="Cambria" pitchFamily="18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200" dirty="0" smtClean="0">
              <a:latin typeface="Cambria" pitchFamily="18" charset="0"/>
            </a:endParaRPr>
          </a:p>
        </p:txBody>
      </p:sp>
      <p:pic>
        <p:nvPicPr>
          <p:cNvPr id="4" name="Picture 6" descr="C:\My Documents\Christy's Stuff\Teaching Stuff\Media\Doppler Tr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50" y="1417638"/>
            <a:ext cx="31432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Sound - Uses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b="1" i="1" dirty="0" smtClean="0">
                <a:latin typeface="Cambria" pitchFamily="18" charset="0"/>
              </a:rPr>
              <a:t>Echolocation: </a:t>
            </a:r>
            <a:r>
              <a:rPr lang="en-US" sz="3600" dirty="0" smtClean="0">
                <a:latin typeface="Cambria" pitchFamily="18" charset="0"/>
              </a:rPr>
              <a:t>used to locate objects by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emitting</a:t>
            </a:r>
            <a:r>
              <a:rPr lang="en-US" sz="3600" dirty="0" smtClean="0">
                <a:latin typeface="Cambria" pitchFamily="18" charset="0"/>
              </a:rPr>
              <a:t> sounds and interpreting sound waves that are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reflected back</a:t>
            </a:r>
            <a:endParaRPr lang="en-US" sz="3600" b="1" i="1" dirty="0" smtClean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200" dirty="0" smtClean="0">
              <a:latin typeface="Cambria" pitchFamily="18" charset="0"/>
            </a:endParaRPr>
          </a:p>
        </p:txBody>
      </p:sp>
      <p:sp>
        <p:nvSpPr>
          <p:cNvPr id="27650" name="AutoShape 2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Figure 1-13. Musical Sound Versus Noise"/>
          <p:cNvSpPr>
            <a:spLocks noChangeAspect="1" noChangeArrowheads="1"/>
          </p:cNvSpPr>
          <p:nvPr/>
        </p:nvSpPr>
        <p:spPr bwMode="auto">
          <a:xfrm>
            <a:off x="155575" y="-808038"/>
            <a:ext cx="2619375" cy="1685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4" descr="echoloc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8287" y="3447313"/>
            <a:ext cx="4861606" cy="283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son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365171" y="4188455"/>
            <a:ext cx="3673516" cy="235431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Sound - Uses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0972"/>
            <a:ext cx="8229600" cy="4885192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b="1" i="1" dirty="0" smtClean="0">
                <a:latin typeface="Cambria" pitchFamily="18" charset="0"/>
              </a:rPr>
              <a:t>SONAR</a:t>
            </a:r>
            <a:r>
              <a:rPr lang="en-US" sz="3600" dirty="0" smtClean="0">
                <a:latin typeface="Cambria" pitchFamily="18" charset="0"/>
              </a:rPr>
              <a:t> </a:t>
            </a:r>
            <a:r>
              <a:rPr lang="en-US" sz="2800" dirty="0" smtClean="0">
                <a:latin typeface="Cambria" pitchFamily="18" charset="0"/>
              </a:rPr>
              <a:t>(</a:t>
            </a:r>
            <a:r>
              <a:rPr lang="en-US" sz="2800" b="1" i="1" dirty="0" smtClean="0">
                <a:latin typeface="Cambria" pitchFamily="18" charset="0"/>
              </a:rPr>
              <a:t>S</a:t>
            </a:r>
            <a:r>
              <a:rPr lang="en-US" sz="2800" i="1" dirty="0" smtClean="0">
                <a:latin typeface="Cambria" pitchFamily="18" charset="0"/>
              </a:rPr>
              <a:t>o</a:t>
            </a:r>
            <a:r>
              <a:rPr lang="en-US" sz="2800" dirty="0" smtClean="0">
                <a:latin typeface="Cambria" pitchFamily="18" charset="0"/>
              </a:rPr>
              <a:t>und </a:t>
            </a:r>
            <a:r>
              <a:rPr lang="en-US" sz="2800" b="1" i="1" dirty="0" smtClean="0">
                <a:latin typeface="Cambria" pitchFamily="18" charset="0"/>
              </a:rPr>
              <a:t>N</a:t>
            </a:r>
            <a:r>
              <a:rPr lang="en-US" sz="2800" dirty="0" smtClean="0">
                <a:latin typeface="Cambria" pitchFamily="18" charset="0"/>
              </a:rPr>
              <a:t>avigation </a:t>
            </a:r>
            <a:r>
              <a:rPr lang="en-US" sz="2800" b="1" i="1" dirty="0" smtClean="0">
                <a:latin typeface="Cambria" pitchFamily="18" charset="0"/>
              </a:rPr>
              <a:t>A</a:t>
            </a:r>
            <a:r>
              <a:rPr lang="en-US" sz="2800" dirty="0" smtClean="0">
                <a:latin typeface="Cambria" pitchFamily="18" charset="0"/>
              </a:rPr>
              <a:t>nd </a:t>
            </a:r>
            <a:r>
              <a:rPr lang="en-US" sz="2800" b="1" i="1" dirty="0" smtClean="0">
                <a:latin typeface="Cambria" pitchFamily="18" charset="0"/>
              </a:rPr>
              <a:t>R</a:t>
            </a:r>
            <a:r>
              <a:rPr lang="en-US" sz="2800" dirty="0" smtClean="0">
                <a:latin typeface="Cambria" pitchFamily="18" charset="0"/>
              </a:rPr>
              <a:t>anging)</a:t>
            </a:r>
            <a:endParaRPr lang="en-US" sz="3600" b="1" i="1" dirty="0" smtClean="0">
              <a:latin typeface="Cambria" pitchFamily="18" charset="0"/>
            </a:endParaRPr>
          </a:p>
          <a:p>
            <a:pPr lvl="1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600" dirty="0" smtClean="0">
                <a:latin typeface="Cambria" pitchFamily="18" charset="0"/>
              </a:rPr>
              <a:t>Used by boats like echolocation is used by bats  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600" dirty="0" smtClean="0">
                <a:latin typeface="Cambria" pitchFamily="18" charset="0"/>
              </a:rPr>
              <a:t>Sonar measures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time delay</a:t>
            </a:r>
            <a:r>
              <a:rPr lang="en-US" sz="3600" dirty="0" smtClean="0">
                <a:latin typeface="Cambria" pitchFamily="18" charset="0"/>
              </a:rPr>
              <a:t> to determine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distance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200" dirty="0" smtClean="0">
              <a:latin typeface="Cambria" pitchFamily="18" charset="0"/>
            </a:endParaRPr>
          </a:p>
        </p:txBody>
      </p:sp>
      <p:sp>
        <p:nvSpPr>
          <p:cNvPr id="27650" name="AutoShape 2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Figure 1-13. Musical Sound Versus Noise"/>
          <p:cNvSpPr>
            <a:spLocks noChangeAspect="1" noChangeArrowheads="1"/>
          </p:cNvSpPr>
          <p:nvPr/>
        </p:nvSpPr>
        <p:spPr bwMode="auto">
          <a:xfrm>
            <a:off x="155575" y="-808038"/>
            <a:ext cx="2619375" cy="1685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Sound - Uses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b="1" i="1" dirty="0" smtClean="0">
                <a:latin typeface="Cambria" pitchFamily="18" charset="0"/>
              </a:rPr>
              <a:t>Ultrasound: </a:t>
            </a:r>
            <a:r>
              <a:rPr lang="en-US" sz="3600" dirty="0" smtClean="0">
                <a:latin typeface="Cambria" pitchFamily="18" charset="0"/>
              </a:rPr>
              <a:t>uses reflected sound waves to create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images</a:t>
            </a:r>
            <a:r>
              <a:rPr lang="en-US" sz="3600" dirty="0" smtClean="0">
                <a:latin typeface="Cambria" pitchFamily="18" charset="0"/>
              </a:rPr>
              <a:t> of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internal structures</a:t>
            </a:r>
            <a:r>
              <a:rPr lang="en-US" sz="3600" dirty="0" smtClean="0">
                <a:latin typeface="Cambria" pitchFamily="18" charset="0"/>
              </a:rPr>
              <a:t>.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200" dirty="0" smtClean="0">
              <a:latin typeface="Cambria" pitchFamily="18" charset="0"/>
            </a:endParaRPr>
          </a:p>
        </p:txBody>
      </p:sp>
      <p:sp>
        <p:nvSpPr>
          <p:cNvPr id="27650" name="AutoShape 2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Figure 1-13. Musical Sound Versus Noise"/>
          <p:cNvSpPr>
            <a:spLocks noChangeAspect="1" noChangeArrowheads="1"/>
          </p:cNvSpPr>
          <p:nvPr/>
        </p:nvSpPr>
        <p:spPr bwMode="auto">
          <a:xfrm>
            <a:off x="155575" y="-808038"/>
            <a:ext cx="2619375" cy="1685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4" descr="ultrasou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011715" y="3382963"/>
            <a:ext cx="3225800" cy="2743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Sound - Uses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b="1" i="1" dirty="0" smtClean="0">
                <a:latin typeface="Cambria" pitchFamily="18" charset="0"/>
              </a:rPr>
              <a:t>Ultrasonic treatments: </a:t>
            </a:r>
            <a:r>
              <a:rPr lang="en-US" sz="3600" dirty="0" smtClean="0">
                <a:latin typeface="Cambria" pitchFamily="18" charset="0"/>
              </a:rPr>
              <a:t>use high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frequency</a:t>
            </a:r>
            <a:r>
              <a:rPr lang="en-US" sz="3600" dirty="0" smtClean="0">
                <a:latin typeface="Cambria" pitchFamily="18" charset="0"/>
              </a:rPr>
              <a:t> sound waves to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break up </a:t>
            </a:r>
            <a:r>
              <a:rPr lang="en-US" sz="3600" dirty="0" smtClean="0">
                <a:latin typeface="Cambria" pitchFamily="18" charset="0"/>
              </a:rPr>
              <a:t>kidney stones and gallstones with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vibrations</a:t>
            </a:r>
            <a:r>
              <a:rPr lang="en-US" sz="3600" dirty="0" smtClean="0">
                <a:latin typeface="Cambria" pitchFamily="18" charset="0"/>
              </a:rPr>
              <a:t>.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200" dirty="0" smtClean="0">
              <a:latin typeface="Cambria" pitchFamily="18" charset="0"/>
            </a:endParaRPr>
          </a:p>
        </p:txBody>
      </p:sp>
      <p:sp>
        <p:nvSpPr>
          <p:cNvPr id="27650" name="AutoShape 2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Figure 1-13. Musical Sound Versus Noise"/>
          <p:cNvSpPr>
            <a:spLocks noChangeAspect="1" noChangeArrowheads="1"/>
          </p:cNvSpPr>
          <p:nvPr/>
        </p:nvSpPr>
        <p:spPr bwMode="auto">
          <a:xfrm>
            <a:off x="155575" y="-808038"/>
            <a:ext cx="2619375" cy="1685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www.umm.edu/graphics/images/en/192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05415" y="3379560"/>
            <a:ext cx="3810000" cy="304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Wave Review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417638"/>
            <a:ext cx="7585656" cy="4708525"/>
          </a:xfrm>
        </p:spPr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dirty="0" smtClean="0">
                <a:latin typeface="Cambria" pitchFamily="18" charset="0"/>
              </a:rPr>
              <a:t>Two main types of waves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600" dirty="0" smtClean="0">
                <a:latin typeface="Cambria" pitchFamily="18" charset="0"/>
              </a:rPr>
              <a:t>Transverse</a:t>
            </a: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en-US" dirty="0" smtClean="0">
              <a:latin typeface="Cambria" pitchFamily="18" charset="0"/>
            </a:endParaRPr>
          </a:p>
          <a:p>
            <a:pPr lvl="1">
              <a:buClr>
                <a:schemeClr val="accent6">
                  <a:lumMod val="75000"/>
                </a:schemeClr>
              </a:buClr>
            </a:pPr>
            <a:endParaRPr lang="en-US" dirty="0" smtClean="0">
              <a:latin typeface="Cambria" pitchFamily="18" charset="0"/>
            </a:endParaRPr>
          </a:p>
          <a:p>
            <a:pPr lvl="1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600" dirty="0" smtClean="0">
                <a:latin typeface="Cambria" pitchFamily="18" charset="0"/>
              </a:rPr>
              <a:t>Compression/Longitudinal</a:t>
            </a:r>
          </a:p>
        </p:txBody>
      </p:sp>
      <p:pic>
        <p:nvPicPr>
          <p:cNvPr id="1026" name="Picture 2" descr="tranver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19933" y="2120236"/>
            <a:ext cx="2382126" cy="1529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longitudin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2871" y="4406190"/>
            <a:ext cx="2687344" cy="171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How Humans Hear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0330" y="1417638"/>
            <a:ext cx="5562600" cy="4732790"/>
          </a:xfrm>
        </p:spPr>
        <p:txBody>
          <a:bodyPr>
            <a:noAutofit/>
          </a:bodyPr>
          <a:lstStyle/>
          <a:p>
            <a:pPr algn="ctr">
              <a:buClr>
                <a:schemeClr val="accent6">
                  <a:lumMod val="75000"/>
                </a:schemeClr>
              </a:buClr>
              <a:buNone/>
            </a:pPr>
            <a:r>
              <a:rPr lang="en-US" dirty="0" smtClean="0">
                <a:latin typeface="Cambria" pitchFamily="18" charset="0"/>
              </a:rPr>
              <a:t>Sound wave enters </a:t>
            </a:r>
            <a:r>
              <a:rPr lang="en-US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ear canal</a:t>
            </a:r>
          </a:p>
          <a:p>
            <a:pPr algn="ctr">
              <a:buClr>
                <a:schemeClr val="accent6">
                  <a:lumMod val="75000"/>
                </a:schemeClr>
              </a:buClr>
              <a:buNone/>
            </a:pPr>
            <a:endParaRPr lang="en-US" dirty="0" smtClean="0">
              <a:latin typeface="Cambria" pitchFamily="18" charset="0"/>
            </a:endParaRPr>
          </a:p>
          <a:p>
            <a:pPr algn="ctr">
              <a:buClr>
                <a:schemeClr val="accent6">
                  <a:lumMod val="75000"/>
                </a:schemeClr>
              </a:buClr>
              <a:buNone/>
            </a:pPr>
            <a:r>
              <a:rPr lang="en-US" dirty="0" smtClean="0">
                <a:latin typeface="Cambria" pitchFamily="18" charset="0"/>
              </a:rPr>
              <a:t>Vibrates the </a:t>
            </a:r>
            <a:r>
              <a:rPr lang="en-US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ear drum</a:t>
            </a:r>
          </a:p>
          <a:p>
            <a:pPr algn="ctr">
              <a:buClr>
                <a:schemeClr val="accent6">
                  <a:lumMod val="75000"/>
                </a:schemeClr>
              </a:buClr>
              <a:buNone/>
            </a:pPr>
            <a:endParaRPr lang="en-US" dirty="0" smtClean="0">
              <a:latin typeface="Cambria" pitchFamily="18" charset="0"/>
            </a:endParaRPr>
          </a:p>
          <a:p>
            <a:pPr algn="ctr">
              <a:buClr>
                <a:schemeClr val="accent6">
                  <a:lumMod val="75000"/>
                </a:schemeClr>
              </a:buClr>
              <a:buNone/>
            </a:pPr>
            <a:r>
              <a:rPr lang="en-US" dirty="0" smtClean="0">
                <a:latin typeface="Cambria" pitchFamily="18" charset="0"/>
              </a:rPr>
              <a:t>Amplified by </a:t>
            </a:r>
            <a:r>
              <a:rPr lang="en-US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bones</a:t>
            </a:r>
          </a:p>
          <a:p>
            <a:pPr algn="ctr">
              <a:buClr>
                <a:schemeClr val="accent6">
                  <a:lumMod val="75000"/>
                </a:schemeClr>
              </a:buClr>
              <a:buNone/>
            </a:pPr>
            <a:endParaRPr lang="en-US" dirty="0" smtClean="0">
              <a:latin typeface="Cambria" pitchFamily="18" charset="0"/>
            </a:endParaRPr>
          </a:p>
          <a:p>
            <a:pPr algn="ctr">
              <a:buClr>
                <a:schemeClr val="accent6">
                  <a:lumMod val="75000"/>
                </a:schemeClr>
              </a:buClr>
              <a:buNone/>
            </a:pPr>
            <a:r>
              <a:rPr lang="en-US" dirty="0" smtClean="0">
                <a:latin typeface="Cambria" pitchFamily="18" charset="0"/>
              </a:rPr>
              <a:t>Converted to </a:t>
            </a:r>
            <a:r>
              <a:rPr lang="en-US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nerve</a:t>
            </a:r>
            <a:r>
              <a:rPr lang="en-US" dirty="0" smtClean="0">
                <a:latin typeface="Cambria" pitchFamily="18" charset="0"/>
              </a:rPr>
              <a:t> impulses in </a:t>
            </a:r>
            <a:r>
              <a:rPr lang="en-US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cochlea</a:t>
            </a: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endParaRPr lang="en-US" sz="3600" dirty="0" smtClean="0">
              <a:latin typeface="Cambria" pitchFamily="18" charset="0"/>
            </a:endParaRPr>
          </a:p>
        </p:txBody>
      </p:sp>
      <p:sp>
        <p:nvSpPr>
          <p:cNvPr id="27650" name="AutoShape 2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Figure 1-13. Musical Sound Versus Noise"/>
          <p:cNvSpPr>
            <a:spLocks noChangeAspect="1" noChangeArrowheads="1"/>
          </p:cNvSpPr>
          <p:nvPr/>
        </p:nvSpPr>
        <p:spPr bwMode="auto">
          <a:xfrm>
            <a:off x="155575" y="-808038"/>
            <a:ext cx="2619375" cy="1685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5441950" y="2046514"/>
            <a:ext cx="273050" cy="57694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441950" y="3211286"/>
            <a:ext cx="273050" cy="57694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5441950" y="4354286"/>
            <a:ext cx="273050" cy="576943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6" descr="C:\My Documents\Christy's Stuff\Teaching Stuff\Media\sound - human ear 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0746" y="2498389"/>
            <a:ext cx="2416629" cy="1425794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How Humans Hear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650" name="AutoShape 2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2" name="AutoShape 4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4" name="AutoShape 6" descr="https://rdl.train.army.mil/soldierPortal/atia/adlsc/view/public/7412-1/TC/9-64/Image247.gif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656" name="AutoShape 8" descr="Figure 1-13. Musical Sound Versus Noise"/>
          <p:cNvSpPr>
            <a:spLocks noChangeAspect="1" noChangeArrowheads="1"/>
          </p:cNvSpPr>
          <p:nvPr/>
        </p:nvSpPr>
        <p:spPr bwMode="auto">
          <a:xfrm>
            <a:off x="155575" y="-808038"/>
            <a:ext cx="2619375" cy="16859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6" descr="C:\My Documents\Christy's Stuff\Teaching Stuff\Media\sound - human ear 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1745" y="1711552"/>
            <a:ext cx="7043895" cy="415584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Sound Waves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417638"/>
            <a:ext cx="7585656" cy="4708525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dirty="0" smtClean="0">
                <a:latin typeface="Cambria" pitchFamily="18" charset="0"/>
              </a:rPr>
              <a:t>Sound waves are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compression</a:t>
            </a:r>
            <a:r>
              <a:rPr lang="en-US" sz="3600" dirty="0" smtClean="0">
                <a:latin typeface="Cambria" pitchFamily="18" charset="0"/>
              </a:rPr>
              <a:t> (longitudinal) waves</a:t>
            </a: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endParaRPr lang="en-US" sz="1200" dirty="0" smtClean="0">
              <a:latin typeface="Cambria" pitchFamily="18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dirty="0" smtClean="0">
                <a:latin typeface="Cambria" pitchFamily="18" charset="0"/>
              </a:rPr>
              <a:t>Sound is produced when matter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vibrates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200" dirty="0" smtClean="0">
              <a:latin typeface="Cambria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9375" y="4249738"/>
            <a:ext cx="39052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Sound Waves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7" y="1417638"/>
            <a:ext cx="4259189" cy="4708525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b="1" i="1" dirty="0" smtClean="0">
                <a:latin typeface="Cambria" pitchFamily="18" charset="0"/>
              </a:rPr>
              <a:t>Compression:</a:t>
            </a:r>
            <a:r>
              <a:rPr lang="en-US" sz="3600" dirty="0" smtClean="0">
                <a:latin typeface="Cambria" pitchFamily="18" charset="0"/>
              </a:rPr>
              <a:t> Region of waves where particles are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close together</a:t>
            </a:r>
          </a:p>
          <a:p>
            <a:pPr>
              <a:buClr>
                <a:schemeClr val="accent6">
                  <a:lumMod val="75000"/>
                </a:schemeClr>
              </a:buClr>
              <a:buNone/>
            </a:pPr>
            <a:endParaRPr lang="en-US" sz="1200" dirty="0" smtClean="0">
              <a:latin typeface="Cambria" pitchFamily="18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b="1" i="1" dirty="0" smtClean="0">
                <a:latin typeface="Cambria" pitchFamily="18" charset="0"/>
              </a:rPr>
              <a:t>Rarefaction: </a:t>
            </a:r>
            <a:r>
              <a:rPr lang="en-US" sz="3600" dirty="0" smtClean="0">
                <a:latin typeface="Cambria" pitchFamily="18" charset="0"/>
              </a:rPr>
              <a:t>Region where the particles are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spread out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200" dirty="0" smtClean="0">
              <a:latin typeface="Cambr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6915" y="1935850"/>
            <a:ext cx="3439886" cy="3417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Sound Waves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417638"/>
            <a:ext cx="7585656" cy="4708525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dirty="0" smtClean="0">
                <a:latin typeface="Cambria" pitchFamily="18" charset="0"/>
              </a:rPr>
              <a:t>By drawing a wave with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crests</a:t>
            </a:r>
            <a:r>
              <a:rPr lang="en-US" sz="3600" dirty="0" smtClean="0">
                <a:latin typeface="Cambria" pitchFamily="18" charset="0"/>
              </a:rPr>
              <a:t> in compression regions and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troughs</a:t>
            </a:r>
            <a:r>
              <a:rPr lang="en-US" sz="3600" dirty="0" smtClean="0">
                <a:latin typeface="Cambria" pitchFamily="18" charset="0"/>
              </a:rPr>
              <a:t> in rarefaction regions, we can get info about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wavelength</a:t>
            </a:r>
            <a:r>
              <a:rPr lang="en-US" sz="3600" dirty="0" smtClean="0">
                <a:latin typeface="Cambria" pitchFamily="18" charset="0"/>
              </a:rPr>
              <a:t> of a sound wave.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7013" y="4402138"/>
            <a:ext cx="36099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Sound Waves - Speed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55866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dirty="0" smtClean="0">
                <a:latin typeface="Cambria" pitchFamily="18" charset="0"/>
              </a:rPr>
              <a:t>Sound waves need a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medium </a:t>
            </a:r>
            <a:r>
              <a:rPr lang="en-US" sz="3600" dirty="0" smtClean="0">
                <a:latin typeface="Cambria" pitchFamily="18" charset="0"/>
              </a:rPr>
              <a:t>to travel through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200" dirty="0" smtClean="0">
              <a:latin typeface="Cambria" pitchFamily="18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dirty="0" smtClean="0">
                <a:latin typeface="Cambria" pitchFamily="18" charset="0"/>
              </a:rPr>
              <a:t>Can sound travel in a vacuum?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200" dirty="0" smtClean="0">
              <a:latin typeface="Cambria" pitchFamily="18" charset="0"/>
            </a:endParaRPr>
          </a:p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dirty="0" smtClean="0">
                <a:latin typeface="Cambria" pitchFamily="18" charset="0"/>
              </a:rPr>
              <a:t>The speed of sound waves depends on</a:t>
            </a:r>
          </a:p>
          <a:p>
            <a:pPr marL="1200150" lvl="1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US" sz="3600" dirty="0" smtClean="0">
                <a:latin typeface="Cambria" pitchFamily="18" charset="0"/>
              </a:rPr>
              <a:t>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density</a:t>
            </a:r>
            <a:r>
              <a:rPr lang="en-US" sz="3600" dirty="0" smtClean="0">
                <a:latin typeface="Cambria" pitchFamily="18" charset="0"/>
              </a:rPr>
              <a:t> of the medium</a:t>
            </a:r>
          </a:p>
          <a:p>
            <a:pPr marL="1200150" lvl="1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endParaRPr lang="en-US" sz="1200" dirty="0" smtClean="0">
              <a:latin typeface="Cambria" pitchFamily="18" charset="0"/>
            </a:endParaRPr>
          </a:p>
          <a:p>
            <a:pPr marL="1200150" lvl="1" indent="-742950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US" sz="3600" dirty="0" smtClean="0">
                <a:latin typeface="Cambria" pitchFamily="18" charset="0"/>
              </a:rPr>
              <a:t>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temperature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Sound Waves - Speed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417638"/>
            <a:ext cx="7585656" cy="47085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75000"/>
                </a:schemeClr>
              </a:buClr>
            </a:pPr>
            <a:r>
              <a:rPr lang="en-US" sz="3600" dirty="0" smtClean="0">
                <a:latin typeface="Cambria" pitchFamily="18" charset="0"/>
              </a:rPr>
              <a:t>Sound waves travel fastest … </a:t>
            </a:r>
          </a:p>
          <a:p>
            <a:pPr lvl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600" dirty="0" smtClean="0">
                <a:latin typeface="Cambria" pitchFamily="18" charset="0"/>
              </a:rPr>
              <a:t>In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more</a:t>
            </a:r>
            <a:r>
              <a:rPr lang="en-US" sz="3600" dirty="0" smtClean="0">
                <a:latin typeface="Cambria" pitchFamily="18" charset="0"/>
              </a:rPr>
              <a:t> dense material</a:t>
            </a:r>
          </a:p>
          <a:p>
            <a:pPr lvl="1">
              <a:lnSpc>
                <a:spcPct val="150000"/>
              </a:lnSpc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600" dirty="0" smtClean="0">
                <a:latin typeface="Cambria" pitchFamily="18" charset="0"/>
              </a:rPr>
              <a:t>At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higher</a:t>
            </a:r>
            <a:r>
              <a:rPr lang="en-US" sz="3600" dirty="0" smtClean="0">
                <a:latin typeface="Cambria" pitchFamily="18" charset="0"/>
              </a:rPr>
              <a:t> temperatures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Sound Waves - Speed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5122" name="Picture 2" descr="Speed of Sound in Various Materia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5424" y="1417638"/>
            <a:ext cx="6214996" cy="455766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Properties of Sound - Pitch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4248" y="1417638"/>
            <a:ext cx="7585656" cy="4708525"/>
          </a:xfrm>
        </p:spPr>
        <p:txBody>
          <a:bodyPr>
            <a:no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n-US" sz="3600" b="1" i="1" dirty="0" smtClean="0">
                <a:latin typeface="Cambria" pitchFamily="18" charset="0"/>
              </a:rPr>
              <a:t>Pitch: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Highness</a:t>
            </a:r>
            <a:r>
              <a:rPr lang="en-US" sz="3600" dirty="0" smtClean="0">
                <a:latin typeface="Cambria" pitchFamily="18" charset="0"/>
              </a:rPr>
              <a:t> or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lowness</a:t>
            </a:r>
            <a:r>
              <a:rPr lang="en-US" sz="3600" dirty="0" smtClean="0">
                <a:latin typeface="Cambria" pitchFamily="18" charset="0"/>
              </a:rPr>
              <a:t> of a sound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200" dirty="0" smtClean="0">
              <a:latin typeface="Cambria" pitchFamily="18" charset="0"/>
            </a:endParaRPr>
          </a:p>
          <a:p>
            <a:pPr lvl="1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600" dirty="0" smtClean="0">
                <a:latin typeface="Cambria" pitchFamily="18" charset="0"/>
              </a:rPr>
              <a:t>Depends on the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frequency</a:t>
            </a:r>
            <a:r>
              <a:rPr lang="en-US" sz="3600" dirty="0" smtClean="0">
                <a:latin typeface="Cambria" pitchFamily="18" charset="0"/>
              </a:rPr>
              <a:t> of the wave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endParaRPr lang="en-US" sz="1200" dirty="0" smtClean="0">
              <a:latin typeface="Cambria" pitchFamily="18" charset="0"/>
            </a:endParaRPr>
          </a:p>
          <a:p>
            <a:pPr lvl="1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600" dirty="0" smtClean="0">
                <a:latin typeface="Cambria" pitchFamily="18" charset="0"/>
              </a:rPr>
              <a:t>High frequency =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high</a:t>
            </a:r>
            <a:r>
              <a:rPr lang="en-US" sz="3600" dirty="0" smtClean="0">
                <a:latin typeface="Cambria" pitchFamily="18" charset="0"/>
              </a:rPr>
              <a:t> pitch</a:t>
            </a:r>
          </a:p>
          <a:p>
            <a:pPr lvl="1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endParaRPr lang="en-US" sz="1200" dirty="0" smtClean="0">
              <a:latin typeface="Cambria" pitchFamily="18" charset="0"/>
            </a:endParaRPr>
          </a:p>
          <a:p>
            <a:pPr lvl="1">
              <a:buClr>
                <a:schemeClr val="accent3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600" dirty="0" smtClean="0">
                <a:latin typeface="Cambria" pitchFamily="18" charset="0"/>
              </a:rPr>
              <a:t>Low frequency = </a:t>
            </a:r>
            <a:r>
              <a:rPr lang="en-US" sz="3600" b="1" i="1" u="sng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low</a:t>
            </a:r>
            <a:r>
              <a:rPr lang="en-US" sz="3600" dirty="0" smtClean="0">
                <a:latin typeface="Cambria" pitchFamily="18" charset="0"/>
              </a:rPr>
              <a:t> pitch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P03000338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48580ED-5902-4032-BD8D-2962946427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380</Words>
  <Application>Microsoft Office PowerPoint</Application>
  <PresentationFormat>On-screen Show (4:3)</PresentationFormat>
  <Paragraphs>89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Berlin Sans FB Demi</vt:lpstr>
      <vt:lpstr>Calibri</vt:lpstr>
      <vt:lpstr>Cambria</vt:lpstr>
      <vt:lpstr>Trebuchet MS</vt:lpstr>
      <vt:lpstr>TP030003386</vt:lpstr>
      <vt:lpstr>Sound Waves</vt:lpstr>
      <vt:lpstr>Wave Review</vt:lpstr>
      <vt:lpstr>Sound Waves</vt:lpstr>
      <vt:lpstr>Sound Waves</vt:lpstr>
      <vt:lpstr>Sound Waves</vt:lpstr>
      <vt:lpstr>Sound Waves - Speed</vt:lpstr>
      <vt:lpstr>Sound Waves - Speed</vt:lpstr>
      <vt:lpstr>Sound Waves - Speed</vt:lpstr>
      <vt:lpstr>Properties of Sound - Pitch</vt:lpstr>
      <vt:lpstr>Properties of Sound - Pitch</vt:lpstr>
      <vt:lpstr>Properties of Sound - Pitch</vt:lpstr>
      <vt:lpstr>Properties of Sound - Intensity</vt:lpstr>
      <vt:lpstr>Properties of Sound - Intensity</vt:lpstr>
      <vt:lpstr>Sound - Music vs. Noise</vt:lpstr>
      <vt:lpstr>Sound – Doppler Effect</vt:lpstr>
      <vt:lpstr>Sound - Uses</vt:lpstr>
      <vt:lpstr>Sound - Uses</vt:lpstr>
      <vt:lpstr>Sound - Uses</vt:lpstr>
      <vt:lpstr>Sound - Uses</vt:lpstr>
      <vt:lpstr>How Humans Hear</vt:lpstr>
      <vt:lpstr>How Humans Hear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Waves</dc:title>
  <dc:subject/>
  <dc:creator>Erin Nicole Stevens</dc:creator>
  <cp:keywords/>
  <dc:description/>
  <cp:lastModifiedBy>Kelly Mastin</cp:lastModifiedBy>
  <cp:revision>21</cp:revision>
  <dcterms:created xsi:type="dcterms:W3CDTF">2011-12-01T20:45:08Z</dcterms:created>
  <dcterms:modified xsi:type="dcterms:W3CDTF">2017-04-19T12:42:42Z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TC300033869990</vt:lpwstr>
  </property>
</Properties>
</file>