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handoutMasterIdLst>
    <p:handoutMasterId r:id="rId25"/>
  </p:handoutMasterIdLst>
  <p:sldIdLst>
    <p:sldId id="256" r:id="rId2"/>
    <p:sldId id="257" r:id="rId3"/>
    <p:sldId id="268" r:id="rId4"/>
    <p:sldId id="260" r:id="rId5"/>
    <p:sldId id="267" r:id="rId6"/>
    <p:sldId id="258" r:id="rId7"/>
    <p:sldId id="269" r:id="rId8"/>
    <p:sldId id="270" r:id="rId9"/>
    <p:sldId id="259" r:id="rId10"/>
    <p:sldId id="261" r:id="rId11"/>
    <p:sldId id="262" r:id="rId12"/>
    <p:sldId id="271" r:id="rId13"/>
    <p:sldId id="263" r:id="rId14"/>
    <p:sldId id="264" r:id="rId15"/>
    <p:sldId id="265" r:id="rId16"/>
    <p:sldId id="266" r:id="rId17"/>
    <p:sldId id="272" r:id="rId18"/>
    <p:sldId id="273" r:id="rId19"/>
    <p:sldId id="277" r:id="rId20"/>
    <p:sldId id="274" r:id="rId21"/>
    <p:sldId id="275" r:id="rId22"/>
    <p:sldId id="276"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69" autoAdjust="0"/>
    <p:restoredTop sz="94660"/>
  </p:normalViewPr>
  <p:slideViewPr>
    <p:cSldViewPr snapToGrid="0">
      <p:cViewPr varScale="1">
        <p:scale>
          <a:sx n="70" d="100"/>
          <a:sy n="70" d="100"/>
        </p:scale>
        <p:origin x="2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4BC391A-66B9-49A1-B422-67E1E980A29B}" type="datetimeFigureOut">
              <a:rPr lang="en-US" smtClean="0"/>
              <a:t>4/5/2018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31826C3-A51B-4B6C-9499-216B90D0A178}" type="slidenum">
              <a:rPr lang="en-US" smtClean="0"/>
              <a:t>‹#›</a:t>
            </a:fld>
            <a:endParaRPr lang="en-US"/>
          </a:p>
        </p:txBody>
      </p:sp>
    </p:spTree>
    <p:extLst>
      <p:ext uri="{BB962C8B-B14F-4D97-AF65-F5344CB8AC3E}">
        <p14:creationId xmlns:p14="http://schemas.microsoft.com/office/powerpoint/2010/main" val="1083732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F28FA4B-BE52-4848-98C4-485D2D271D53}" type="datetimeFigureOut">
              <a:rPr lang="en-US" smtClean="0"/>
              <a:t>4/5/2018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E7B67DA-7AFE-40B7-A4A3-144F08B9B4CC}" type="slidenum">
              <a:rPr lang="en-US" smtClean="0"/>
              <a:t>‹#›</a:t>
            </a:fld>
            <a:endParaRPr lang="en-US"/>
          </a:p>
        </p:txBody>
      </p:sp>
    </p:spTree>
    <p:extLst>
      <p:ext uri="{BB962C8B-B14F-4D97-AF65-F5344CB8AC3E}">
        <p14:creationId xmlns:p14="http://schemas.microsoft.com/office/powerpoint/2010/main" val="361807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a:t>
            </a:fld>
            <a:endParaRPr lang="en-US"/>
          </a:p>
        </p:txBody>
      </p:sp>
    </p:spTree>
    <p:extLst>
      <p:ext uri="{BB962C8B-B14F-4D97-AF65-F5344CB8AC3E}">
        <p14:creationId xmlns:p14="http://schemas.microsoft.com/office/powerpoint/2010/main" val="762148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10</a:t>
            </a:fld>
            <a:endParaRPr lang="en-US"/>
          </a:p>
        </p:txBody>
      </p:sp>
    </p:spTree>
    <p:extLst>
      <p:ext uri="{BB962C8B-B14F-4D97-AF65-F5344CB8AC3E}">
        <p14:creationId xmlns:p14="http://schemas.microsoft.com/office/powerpoint/2010/main" val="2842805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11</a:t>
            </a:fld>
            <a:endParaRPr lang="en-US"/>
          </a:p>
        </p:txBody>
      </p:sp>
    </p:spTree>
    <p:extLst>
      <p:ext uri="{BB962C8B-B14F-4D97-AF65-F5344CB8AC3E}">
        <p14:creationId xmlns:p14="http://schemas.microsoft.com/office/powerpoint/2010/main" val="494044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12</a:t>
            </a:fld>
            <a:endParaRPr lang="en-US"/>
          </a:p>
        </p:txBody>
      </p:sp>
    </p:spTree>
    <p:extLst>
      <p:ext uri="{BB962C8B-B14F-4D97-AF65-F5344CB8AC3E}">
        <p14:creationId xmlns:p14="http://schemas.microsoft.com/office/powerpoint/2010/main" val="3665683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13</a:t>
            </a:fld>
            <a:endParaRPr lang="en-US"/>
          </a:p>
        </p:txBody>
      </p:sp>
    </p:spTree>
    <p:extLst>
      <p:ext uri="{BB962C8B-B14F-4D97-AF65-F5344CB8AC3E}">
        <p14:creationId xmlns:p14="http://schemas.microsoft.com/office/powerpoint/2010/main" val="3978973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14</a:t>
            </a:fld>
            <a:endParaRPr lang="en-US"/>
          </a:p>
        </p:txBody>
      </p:sp>
    </p:spTree>
    <p:extLst>
      <p:ext uri="{BB962C8B-B14F-4D97-AF65-F5344CB8AC3E}">
        <p14:creationId xmlns:p14="http://schemas.microsoft.com/office/powerpoint/2010/main" val="1913807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15</a:t>
            </a:fld>
            <a:endParaRPr lang="en-US"/>
          </a:p>
        </p:txBody>
      </p:sp>
    </p:spTree>
    <p:extLst>
      <p:ext uri="{BB962C8B-B14F-4D97-AF65-F5344CB8AC3E}">
        <p14:creationId xmlns:p14="http://schemas.microsoft.com/office/powerpoint/2010/main" val="1004372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16</a:t>
            </a:fld>
            <a:endParaRPr lang="en-US"/>
          </a:p>
        </p:txBody>
      </p:sp>
    </p:spTree>
    <p:extLst>
      <p:ext uri="{BB962C8B-B14F-4D97-AF65-F5344CB8AC3E}">
        <p14:creationId xmlns:p14="http://schemas.microsoft.com/office/powerpoint/2010/main" val="350051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Phases= solid,</a:t>
            </a:r>
            <a:r>
              <a:rPr lang="en-US" baseline="0" dirty="0" smtClean="0"/>
              <a:t> liquid, gas</a:t>
            </a:r>
          </a:p>
          <a:p>
            <a:r>
              <a:rPr lang="en-US" baseline="0" dirty="0" smtClean="0"/>
              <a:t>Particle arrangement</a:t>
            </a:r>
          </a:p>
          <a:p>
            <a:r>
              <a:rPr lang="en-US" baseline="0" dirty="0" smtClean="0"/>
              <a:t>Transitions from one phase to the other is a phase change.</a:t>
            </a:r>
          </a:p>
          <a:p>
            <a:r>
              <a:rPr lang="en-US" baseline="0" dirty="0" smtClean="0"/>
              <a:t>Phase changes= melting, freezing, condensing, evaporating, sublimation, deposition.</a:t>
            </a:r>
          </a:p>
          <a:p>
            <a:r>
              <a:rPr lang="en-US" baseline="0" dirty="0" smtClean="0"/>
              <a:t>Vaporization= both boiling and evaporation- evaporation is on the surface, boiling is throughout the liquid. Boiling needs a heat source, evaporation gets its energy from its surroundings. Boiling there is bubbles, no bubbles with evaporation. Boiling is a fast process, evaporation is a slow process.</a:t>
            </a:r>
          </a:p>
          <a:p>
            <a:r>
              <a:rPr lang="en-US" baseline="0" dirty="0" smtClean="0"/>
              <a:t>Sublimation- changing from a solid state to a gaseous state (top of mountains when snow pack turns to vapor, skips liquid phase)</a:t>
            </a:r>
          </a:p>
          <a:p>
            <a:r>
              <a:rPr lang="en-US" baseline="0" dirty="0" smtClean="0"/>
              <a:t>Deposition- changing from a gaseous state to a solid state (water vapor turns to frost, skips liquid phase)</a:t>
            </a:r>
            <a:endParaRPr lang="en-US" dirty="0"/>
          </a:p>
        </p:txBody>
      </p:sp>
      <p:sp>
        <p:nvSpPr>
          <p:cNvPr id="4" name="Slide Number Placeholder 3"/>
          <p:cNvSpPr>
            <a:spLocks noGrp="1"/>
          </p:cNvSpPr>
          <p:nvPr>
            <p:ph type="sldNum" sz="quarter" idx="10"/>
          </p:nvPr>
        </p:nvSpPr>
        <p:spPr/>
        <p:txBody>
          <a:bodyPr/>
          <a:lstStyle/>
          <a:p>
            <a:fld id="{3E7B67DA-7AFE-40B7-A4A3-144F08B9B4CC}" type="slidenum">
              <a:rPr lang="en-US" smtClean="0"/>
              <a:t>2</a:t>
            </a:fld>
            <a:endParaRPr lang="en-US"/>
          </a:p>
        </p:txBody>
      </p:sp>
    </p:spTree>
    <p:extLst>
      <p:ext uri="{BB962C8B-B14F-4D97-AF65-F5344CB8AC3E}">
        <p14:creationId xmlns:p14="http://schemas.microsoft.com/office/powerpoint/2010/main" val="1215857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Freezing is the opposite of melting and represent the equilibrium</a:t>
            </a:r>
            <a:r>
              <a:rPr lang="en-US" baseline="0" dirty="0" smtClean="0"/>
              <a:t> of between the solid and liquid states</a:t>
            </a:r>
          </a:p>
          <a:p>
            <a:r>
              <a:rPr lang="en-US" baseline="0" dirty="0" smtClean="0"/>
              <a:t>Evaporation is the opposite of condensation and represent the equilibrium between the liquid and gaseous states</a:t>
            </a:r>
          </a:p>
          <a:p>
            <a:r>
              <a:rPr lang="en-US" baseline="0" dirty="0" smtClean="0"/>
              <a:t>Sublimation is the opposite of deposition and represent the equilibrium between the solid and gaseous states</a:t>
            </a:r>
            <a:endParaRPr lang="en-US" dirty="0"/>
          </a:p>
        </p:txBody>
      </p:sp>
      <p:sp>
        <p:nvSpPr>
          <p:cNvPr id="4" name="Slide Number Placeholder 3"/>
          <p:cNvSpPr>
            <a:spLocks noGrp="1"/>
          </p:cNvSpPr>
          <p:nvPr>
            <p:ph type="sldNum" sz="quarter" idx="10"/>
          </p:nvPr>
        </p:nvSpPr>
        <p:spPr/>
        <p:txBody>
          <a:bodyPr/>
          <a:lstStyle/>
          <a:p>
            <a:fld id="{3E7B67DA-7AFE-40B7-A4A3-144F08B9B4CC}" type="slidenum">
              <a:rPr lang="en-US" smtClean="0"/>
              <a:t>3</a:t>
            </a:fld>
            <a:endParaRPr lang="en-US"/>
          </a:p>
        </p:txBody>
      </p:sp>
    </p:spTree>
    <p:extLst>
      <p:ext uri="{BB962C8B-B14F-4D97-AF65-F5344CB8AC3E}">
        <p14:creationId xmlns:p14="http://schemas.microsoft.com/office/powerpoint/2010/main" val="175219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4</a:t>
            </a:fld>
            <a:endParaRPr lang="en-US"/>
          </a:p>
        </p:txBody>
      </p:sp>
    </p:spTree>
    <p:extLst>
      <p:ext uri="{BB962C8B-B14F-4D97-AF65-F5344CB8AC3E}">
        <p14:creationId xmlns:p14="http://schemas.microsoft.com/office/powerpoint/2010/main" val="3581330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5</a:t>
            </a:fld>
            <a:endParaRPr lang="en-US"/>
          </a:p>
        </p:txBody>
      </p:sp>
    </p:spTree>
    <p:extLst>
      <p:ext uri="{BB962C8B-B14F-4D97-AF65-F5344CB8AC3E}">
        <p14:creationId xmlns:p14="http://schemas.microsoft.com/office/powerpoint/2010/main" val="3883723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6</a:t>
            </a:fld>
            <a:endParaRPr lang="en-US"/>
          </a:p>
        </p:txBody>
      </p:sp>
    </p:spTree>
    <p:extLst>
      <p:ext uri="{BB962C8B-B14F-4D97-AF65-F5344CB8AC3E}">
        <p14:creationId xmlns:p14="http://schemas.microsoft.com/office/powerpoint/2010/main" val="234183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7</a:t>
            </a:fld>
            <a:endParaRPr lang="en-US"/>
          </a:p>
        </p:txBody>
      </p:sp>
    </p:spTree>
    <p:extLst>
      <p:ext uri="{BB962C8B-B14F-4D97-AF65-F5344CB8AC3E}">
        <p14:creationId xmlns:p14="http://schemas.microsoft.com/office/powerpoint/2010/main" val="1847654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8</a:t>
            </a:fld>
            <a:endParaRPr lang="en-US"/>
          </a:p>
        </p:txBody>
      </p:sp>
    </p:spTree>
    <p:extLst>
      <p:ext uri="{BB962C8B-B14F-4D97-AF65-F5344CB8AC3E}">
        <p14:creationId xmlns:p14="http://schemas.microsoft.com/office/powerpoint/2010/main" val="826150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7B67DA-7AFE-40B7-A4A3-144F08B9B4CC}" type="slidenum">
              <a:rPr lang="en-US" smtClean="0"/>
              <a:t>9</a:t>
            </a:fld>
            <a:endParaRPr lang="en-US"/>
          </a:p>
        </p:txBody>
      </p:sp>
    </p:spTree>
    <p:extLst>
      <p:ext uri="{BB962C8B-B14F-4D97-AF65-F5344CB8AC3E}">
        <p14:creationId xmlns:p14="http://schemas.microsoft.com/office/powerpoint/2010/main" val="352116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4/5/2018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4/5/2018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Thermochemistry Unit 10</a:t>
            </a:r>
            <a:endParaRPr lang="en-US" dirty="0"/>
          </a:p>
        </p:txBody>
      </p:sp>
      <p:sp>
        <p:nvSpPr>
          <p:cNvPr id="3" name="Subtitle 2"/>
          <p:cNvSpPr>
            <a:spLocks noGrp="1"/>
          </p:cNvSpPr>
          <p:nvPr>
            <p:ph type="subTitle" idx="1"/>
          </p:nvPr>
        </p:nvSpPr>
        <p:spPr/>
        <p:txBody>
          <a:bodyPr/>
          <a:lstStyle/>
          <a:p>
            <a:r>
              <a:rPr lang="en-US" dirty="0" smtClean="0"/>
              <a:t>Honors Chemistry </a:t>
            </a:r>
            <a:endParaRPr lang="en-US" dirty="0"/>
          </a:p>
        </p:txBody>
      </p:sp>
    </p:spTree>
    <p:extLst>
      <p:ext uri="{BB962C8B-B14F-4D97-AF65-F5344CB8AC3E}">
        <p14:creationId xmlns:p14="http://schemas.microsoft.com/office/powerpoint/2010/main" val="76573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Reactions</a:t>
            </a:r>
            <a:endParaRPr lang="en-US" dirty="0"/>
          </a:p>
        </p:txBody>
      </p:sp>
      <p:sp>
        <p:nvSpPr>
          <p:cNvPr id="3" name="Content Placeholder 2"/>
          <p:cNvSpPr>
            <a:spLocks noGrp="1"/>
          </p:cNvSpPr>
          <p:nvPr>
            <p:ph idx="1"/>
          </p:nvPr>
        </p:nvSpPr>
        <p:spPr/>
        <p:txBody>
          <a:bodyPr>
            <a:normAutofit/>
          </a:bodyPr>
          <a:lstStyle/>
          <a:p>
            <a:r>
              <a:rPr lang="en-US" sz="2800" dirty="0" smtClean="0"/>
              <a:t>If heat is absorbed by the system ( from the surroundings.</a:t>
            </a:r>
          </a:p>
          <a:p>
            <a:r>
              <a:rPr lang="en-US" sz="2800" dirty="0" smtClean="0"/>
              <a:t>The system gains heat from the surroundings, so the temp. of the surroundings decreases.</a:t>
            </a:r>
            <a:endParaRPr lang="en-US" sz="2800" dirty="0"/>
          </a:p>
        </p:txBody>
      </p:sp>
    </p:spTree>
    <p:extLst>
      <p:ext uri="{BB962C8B-B14F-4D97-AF65-F5344CB8AC3E}">
        <p14:creationId xmlns:p14="http://schemas.microsoft.com/office/powerpoint/2010/main" val="426978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Exothermic Reactions</a:t>
            </a:r>
            <a:endParaRPr lang="en-US" dirty="0"/>
          </a:p>
        </p:txBody>
      </p:sp>
      <p:sp>
        <p:nvSpPr>
          <p:cNvPr id="3" name="Content Placeholder 2"/>
          <p:cNvSpPr>
            <a:spLocks noGrp="1"/>
          </p:cNvSpPr>
          <p:nvPr>
            <p:ph idx="1"/>
          </p:nvPr>
        </p:nvSpPr>
        <p:spPr/>
        <p:txBody>
          <a:bodyPr>
            <a:normAutofit/>
          </a:bodyPr>
          <a:lstStyle/>
          <a:p>
            <a:r>
              <a:rPr lang="en-US" sz="2800" dirty="0" smtClean="0"/>
              <a:t>If heat is released by the system into the surroundings.</a:t>
            </a:r>
          </a:p>
          <a:p>
            <a:r>
              <a:rPr lang="en-US" sz="2800" dirty="0" smtClean="0"/>
              <a:t>The surroundings are gaining heat from the system, so the temp. of the surroundings increases.</a:t>
            </a:r>
            <a:endParaRPr lang="en-US" sz="2800" dirty="0"/>
          </a:p>
        </p:txBody>
      </p:sp>
    </p:spTree>
    <p:extLst>
      <p:ext uri="{BB962C8B-B14F-4D97-AF65-F5344CB8AC3E}">
        <p14:creationId xmlns:p14="http://schemas.microsoft.com/office/powerpoint/2010/main" val="1433260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Endothermic vs. Exothermic</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4519" y="2401406"/>
            <a:ext cx="8004545" cy="3890212"/>
          </a:xfrm>
        </p:spPr>
      </p:pic>
    </p:spTree>
    <p:extLst>
      <p:ext uri="{BB962C8B-B14F-4D97-AF65-F5344CB8AC3E}">
        <p14:creationId xmlns:p14="http://schemas.microsoft.com/office/powerpoint/2010/main" val="240562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Heat</a:t>
            </a:r>
            <a:endParaRPr lang="en-US" dirty="0"/>
          </a:p>
        </p:txBody>
      </p:sp>
      <p:sp>
        <p:nvSpPr>
          <p:cNvPr id="3" name="Content Placeholder 2"/>
          <p:cNvSpPr>
            <a:spLocks noGrp="1"/>
          </p:cNvSpPr>
          <p:nvPr>
            <p:ph idx="1"/>
          </p:nvPr>
        </p:nvSpPr>
        <p:spPr/>
        <p:txBody>
          <a:bodyPr>
            <a:normAutofit/>
          </a:bodyPr>
          <a:lstStyle/>
          <a:p>
            <a:r>
              <a:rPr lang="en-US" sz="2800" b="1" dirty="0" smtClean="0"/>
              <a:t>Specific Heat- </a:t>
            </a:r>
            <a:r>
              <a:rPr lang="en-US" sz="2800" dirty="0" smtClean="0"/>
              <a:t>the amount of heat required to raise the temperature of one gram of a substance by 1ºC.</a:t>
            </a:r>
          </a:p>
          <a:p>
            <a:r>
              <a:rPr lang="en-US" sz="2800" dirty="0" smtClean="0"/>
              <a:t>The amount of heat transferred depends on the substance,  the mass, and the size of the temperature change.</a:t>
            </a:r>
            <a:endParaRPr lang="en-US" sz="2800" dirty="0"/>
          </a:p>
        </p:txBody>
      </p:sp>
    </p:spTree>
    <p:extLst>
      <p:ext uri="{BB962C8B-B14F-4D97-AF65-F5344CB8AC3E}">
        <p14:creationId xmlns:p14="http://schemas.microsoft.com/office/powerpoint/2010/main" val="1672502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Heat Practice Problems</a:t>
            </a:r>
            <a:endParaRPr lang="en-US" dirty="0"/>
          </a:p>
        </p:txBody>
      </p:sp>
      <p:sp>
        <p:nvSpPr>
          <p:cNvPr id="3" name="Content Placeholder 2"/>
          <p:cNvSpPr>
            <a:spLocks noGrp="1"/>
          </p:cNvSpPr>
          <p:nvPr>
            <p:ph idx="1"/>
          </p:nvPr>
        </p:nvSpPr>
        <p:spPr>
          <a:xfrm>
            <a:off x="818712" y="2222287"/>
            <a:ext cx="10554574" cy="4231522"/>
          </a:xfrm>
        </p:spPr>
        <p:txBody>
          <a:bodyPr>
            <a:normAutofit fontScale="92500" lnSpcReduction="20000"/>
          </a:bodyPr>
          <a:lstStyle/>
          <a:p>
            <a:r>
              <a:rPr lang="en-US" sz="2400" b="1" dirty="0" smtClean="0"/>
              <a:t>Specific Heat Formula: q=</a:t>
            </a:r>
            <a:r>
              <a:rPr lang="en-US" sz="2400" b="1" dirty="0" err="1" smtClean="0"/>
              <a:t>mC</a:t>
            </a:r>
            <a:r>
              <a:rPr lang="en-US" sz="2400" b="1" baseline="-25000" dirty="0" err="1" smtClean="0"/>
              <a:t>p</a:t>
            </a:r>
            <a:r>
              <a:rPr lang="en-US" sz="2400" b="1" dirty="0" err="1" smtClean="0"/>
              <a:t>∆T</a:t>
            </a:r>
            <a:r>
              <a:rPr lang="en-US" sz="2400" b="1" dirty="0" smtClean="0"/>
              <a:t> </a:t>
            </a:r>
          </a:p>
          <a:p>
            <a:pPr marL="0" indent="0">
              <a:buNone/>
            </a:pPr>
            <a:r>
              <a:rPr lang="en-US" sz="2400" dirty="0" smtClean="0"/>
              <a:t>q= heat (amount of heat absorbed or released) </a:t>
            </a:r>
          </a:p>
          <a:p>
            <a:pPr marL="0" indent="0">
              <a:buNone/>
            </a:pPr>
            <a:r>
              <a:rPr lang="en-US" sz="2400" dirty="0"/>
              <a:t>U</a:t>
            </a:r>
            <a:r>
              <a:rPr lang="en-US" sz="2400" dirty="0" smtClean="0"/>
              <a:t>nits: Joules (J)</a:t>
            </a:r>
          </a:p>
          <a:p>
            <a:pPr marL="0" indent="0">
              <a:buNone/>
            </a:pPr>
            <a:r>
              <a:rPr lang="en-US" sz="2400" dirty="0" smtClean="0"/>
              <a:t>m= mass</a:t>
            </a:r>
          </a:p>
          <a:p>
            <a:pPr marL="0" indent="0">
              <a:buNone/>
            </a:pPr>
            <a:r>
              <a:rPr lang="en-US" sz="2400" dirty="0" smtClean="0"/>
              <a:t>Units: grams (g)</a:t>
            </a:r>
          </a:p>
          <a:p>
            <a:pPr marL="0" indent="0">
              <a:buNone/>
            </a:pPr>
            <a:r>
              <a:rPr lang="en-US" sz="2400" dirty="0" err="1" smtClean="0"/>
              <a:t>C</a:t>
            </a:r>
            <a:r>
              <a:rPr lang="en-US" sz="2400" baseline="-25000" dirty="0" err="1" smtClean="0"/>
              <a:t>p</a:t>
            </a:r>
            <a:r>
              <a:rPr lang="en-US" sz="2400" dirty="0" smtClean="0"/>
              <a:t>= specific heat (amount of heat required to raise 1g 1ºC) at constant pressure</a:t>
            </a:r>
          </a:p>
          <a:p>
            <a:pPr marL="0" indent="0">
              <a:buNone/>
            </a:pPr>
            <a:r>
              <a:rPr lang="en-US" sz="2400" dirty="0" smtClean="0"/>
              <a:t>Units: J/ºC or J/g . K</a:t>
            </a:r>
          </a:p>
          <a:p>
            <a:pPr marL="0" indent="0">
              <a:buNone/>
            </a:pPr>
            <a:r>
              <a:rPr lang="en-US" sz="2400" dirty="0" smtClean="0"/>
              <a:t>∆T= Change in temp. (</a:t>
            </a:r>
            <a:r>
              <a:rPr lang="en-US" sz="2400" dirty="0" err="1" smtClean="0"/>
              <a:t>T</a:t>
            </a:r>
            <a:r>
              <a:rPr lang="en-US" sz="2400" baseline="-25000" dirty="0" err="1" smtClean="0"/>
              <a:t>Final</a:t>
            </a:r>
            <a:r>
              <a:rPr lang="en-US" sz="2400" dirty="0" smtClean="0"/>
              <a:t>- </a:t>
            </a:r>
            <a:r>
              <a:rPr lang="en-US" sz="2400" dirty="0" err="1" smtClean="0"/>
              <a:t>T</a:t>
            </a:r>
            <a:r>
              <a:rPr lang="en-US" sz="2400" baseline="-25000" dirty="0" err="1" smtClean="0"/>
              <a:t>Initial</a:t>
            </a:r>
            <a:r>
              <a:rPr lang="en-US" sz="2400" dirty="0" smtClean="0"/>
              <a:t>)</a:t>
            </a:r>
          </a:p>
          <a:p>
            <a:pPr marL="0" indent="0">
              <a:buNone/>
            </a:pPr>
            <a:r>
              <a:rPr lang="en-US" sz="2400" dirty="0" smtClean="0"/>
              <a:t>units: K or ºC</a:t>
            </a:r>
            <a:endParaRPr lang="en-US" sz="2400" dirty="0"/>
          </a:p>
        </p:txBody>
      </p:sp>
    </p:spTree>
    <p:extLst>
      <p:ext uri="{BB962C8B-B14F-4D97-AF65-F5344CB8AC3E}">
        <p14:creationId xmlns:p14="http://schemas.microsoft.com/office/powerpoint/2010/main" val="2817833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Heat Practice Problems</a:t>
            </a:r>
            <a:endParaRPr lang="en-US" dirty="0"/>
          </a:p>
        </p:txBody>
      </p:sp>
      <p:sp>
        <p:nvSpPr>
          <p:cNvPr id="3" name="Content Placeholder 2"/>
          <p:cNvSpPr>
            <a:spLocks noGrp="1"/>
          </p:cNvSpPr>
          <p:nvPr>
            <p:ph idx="1"/>
          </p:nvPr>
        </p:nvSpPr>
        <p:spPr/>
        <p:txBody>
          <a:bodyPr>
            <a:normAutofit/>
          </a:bodyPr>
          <a:lstStyle/>
          <a:p>
            <a:r>
              <a:rPr lang="en-US" sz="2800" dirty="0" smtClean="0"/>
              <a:t>Example 1: Determine the energy of a 35g sample with a specific heat of 0.069J/ </a:t>
            </a:r>
            <a:r>
              <a:rPr lang="en-US" sz="2800" dirty="0" err="1" smtClean="0"/>
              <a:t>g.K</a:t>
            </a:r>
            <a:r>
              <a:rPr lang="en-US" sz="2800" dirty="0" smtClean="0"/>
              <a:t> that was heated from 293K to 313K?</a:t>
            </a:r>
            <a:endParaRPr lang="en-US" sz="2800" dirty="0"/>
          </a:p>
        </p:txBody>
      </p:sp>
    </p:spTree>
    <p:extLst>
      <p:ext uri="{BB962C8B-B14F-4D97-AF65-F5344CB8AC3E}">
        <p14:creationId xmlns:p14="http://schemas.microsoft.com/office/powerpoint/2010/main" val="1238882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a:bodyPr>
          <a:lstStyle/>
          <a:p>
            <a:r>
              <a:rPr lang="en-US" sz="2800" dirty="0" smtClean="0"/>
              <a:t>Example 2: A piece of copper alloy of 85.0 g is heated 30ºC to 45ºC. It absorbs 523 J of heat. What is the specific heat of the copper alloy?</a:t>
            </a:r>
            <a:endParaRPr lang="en-US" sz="2800" dirty="0"/>
          </a:p>
        </p:txBody>
      </p:sp>
    </p:spTree>
    <p:extLst>
      <p:ext uri="{BB962C8B-B14F-4D97-AF65-F5344CB8AC3E}">
        <p14:creationId xmlns:p14="http://schemas.microsoft.com/office/powerpoint/2010/main" val="1657030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Conversions you need:</a:t>
            </a:r>
            <a:endParaRPr lang="en-US" dirty="0"/>
          </a:p>
        </p:txBody>
      </p:sp>
      <p:sp>
        <p:nvSpPr>
          <p:cNvPr id="3" name="Content Placeholder 2"/>
          <p:cNvSpPr>
            <a:spLocks noGrp="1"/>
          </p:cNvSpPr>
          <p:nvPr>
            <p:ph idx="1"/>
          </p:nvPr>
        </p:nvSpPr>
        <p:spPr/>
        <p:txBody>
          <a:bodyPr>
            <a:normAutofit/>
          </a:bodyPr>
          <a:lstStyle/>
          <a:p>
            <a:r>
              <a:rPr lang="en-US" sz="2400" dirty="0" smtClean="0"/>
              <a:t>1 calorie (</a:t>
            </a:r>
            <a:r>
              <a:rPr lang="en-US" sz="2400" dirty="0" err="1" smtClean="0"/>
              <a:t>cal</a:t>
            </a:r>
            <a:r>
              <a:rPr lang="en-US" sz="2400" dirty="0" smtClean="0"/>
              <a:t>) = 4.184 Joules (J)</a:t>
            </a:r>
          </a:p>
          <a:p>
            <a:r>
              <a:rPr lang="en-US" sz="2400" dirty="0" smtClean="0"/>
              <a:t>1000 calories (</a:t>
            </a:r>
            <a:r>
              <a:rPr lang="en-US" sz="2400" dirty="0" err="1" smtClean="0"/>
              <a:t>cal</a:t>
            </a:r>
            <a:r>
              <a:rPr lang="en-US" sz="2400" dirty="0" smtClean="0"/>
              <a:t>) = 1 kilocalorie (kcal)</a:t>
            </a:r>
          </a:p>
          <a:p>
            <a:r>
              <a:rPr lang="en-US" sz="2400" dirty="0" smtClean="0"/>
              <a:t>1 kilocalorie (kcal) = 1 Calorie (Cal) (dietary calorie)</a:t>
            </a:r>
          </a:p>
          <a:p>
            <a:pPr marL="0" indent="0">
              <a:buNone/>
            </a:pPr>
            <a:r>
              <a:rPr lang="en-US" sz="2000" b="1" dirty="0"/>
              <a:t>c</a:t>
            </a:r>
            <a:r>
              <a:rPr lang="en-US" sz="2000" b="1" dirty="0" smtClean="0"/>
              <a:t>alorie</a:t>
            </a:r>
            <a:r>
              <a:rPr lang="en-US" sz="2000" dirty="0" smtClean="0"/>
              <a:t>- is the amount of energy required to increase the temperature of one gram of pure water by one degree Celsius.</a:t>
            </a:r>
          </a:p>
          <a:p>
            <a:pPr marL="0" indent="0">
              <a:buNone/>
            </a:pPr>
            <a:r>
              <a:rPr lang="en-US" sz="2000" b="1" dirty="0"/>
              <a:t>j</a:t>
            </a:r>
            <a:r>
              <a:rPr lang="en-US" sz="2000" b="1" dirty="0" smtClean="0"/>
              <a:t>oule</a:t>
            </a:r>
            <a:r>
              <a:rPr lang="en-US" sz="2000" dirty="0" smtClean="0"/>
              <a:t>- is a smaller unit of energy than a calorie; one joule of heat can only raise the temperature of one gram of water by 0.239 degrees Celsius.</a:t>
            </a:r>
            <a:endParaRPr lang="en-US" sz="2000" dirty="0"/>
          </a:p>
        </p:txBody>
      </p:sp>
    </p:spTree>
    <p:extLst>
      <p:ext uri="{BB962C8B-B14F-4D97-AF65-F5344CB8AC3E}">
        <p14:creationId xmlns:p14="http://schemas.microsoft.com/office/powerpoint/2010/main" val="1958963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Heating Curve Practice Problems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3075" y="2260942"/>
            <a:ext cx="6698207" cy="4085267"/>
          </a:xfrm>
        </p:spPr>
      </p:pic>
      <p:sp>
        <p:nvSpPr>
          <p:cNvPr id="5" name="TextBox 4"/>
          <p:cNvSpPr txBox="1"/>
          <p:nvPr/>
        </p:nvSpPr>
        <p:spPr>
          <a:xfrm>
            <a:off x="9614127" y="2688608"/>
            <a:ext cx="1767871" cy="1569660"/>
          </a:xfrm>
          <a:prstGeom prst="rect">
            <a:avLst/>
          </a:prstGeom>
          <a:noFill/>
        </p:spPr>
        <p:txBody>
          <a:bodyPr wrap="square" rtlCol="0">
            <a:spAutoFit/>
          </a:bodyPr>
          <a:lstStyle/>
          <a:p>
            <a:r>
              <a:rPr lang="en-US" sz="3200" dirty="0" smtClean="0"/>
              <a:t>∆H=</a:t>
            </a:r>
            <a:r>
              <a:rPr lang="en-US" sz="3200" dirty="0" err="1" smtClean="0"/>
              <a:t>mH</a:t>
            </a:r>
            <a:r>
              <a:rPr lang="en-US" sz="3200" baseline="-25000" dirty="0" err="1" smtClean="0"/>
              <a:t>f</a:t>
            </a:r>
            <a:r>
              <a:rPr lang="en-US" sz="3200" dirty="0" smtClean="0"/>
              <a:t> or </a:t>
            </a:r>
            <a:r>
              <a:rPr lang="en-US" sz="3200" dirty="0"/>
              <a:t>∆</a:t>
            </a:r>
            <a:r>
              <a:rPr lang="en-US" sz="3200" dirty="0" smtClean="0"/>
              <a:t>H=</a:t>
            </a:r>
            <a:r>
              <a:rPr lang="en-US" sz="3200" dirty="0" err="1" smtClean="0"/>
              <a:t>mH</a:t>
            </a:r>
            <a:r>
              <a:rPr lang="en-US" sz="3200" baseline="-25000" dirty="0" err="1" smtClean="0"/>
              <a:t>v</a:t>
            </a:r>
            <a:r>
              <a:rPr lang="en-US" sz="3200" dirty="0" smtClean="0"/>
              <a:t> </a:t>
            </a:r>
            <a:endParaRPr lang="en-US" sz="3200" baseline="-25000" dirty="0"/>
          </a:p>
        </p:txBody>
      </p:sp>
    </p:spTree>
    <p:extLst>
      <p:ext uri="{BB962C8B-B14F-4D97-AF65-F5344CB8AC3E}">
        <p14:creationId xmlns:p14="http://schemas.microsoft.com/office/powerpoint/2010/main" val="419499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Cooling Curve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5086" y="1649294"/>
            <a:ext cx="6801024" cy="5100768"/>
          </a:xfrm>
        </p:spPr>
      </p:pic>
    </p:spTree>
    <p:extLst>
      <p:ext uri="{BB962C8B-B14F-4D97-AF65-F5344CB8AC3E}">
        <p14:creationId xmlns:p14="http://schemas.microsoft.com/office/powerpoint/2010/main" val="18969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 Phase Changes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27765" y="1997213"/>
            <a:ext cx="5936468" cy="4452351"/>
          </a:xfrm>
        </p:spPr>
      </p:pic>
      <p:sp>
        <p:nvSpPr>
          <p:cNvPr id="3" name="TextBox 2"/>
          <p:cNvSpPr txBox="1"/>
          <p:nvPr/>
        </p:nvSpPr>
        <p:spPr>
          <a:xfrm>
            <a:off x="9376012" y="2361063"/>
            <a:ext cx="2005986" cy="1477328"/>
          </a:xfrm>
          <a:prstGeom prst="rect">
            <a:avLst/>
          </a:prstGeom>
          <a:noFill/>
        </p:spPr>
        <p:txBody>
          <a:bodyPr wrap="square" rtlCol="0">
            <a:spAutoFit/>
          </a:bodyPr>
          <a:lstStyle/>
          <a:p>
            <a:r>
              <a:rPr lang="en-US" dirty="0" smtClean="0"/>
              <a:t>In the graphic to left, heating and cooling curves are represented.</a:t>
            </a:r>
            <a:endParaRPr lang="en-US" dirty="0"/>
          </a:p>
        </p:txBody>
      </p:sp>
    </p:spTree>
    <p:extLst>
      <p:ext uri="{BB962C8B-B14F-4D97-AF65-F5344CB8AC3E}">
        <p14:creationId xmlns:p14="http://schemas.microsoft.com/office/powerpoint/2010/main" val="15746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Calorimetry</a:t>
            </a:r>
            <a:endParaRPr lang="en-US" dirty="0"/>
          </a:p>
        </p:txBody>
      </p:sp>
      <p:sp>
        <p:nvSpPr>
          <p:cNvPr id="3" name="Content Placeholder 2"/>
          <p:cNvSpPr>
            <a:spLocks noGrp="1"/>
          </p:cNvSpPr>
          <p:nvPr>
            <p:ph idx="1"/>
          </p:nvPr>
        </p:nvSpPr>
        <p:spPr/>
        <p:txBody>
          <a:bodyPr>
            <a:normAutofit/>
          </a:bodyPr>
          <a:lstStyle/>
          <a:p>
            <a:r>
              <a:rPr lang="en-US" sz="2400" b="1" dirty="0"/>
              <a:t>Calorimetry</a:t>
            </a:r>
            <a:r>
              <a:rPr lang="en-US" sz="2400" dirty="0"/>
              <a:t> </a:t>
            </a:r>
            <a:r>
              <a:rPr lang="en-US" sz="2400" i="1" dirty="0"/>
              <a:t>is the measurement of the transfer of heat into or out of a system during a chemical reaction or physical process</a:t>
            </a:r>
            <a:r>
              <a:rPr lang="en-US" sz="2400" dirty="0" smtClean="0"/>
              <a:t>.</a:t>
            </a:r>
          </a:p>
          <a:p>
            <a:r>
              <a:rPr lang="en-US" sz="2400" dirty="0" smtClean="0"/>
              <a:t> </a:t>
            </a:r>
            <a:r>
              <a:rPr lang="en-US" sz="2400" dirty="0"/>
              <a:t>A </a:t>
            </a:r>
            <a:r>
              <a:rPr lang="en-US" sz="2400" b="1" dirty="0"/>
              <a:t>calorimeter</a:t>
            </a:r>
            <a:r>
              <a:rPr lang="en-US" sz="2400" dirty="0"/>
              <a:t> </a:t>
            </a:r>
            <a:r>
              <a:rPr lang="en-US" sz="2400" i="1" dirty="0"/>
              <a:t>is an insulated container that is used to measure heat changes</a:t>
            </a:r>
            <a:r>
              <a:rPr lang="en-US" sz="2400" dirty="0"/>
              <a:t>.</a:t>
            </a:r>
          </a:p>
        </p:txBody>
      </p:sp>
    </p:spTree>
    <p:extLst>
      <p:ext uri="{BB962C8B-B14F-4D97-AF65-F5344CB8AC3E}">
        <p14:creationId xmlns:p14="http://schemas.microsoft.com/office/powerpoint/2010/main" val="4106359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alpha val="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58103" y="2168728"/>
            <a:ext cx="3207222" cy="4494790"/>
          </a:xfrm>
        </p:spPr>
      </p:pic>
      <p:sp>
        <p:nvSpPr>
          <p:cNvPr id="7" name="TextBox 6"/>
          <p:cNvSpPr txBox="1"/>
          <p:nvPr/>
        </p:nvSpPr>
        <p:spPr>
          <a:xfrm>
            <a:off x="7042245" y="2538484"/>
            <a:ext cx="5149755" cy="523220"/>
          </a:xfrm>
          <a:prstGeom prst="rect">
            <a:avLst/>
          </a:prstGeom>
          <a:noFill/>
        </p:spPr>
        <p:txBody>
          <a:bodyPr wrap="square" rtlCol="0">
            <a:spAutoFit/>
          </a:bodyPr>
          <a:lstStyle/>
          <a:p>
            <a:r>
              <a:rPr lang="en-US" sz="2800" b="1" dirty="0" smtClean="0">
                <a:solidFill>
                  <a:schemeClr val="bg1"/>
                </a:solidFill>
              </a:rPr>
              <a:t>-q system = q surroundings</a:t>
            </a:r>
            <a:endParaRPr lang="en-US" sz="2800" b="1" dirty="0">
              <a:solidFill>
                <a:schemeClr val="bg1"/>
              </a:solidFill>
            </a:endParaRPr>
          </a:p>
        </p:txBody>
      </p:sp>
    </p:spTree>
    <p:extLst>
      <p:ext uri="{BB962C8B-B14F-4D97-AF65-F5344CB8AC3E}">
        <p14:creationId xmlns:p14="http://schemas.microsoft.com/office/powerpoint/2010/main" val="3658812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Calorimetry Practice Problems</a:t>
            </a:r>
            <a:endParaRPr lang="en-US" dirty="0"/>
          </a:p>
        </p:txBody>
      </p:sp>
      <p:sp>
        <p:nvSpPr>
          <p:cNvPr id="3" name="Content Placeholder 2"/>
          <p:cNvSpPr>
            <a:spLocks noGrp="1"/>
          </p:cNvSpPr>
          <p:nvPr>
            <p:ph idx="1"/>
          </p:nvPr>
        </p:nvSpPr>
        <p:spPr/>
        <p:txBody>
          <a:bodyPr>
            <a:normAutofit/>
          </a:bodyPr>
          <a:lstStyle/>
          <a:p>
            <a:r>
              <a:rPr lang="en-US" sz="2400" dirty="0" smtClean="0"/>
              <a:t>A 2.50 g sample of Zinc is heated and then placed into a calorimeter containing 65.0 g of water. The temperature of water increases from 20.00ºC to 22.50ºC. The specific heat of Zinc is 0.0390 J/g ºC. What was the initial temperature of Zinc?</a:t>
            </a:r>
            <a:endParaRPr lang="en-US" sz="2400" dirty="0"/>
          </a:p>
        </p:txBody>
      </p:sp>
    </p:spTree>
    <p:extLst>
      <p:ext uri="{BB962C8B-B14F-4D97-AF65-F5344CB8AC3E}">
        <p14:creationId xmlns:p14="http://schemas.microsoft.com/office/powerpoint/2010/main" val="239567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of State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57349" y="1990488"/>
            <a:ext cx="4784910" cy="4622223"/>
          </a:xfrm>
        </p:spPr>
      </p:pic>
    </p:spTree>
    <p:extLst>
      <p:ext uri="{BB962C8B-B14F-4D97-AF65-F5344CB8AC3E}">
        <p14:creationId xmlns:p14="http://schemas.microsoft.com/office/powerpoint/2010/main" val="2426620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Diagrams</a:t>
            </a:r>
            <a:endParaRPr lang="en-US" dirty="0"/>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03444" y="2187150"/>
            <a:ext cx="5390114" cy="4337456"/>
          </a:xfrm>
        </p:spPr>
      </p:pic>
      <p:sp>
        <p:nvSpPr>
          <p:cNvPr id="4" name="TextBox 3"/>
          <p:cNvSpPr txBox="1"/>
          <p:nvPr/>
        </p:nvSpPr>
        <p:spPr>
          <a:xfrm>
            <a:off x="9036362" y="2001388"/>
            <a:ext cx="2464905" cy="4708981"/>
          </a:xfrm>
          <a:prstGeom prst="rect">
            <a:avLst/>
          </a:prstGeom>
          <a:noFill/>
        </p:spPr>
        <p:txBody>
          <a:bodyPr wrap="square" rtlCol="0">
            <a:spAutoFit/>
          </a:bodyPr>
          <a:lstStyle/>
          <a:p>
            <a:r>
              <a:rPr lang="en-US" sz="2000" dirty="0" smtClean="0"/>
              <a:t>A phase diagram is a graphical way to summarize the conditions under which equilibria exist between different states of matter. It also allows us to predict the phase of a substance that is stable at any given temperature and pressure.</a:t>
            </a:r>
            <a:endParaRPr lang="en-US" sz="2000" dirty="0"/>
          </a:p>
        </p:txBody>
      </p:sp>
    </p:spTree>
    <p:extLst>
      <p:ext uri="{BB962C8B-B14F-4D97-AF65-F5344CB8AC3E}">
        <p14:creationId xmlns:p14="http://schemas.microsoft.com/office/powerpoint/2010/main" val="989149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Diagrams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curves on a phase diagram indicate the conditions of temperature and pressure under which “equilibrium” between different phases of a substance can exist. BOTH PHASES EXIST ON THESE LINES.</a:t>
            </a:r>
          </a:p>
          <a:p>
            <a:r>
              <a:rPr lang="en-US" sz="2400" b="1" dirty="0" smtClean="0"/>
              <a:t>Triple Point- </a:t>
            </a:r>
            <a:r>
              <a:rPr lang="en-US" sz="2400" dirty="0" smtClean="0"/>
              <a:t>The only temp. and pressure pairing at which the solid, liquid, and gaseous states of a substance can all coexist at equilibrium.</a:t>
            </a:r>
          </a:p>
          <a:p>
            <a:r>
              <a:rPr lang="en-US" sz="2400" b="1" dirty="0" smtClean="0"/>
              <a:t>Critical Point- </a:t>
            </a:r>
            <a:r>
              <a:rPr lang="en-US" sz="2400" dirty="0" smtClean="0"/>
              <a:t>Occurs at the highest temperature at which the substance is capable of existing in the liquid state.</a:t>
            </a:r>
            <a:endParaRPr lang="en-US" sz="2400" dirty="0"/>
          </a:p>
        </p:txBody>
      </p:sp>
    </p:spTree>
    <p:extLst>
      <p:ext uri="{BB962C8B-B14F-4D97-AF65-F5344CB8AC3E}">
        <p14:creationId xmlns:p14="http://schemas.microsoft.com/office/powerpoint/2010/main" val="473956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Thermochemistry</a:t>
            </a:r>
            <a:endParaRPr lang="en-US" dirty="0"/>
          </a:p>
        </p:txBody>
      </p:sp>
      <p:sp>
        <p:nvSpPr>
          <p:cNvPr id="3" name="Content Placeholder 2"/>
          <p:cNvSpPr>
            <a:spLocks noGrp="1"/>
          </p:cNvSpPr>
          <p:nvPr>
            <p:ph idx="1"/>
          </p:nvPr>
        </p:nvSpPr>
        <p:spPr/>
        <p:txBody>
          <a:bodyPr>
            <a:normAutofit/>
          </a:bodyPr>
          <a:lstStyle/>
          <a:p>
            <a:r>
              <a:rPr lang="en-US" sz="2800" dirty="0" smtClean="0"/>
              <a:t>Is the study of energy changes and transfers that occur during chemical reactions</a:t>
            </a:r>
          </a:p>
          <a:p>
            <a:pPr marL="0" indent="0">
              <a:buNone/>
            </a:pPr>
            <a:endParaRPr lang="en-US" sz="2800" dirty="0"/>
          </a:p>
        </p:txBody>
      </p:sp>
    </p:spTree>
    <p:extLst>
      <p:ext uri="{BB962C8B-B14F-4D97-AF65-F5344CB8AC3E}">
        <p14:creationId xmlns:p14="http://schemas.microsoft.com/office/powerpoint/2010/main" val="1783983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Work</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Energy is the ability to do work.</a:t>
            </a:r>
          </a:p>
          <a:p>
            <a:r>
              <a:rPr lang="en-US" sz="2400" dirty="0" smtClean="0"/>
              <a:t>Chemical </a:t>
            </a:r>
            <a:r>
              <a:rPr lang="en-US" sz="2400" dirty="0"/>
              <a:t>P</a:t>
            </a:r>
            <a:r>
              <a:rPr lang="en-US" sz="2400" dirty="0" smtClean="0"/>
              <a:t>otential Energy is the energy stored in chemical bonds of a substance.</a:t>
            </a:r>
          </a:p>
          <a:p>
            <a:pPr marL="0" indent="0">
              <a:buNone/>
            </a:pPr>
            <a:r>
              <a:rPr lang="en-US" sz="2400" dirty="0" smtClean="0"/>
              <a:t>Example: Car uses gasoline to move the car. The gasoline is chemical potential energy and when it is burned it releases that energy to move the car (perform work), as well as releases heat energy, making the engine of a car very hot.</a:t>
            </a:r>
          </a:p>
          <a:p>
            <a:pPr marL="0" indent="0">
              <a:buNone/>
            </a:pPr>
            <a:r>
              <a:rPr lang="en-US" sz="2400" dirty="0" smtClean="0"/>
              <a:t>*The energy changes of a system occur as either heat or work, or some combination of both.</a:t>
            </a:r>
            <a:endParaRPr lang="en-US" sz="2400" dirty="0"/>
          </a:p>
        </p:txBody>
      </p:sp>
    </p:spTree>
    <p:extLst>
      <p:ext uri="{BB962C8B-B14F-4D97-AF65-F5344CB8AC3E}">
        <p14:creationId xmlns:p14="http://schemas.microsoft.com/office/powerpoint/2010/main" val="343168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and Temp.</a:t>
            </a:r>
            <a:endParaRPr lang="en-US" dirty="0"/>
          </a:p>
        </p:txBody>
      </p:sp>
      <p:sp>
        <p:nvSpPr>
          <p:cNvPr id="3" name="Content Placeholder 2"/>
          <p:cNvSpPr>
            <a:spLocks noGrp="1"/>
          </p:cNvSpPr>
          <p:nvPr>
            <p:ph idx="1"/>
          </p:nvPr>
        </p:nvSpPr>
        <p:spPr/>
        <p:txBody>
          <a:bodyPr>
            <a:normAutofit/>
          </a:bodyPr>
          <a:lstStyle/>
          <a:p>
            <a:r>
              <a:rPr lang="en-US" sz="2400" dirty="0" smtClean="0"/>
              <a:t>Heat- is energy that is transferred from one object to another because of a difference in temperature between them.</a:t>
            </a:r>
          </a:p>
          <a:p>
            <a:r>
              <a:rPr lang="en-US" sz="2400" dirty="0" smtClean="0"/>
              <a:t>Heat always flows from an object at a higher temperature to an object at a lower temperature.</a:t>
            </a:r>
          </a:p>
          <a:p>
            <a:r>
              <a:rPr lang="en-US" sz="2400" dirty="0" smtClean="0"/>
              <a:t>Temperature- a measurement of the average kinetic energy of particles within a substance.</a:t>
            </a:r>
            <a:endParaRPr lang="en-US" sz="2400" dirty="0"/>
          </a:p>
        </p:txBody>
      </p:sp>
    </p:spTree>
    <p:extLst>
      <p:ext uri="{BB962C8B-B14F-4D97-AF65-F5344CB8AC3E}">
        <p14:creationId xmlns:p14="http://schemas.microsoft.com/office/powerpoint/2010/main" val="3731941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Thermochemistry</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During chemical reactions, energy (heat) can either be consumed by the reaction or released by the reaction.</a:t>
            </a:r>
          </a:p>
          <a:p>
            <a:r>
              <a:rPr lang="en-US" sz="2800" dirty="0" smtClean="0"/>
              <a:t>Energy is stored in chemical bonds and released when bonds are broken.</a:t>
            </a:r>
          </a:p>
          <a:p>
            <a:r>
              <a:rPr lang="en-US" sz="2800" dirty="0" smtClean="0"/>
              <a:t>As a result of the rearrangement of atoms, the total chemical potential energy of the system increases or decreases.</a:t>
            </a:r>
          </a:p>
          <a:p>
            <a:r>
              <a:rPr lang="en-US" sz="2800" b="1" dirty="0" smtClean="0"/>
              <a:t>Endothermic </a:t>
            </a:r>
            <a:r>
              <a:rPr lang="en-US" sz="2800" dirty="0" smtClean="0"/>
              <a:t>(absorbed energy) vs. </a:t>
            </a:r>
            <a:r>
              <a:rPr lang="en-US" sz="2800" b="1" dirty="0" smtClean="0"/>
              <a:t>Exothermic</a:t>
            </a:r>
            <a:r>
              <a:rPr lang="en-US" sz="2800" dirty="0" smtClean="0"/>
              <a:t> (released energy)</a:t>
            </a:r>
            <a:endParaRPr lang="en-US" sz="2800" dirty="0"/>
          </a:p>
        </p:txBody>
      </p:sp>
    </p:spTree>
    <p:extLst>
      <p:ext uri="{BB962C8B-B14F-4D97-AF65-F5344CB8AC3E}">
        <p14:creationId xmlns:p14="http://schemas.microsoft.com/office/powerpoint/2010/main" val="39345552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1203</TotalTime>
  <Words>1038</Words>
  <Application>Microsoft Office PowerPoint</Application>
  <PresentationFormat>Widescreen</PresentationFormat>
  <Paragraphs>92</Paragraphs>
  <Slides>22</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Century Gothic</vt:lpstr>
      <vt:lpstr>Wingdings 2</vt:lpstr>
      <vt:lpstr>Quotable</vt:lpstr>
      <vt:lpstr>Thermochemistry Unit 10</vt:lpstr>
      <vt:lpstr>Let’s Review Phase Changes</vt:lpstr>
      <vt:lpstr>Changes of State</vt:lpstr>
      <vt:lpstr>Phase Diagrams</vt:lpstr>
      <vt:lpstr>Phase Diagrams</vt:lpstr>
      <vt:lpstr>Thermochemistry</vt:lpstr>
      <vt:lpstr>Heat and Work</vt:lpstr>
      <vt:lpstr>Heat and Temp.</vt:lpstr>
      <vt:lpstr>Thermochemistry</vt:lpstr>
      <vt:lpstr>Endothermic Reactions</vt:lpstr>
      <vt:lpstr>Exothermic Reactions</vt:lpstr>
      <vt:lpstr>Endothermic vs. Exothermic</vt:lpstr>
      <vt:lpstr>Specific Heat</vt:lpstr>
      <vt:lpstr>Specific Heat Practice Problems</vt:lpstr>
      <vt:lpstr>Specific Heat Practice Problems</vt:lpstr>
      <vt:lpstr>Continued </vt:lpstr>
      <vt:lpstr>Conversions you need:</vt:lpstr>
      <vt:lpstr>Heating Curve Practice Problems</vt:lpstr>
      <vt:lpstr>Water Cooling Curve</vt:lpstr>
      <vt:lpstr>Calorimetry</vt:lpstr>
      <vt:lpstr>PowerPoint Presentation</vt:lpstr>
      <vt:lpstr>Calorimetry Practice Problems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Thermochemistry Unit 10</dc:title>
  <dc:creator>Kelly Mastin</dc:creator>
  <cp:lastModifiedBy>Kelly Mastin</cp:lastModifiedBy>
  <cp:revision>38</cp:revision>
  <cp:lastPrinted>2018-04-03T14:52:24Z</cp:lastPrinted>
  <dcterms:created xsi:type="dcterms:W3CDTF">2018-04-02T11:57:39Z</dcterms:created>
  <dcterms:modified xsi:type="dcterms:W3CDTF">2018-04-05T14:37:48Z</dcterms:modified>
</cp:coreProperties>
</file>