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handoutMasterIdLst>
    <p:handoutMasterId r:id="rId15"/>
  </p:handoutMasterIdLst>
  <p:sldIdLst>
    <p:sldId id="256" r:id="rId2"/>
    <p:sldId id="257" r:id="rId3"/>
    <p:sldId id="261" r:id="rId4"/>
    <p:sldId id="268" r:id="rId5"/>
    <p:sldId id="258" r:id="rId6"/>
    <p:sldId id="262" r:id="rId7"/>
    <p:sldId id="259" r:id="rId8"/>
    <p:sldId id="263" r:id="rId9"/>
    <p:sldId id="260" r:id="rId10"/>
    <p:sldId id="264" r:id="rId11"/>
    <p:sldId id="265" r:id="rId12"/>
    <p:sldId id="266" r:id="rId13"/>
    <p:sldId id="267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26896-244D-433C-B05A-6C78AB6EE63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77831-F99B-418E-B090-9703D01A0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8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1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0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1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7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1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4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4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5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Honors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Reaction Examples</a:t>
            </a:r>
            <a:endParaRPr lang="en-US" dirty="0"/>
          </a:p>
        </p:txBody>
      </p:sp>
      <p:pic>
        <p:nvPicPr>
          <p:cNvPr id="4098" name="Picture 2" descr="http://i.ytimg.com/vi/sgHDzTH_GyU/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25" y="2222500"/>
            <a:ext cx="6944301" cy="443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5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18" name="Group 298"/>
          <p:cNvGraphicFramePr>
            <a:graphicFrameLocks noGrp="1"/>
          </p:cNvGraphicFramePr>
          <p:nvPr/>
        </p:nvGraphicFramePr>
        <p:xfrm>
          <a:off x="1666875" y="1143000"/>
          <a:ext cx="8929687" cy="5424223"/>
        </p:xfrm>
        <a:graphic>
          <a:graphicData uri="http://schemas.openxmlformats.org/drawingml/2006/table">
            <a:tbl>
              <a:tblPr/>
              <a:tblGrid>
                <a:gridCol w="2232422"/>
                <a:gridCol w="3747492"/>
                <a:gridCol w="2949773"/>
              </a:tblGrid>
              <a:tr h="431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76375" algn="l"/>
                        </a:tabLst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Reaction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300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 </a:t>
                      </a: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Equation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Synthesis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7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Decomposition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 </a:t>
                      </a:r>
                      <a:b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Replacement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Double Replacement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725" marR="85725" marT="42858" marB="4285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0" name="Text Box 4"/>
          <p:cNvSpPr txBox="1">
            <a:spLocks noChangeArrowheads="1"/>
          </p:cNvSpPr>
          <p:nvPr/>
        </p:nvSpPr>
        <p:spPr bwMode="auto">
          <a:xfrm>
            <a:off x="1595437" y="285750"/>
            <a:ext cx="9036844" cy="49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2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your worksheet please fill in the missing information.</a:t>
            </a:r>
            <a:endParaRPr lang="en-US" altLang="en-US" sz="2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01" name="Rectangle 45"/>
          <p:cNvSpPr>
            <a:spLocks noChangeArrowheads="1"/>
          </p:cNvSpPr>
          <p:nvPr/>
        </p:nvSpPr>
        <p:spPr bwMode="auto">
          <a:xfrm>
            <a:off x="2370833" y="1785937"/>
            <a:ext cx="184731" cy="3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88"/>
          </a:p>
        </p:txBody>
      </p:sp>
      <p:sp>
        <p:nvSpPr>
          <p:cNvPr id="3102" name="Rectangle 177"/>
          <p:cNvSpPr>
            <a:spLocks noChangeArrowheads="1"/>
          </p:cNvSpPr>
          <p:nvPr/>
        </p:nvSpPr>
        <p:spPr bwMode="auto">
          <a:xfrm>
            <a:off x="2370833" y="1785937"/>
            <a:ext cx="184731" cy="3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688"/>
          </a:p>
        </p:txBody>
      </p:sp>
      <p:sp>
        <p:nvSpPr>
          <p:cNvPr id="3103" name="Text Box 273"/>
          <p:cNvSpPr txBox="1">
            <a:spLocks noChangeArrowheads="1"/>
          </p:cNvSpPr>
          <p:nvPr/>
        </p:nvSpPr>
        <p:spPr bwMode="auto">
          <a:xfrm>
            <a:off x="2732487" y="755202"/>
            <a:ext cx="5917406" cy="3520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88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Red   B = Blue   C = Green   D = Yellow</a:t>
            </a:r>
            <a:r>
              <a:rPr lang="en-US" altLang="en-US" sz="1688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299"/>
          <p:cNvGrpSpPr>
            <a:grpSpLocks/>
          </p:cNvGrpSpPr>
          <p:nvPr/>
        </p:nvGrpSpPr>
        <p:grpSpPr bwMode="auto">
          <a:xfrm>
            <a:off x="8286751" y="2441882"/>
            <a:ext cx="1747242" cy="290214"/>
            <a:chOff x="4489" y="2016"/>
            <a:chExt cx="1175" cy="195"/>
          </a:xfrm>
        </p:grpSpPr>
        <p:sp>
          <p:nvSpPr>
            <p:cNvPr id="3152" name="Oval 171"/>
            <p:cNvSpPr>
              <a:spLocks noChangeArrowheads="1"/>
            </p:cNvSpPr>
            <p:nvPr/>
          </p:nvSpPr>
          <p:spPr bwMode="auto">
            <a:xfrm>
              <a:off x="4489" y="2016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53" name="Oval 170"/>
            <p:cNvSpPr>
              <a:spLocks noChangeArrowheads="1"/>
            </p:cNvSpPr>
            <p:nvPr/>
          </p:nvSpPr>
          <p:spPr bwMode="auto">
            <a:xfrm>
              <a:off x="4895" y="2019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54" name="Oval 143"/>
            <p:cNvSpPr>
              <a:spLocks noChangeArrowheads="1"/>
            </p:cNvSpPr>
            <p:nvPr/>
          </p:nvSpPr>
          <p:spPr bwMode="auto">
            <a:xfrm>
              <a:off x="5505" y="2016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55" name="Oval 142"/>
            <p:cNvSpPr>
              <a:spLocks noChangeArrowheads="1"/>
            </p:cNvSpPr>
            <p:nvPr/>
          </p:nvSpPr>
          <p:spPr bwMode="auto">
            <a:xfrm>
              <a:off x="5373" y="2016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56" name="Line 279"/>
            <p:cNvSpPr>
              <a:spLocks noChangeShapeType="1"/>
            </p:cNvSpPr>
            <p:nvPr/>
          </p:nvSpPr>
          <p:spPr bwMode="auto">
            <a:xfrm>
              <a:off x="5133" y="21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88"/>
            </a:p>
          </p:txBody>
        </p:sp>
        <p:grpSp>
          <p:nvGrpSpPr>
            <p:cNvPr id="3157" name="Group 282"/>
            <p:cNvGrpSpPr>
              <a:grpSpLocks/>
            </p:cNvGrpSpPr>
            <p:nvPr/>
          </p:nvGrpSpPr>
          <p:grpSpPr bwMode="auto">
            <a:xfrm>
              <a:off x="4694" y="2036"/>
              <a:ext cx="144" cy="144"/>
              <a:chOff x="4776" y="144"/>
              <a:chExt cx="144" cy="144"/>
            </a:xfrm>
          </p:grpSpPr>
          <p:sp>
            <p:nvSpPr>
              <p:cNvPr id="3158" name="Line 280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59" name="Line 281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</p:grpSp>
      <p:grpSp>
        <p:nvGrpSpPr>
          <p:cNvPr id="4" name="Group 300"/>
          <p:cNvGrpSpPr>
            <a:grpSpLocks/>
          </p:cNvGrpSpPr>
          <p:nvPr/>
        </p:nvGrpSpPr>
        <p:grpSpPr bwMode="auto">
          <a:xfrm>
            <a:off x="8246567" y="3626942"/>
            <a:ext cx="1842492" cy="302121"/>
            <a:chOff x="4137" y="2660"/>
            <a:chExt cx="1238" cy="203"/>
          </a:xfrm>
        </p:grpSpPr>
        <p:sp>
          <p:nvSpPr>
            <p:cNvPr id="3144" name="Oval 169"/>
            <p:cNvSpPr>
              <a:spLocks noChangeArrowheads="1"/>
            </p:cNvSpPr>
            <p:nvPr/>
          </p:nvSpPr>
          <p:spPr bwMode="auto">
            <a:xfrm>
              <a:off x="4788" y="2671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45" name="Oval 168"/>
            <p:cNvSpPr>
              <a:spLocks noChangeArrowheads="1"/>
            </p:cNvSpPr>
            <p:nvPr/>
          </p:nvSpPr>
          <p:spPr bwMode="auto">
            <a:xfrm>
              <a:off x="5216" y="2660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46" name="Oval 140"/>
            <p:cNvSpPr>
              <a:spLocks noChangeArrowheads="1"/>
            </p:cNvSpPr>
            <p:nvPr/>
          </p:nvSpPr>
          <p:spPr bwMode="auto">
            <a:xfrm>
              <a:off x="4269" y="2670"/>
              <a:ext cx="159" cy="19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47" name="Oval 139"/>
            <p:cNvSpPr>
              <a:spLocks noChangeArrowheads="1"/>
            </p:cNvSpPr>
            <p:nvPr/>
          </p:nvSpPr>
          <p:spPr bwMode="auto">
            <a:xfrm>
              <a:off x="4137" y="2670"/>
              <a:ext cx="159" cy="19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48" name="Line 278"/>
            <p:cNvSpPr>
              <a:spLocks noChangeShapeType="1"/>
            </p:cNvSpPr>
            <p:nvPr/>
          </p:nvSpPr>
          <p:spPr bwMode="auto">
            <a:xfrm>
              <a:off x="4512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88"/>
            </a:p>
          </p:txBody>
        </p:sp>
        <p:grpSp>
          <p:nvGrpSpPr>
            <p:cNvPr id="3149" name="Group 283"/>
            <p:cNvGrpSpPr>
              <a:grpSpLocks/>
            </p:cNvGrpSpPr>
            <p:nvPr/>
          </p:nvGrpSpPr>
          <p:grpSpPr bwMode="auto">
            <a:xfrm>
              <a:off x="5012" y="2695"/>
              <a:ext cx="144" cy="144"/>
              <a:chOff x="4776" y="144"/>
              <a:chExt cx="144" cy="144"/>
            </a:xfrm>
          </p:grpSpPr>
          <p:sp>
            <p:nvSpPr>
              <p:cNvPr id="3150" name="Line 284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51" name="Line 285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</p:grpSp>
      <p:grpSp>
        <p:nvGrpSpPr>
          <p:cNvPr id="6" name="Group 301"/>
          <p:cNvGrpSpPr>
            <a:grpSpLocks/>
          </p:cNvGrpSpPr>
          <p:nvPr/>
        </p:nvGrpSpPr>
        <p:grpSpPr bwMode="auto">
          <a:xfrm>
            <a:off x="7942956" y="4873659"/>
            <a:ext cx="2437805" cy="305098"/>
            <a:chOff x="3934" y="3395"/>
            <a:chExt cx="1638" cy="205"/>
          </a:xfrm>
        </p:grpSpPr>
        <p:sp>
          <p:nvSpPr>
            <p:cNvPr id="3131" name="Oval 166"/>
            <p:cNvSpPr>
              <a:spLocks noChangeArrowheads="1"/>
            </p:cNvSpPr>
            <p:nvPr/>
          </p:nvSpPr>
          <p:spPr bwMode="auto">
            <a:xfrm>
              <a:off x="4066" y="3395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2" name="Oval 165"/>
            <p:cNvSpPr>
              <a:spLocks noChangeArrowheads="1"/>
            </p:cNvSpPr>
            <p:nvPr/>
          </p:nvSpPr>
          <p:spPr bwMode="auto">
            <a:xfrm>
              <a:off x="3934" y="3395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3" name="Oval 163"/>
            <p:cNvSpPr>
              <a:spLocks noChangeArrowheads="1"/>
            </p:cNvSpPr>
            <p:nvPr/>
          </p:nvSpPr>
          <p:spPr bwMode="auto">
            <a:xfrm>
              <a:off x="4445" y="3407"/>
              <a:ext cx="159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4" name="Oval 161"/>
            <p:cNvSpPr>
              <a:spLocks noChangeArrowheads="1"/>
            </p:cNvSpPr>
            <p:nvPr/>
          </p:nvSpPr>
          <p:spPr bwMode="auto">
            <a:xfrm>
              <a:off x="5028" y="3407"/>
              <a:ext cx="159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5" name="Oval 160"/>
            <p:cNvSpPr>
              <a:spLocks noChangeArrowheads="1"/>
            </p:cNvSpPr>
            <p:nvPr/>
          </p:nvSpPr>
          <p:spPr bwMode="auto">
            <a:xfrm>
              <a:off x="4896" y="3407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6" name="Oval 158"/>
            <p:cNvSpPr>
              <a:spLocks noChangeArrowheads="1"/>
            </p:cNvSpPr>
            <p:nvPr/>
          </p:nvSpPr>
          <p:spPr bwMode="auto">
            <a:xfrm>
              <a:off x="5413" y="3408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37" name="Line 276"/>
            <p:cNvSpPr>
              <a:spLocks noChangeShapeType="1"/>
            </p:cNvSpPr>
            <p:nvPr/>
          </p:nvSpPr>
          <p:spPr bwMode="auto">
            <a:xfrm>
              <a:off x="4656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88"/>
            </a:p>
          </p:txBody>
        </p:sp>
        <p:grpSp>
          <p:nvGrpSpPr>
            <p:cNvPr id="3138" name="Group 286"/>
            <p:cNvGrpSpPr>
              <a:grpSpLocks/>
            </p:cNvGrpSpPr>
            <p:nvPr/>
          </p:nvGrpSpPr>
          <p:grpSpPr bwMode="auto">
            <a:xfrm>
              <a:off x="4265" y="3422"/>
              <a:ext cx="144" cy="144"/>
              <a:chOff x="4776" y="144"/>
              <a:chExt cx="144" cy="144"/>
            </a:xfrm>
          </p:grpSpPr>
          <p:sp>
            <p:nvSpPr>
              <p:cNvPr id="3142" name="Line 287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43" name="Line 288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  <p:grpSp>
          <p:nvGrpSpPr>
            <p:cNvPr id="3139" name="Group 289"/>
            <p:cNvGrpSpPr>
              <a:grpSpLocks/>
            </p:cNvGrpSpPr>
            <p:nvPr/>
          </p:nvGrpSpPr>
          <p:grpSpPr bwMode="auto">
            <a:xfrm>
              <a:off x="5218" y="3422"/>
              <a:ext cx="144" cy="144"/>
              <a:chOff x="4776" y="144"/>
              <a:chExt cx="144" cy="144"/>
            </a:xfrm>
          </p:grpSpPr>
          <p:sp>
            <p:nvSpPr>
              <p:cNvPr id="3140" name="Line 290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41" name="Line 291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</p:grpSp>
      <p:grpSp>
        <p:nvGrpSpPr>
          <p:cNvPr id="9" name="Group 302"/>
          <p:cNvGrpSpPr>
            <a:grpSpLocks/>
          </p:cNvGrpSpPr>
          <p:nvPr/>
        </p:nvGrpSpPr>
        <p:grpSpPr bwMode="auto">
          <a:xfrm>
            <a:off x="7771805" y="6113426"/>
            <a:ext cx="2777133" cy="302122"/>
            <a:chOff x="3894" y="4060"/>
            <a:chExt cx="1866" cy="203"/>
          </a:xfrm>
        </p:grpSpPr>
        <p:sp>
          <p:nvSpPr>
            <p:cNvPr id="3116" name="Oval 155"/>
            <p:cNvSpPr>
              <a:spLocks noChangeArrowheads="1"/>
            </p:cNvSpPr>
            <p:nvPr/>
          </p:nvSpPr>
          <p:spPr bwMode="auto">
            <a:xfrm>
              <a:off x="4026" y="4071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17" name="Oval 154"/>
            <p:cNvSpPr>
              <a:spLocks noChangeArrowheads="1"/>
            </p:cNvSpPr>
            <p:nvPr/>
          </p:nvSpPr>
          <p:spPr bwMode="auto">
            <a:xfrm>
              <a:off x="3894" y="4071"/>
              <a:ext cx="159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18" name="Oval 152"/>
            <p:cNvSpPr>
              <a:spLocks noChangeArrowheads="1"/>
            </p:cNvSpPr>
            <p:nvPr/>
          </p:nvSpPr>
          <p:spPr bwMode="auto">
            <a:xfrm>
              <a:off x="4505" y="4071"/>
              <a:ext cx="159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19" name="Oval 151"/>
            <p:cNvSpPr>
              <a:spLocks noChangeArrowheads="1"/>
            </p:cNvSpPr>
            <p:nvPr/>
          </p:nvSpPr>
          <p:spPr bwMode="auto">
            <a:xfrm>
              <a:off x="4373" y="4071"/>
              <a:ext cx="159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20" name="Oval 149"/>
            <p:cNvSpPr>
              <a:spLocks noChangeArrowheads="1"/>
            </p:cNvSpPr>
            <p:nvPr/>
          </p:nvSpPr>
          <p:spPr bwMode="auto">
            <a:xfrm>
              <a:off x="5074" y="4060"/>
              <a:ext cx="158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21" name="Oval 148"/>
            <p:cNvSpPr>
              <a:spLocks noChangeArrowheads="1"/>
            </p:cNvSpPr>
            <p:nvPr/>
          </p:nvSpPr>
          <p:spPr bwMode="auto">
            <a:xfrm>
              <a:off x="4942" y="4060"/>
              <a:ext cx="158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22" name="Oval 146"/>
            <p:cNvSpPr>
              <a:spLocks noChangeArrowheads="1"/>
            </p:cNvSpPr>
            <p:nvPr/>
          </p:nvSpPr>
          <p:spPr bwMode="auto">
            <a:xfrm>
              <a:off x="5601" y="4062"/>
              <a:ext cx="159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23" name="Oval 145"/>
            <p:cNvSpPr>
              <a:spLocks noChangeArrowheads="1"/>
            </p:cNvSpPr>
            <p:nvPr/>
          </p:nvSpPr>
          <p:spPr bwMode="auto">
            <a:xfrm>
              <a:off x="5469" y="4062"/>
              <a:ext cx="159" cy="19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688"/>
            </a:p>
          </p:txBody>
        </p:sp>
        <p:sp>
          <p:nvSpPr>
            <p:cNvPr id="3124" name="Line 277"/>
            <p:cNvSpPr>
              <a:spLocks noChangeShapeType="1"/>
            </p:cNvSpPr>
            <p:nvPr/>
          </p:nvSpPr>
          <p:spPr bwMode="auto">
            <a:xfrm>
              <a:off x="4704" y="41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88"/>
            </a:p>
          </p:txBody>
        </p:sp>
        <p:grpSp>
          <p:nvGrpSpPr>
            <p:cNvPr id="3125" name="Group 292"/>
            <p:cNvGrpSpPr>
              <a:grpSpLocks/>
            </p:cNvGrpSpPr>
            <p:nvPr/>
          </p:nvGrpSpPr>
          <p:grpSpPr bwMode="auto">
            <a:xfrm>
              <a:off x="4196" y="4080"/>
              <a:ext cx="144" cy="144"/>
              <a:chOff x="4776" y="144"/>
              <a:chExt cx="144" cy="144"/>
            </a:xfrm>
          </p:grpSpPr>
          <p:sp>
            <p:nvSpPr>
              <p:cNvPr id="3129" name="Line 293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30" name="Line 294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  <p:grpSp>
          <p:nvGrpSpPr>
            <p:cNvPr id="3126" name="Group 295"/>
            <p:cNvGrpSpPr>
              <a:grpSpLocks/>
            </p:cNvGrpSpPr>
            <p:nvPr/>
          </p:nvGrpSpPr>
          <p:grpSpPr bwMode="auto">
            <a:xfrm>
              <a:off x="5260" y="4080"/>
              <a:ext cx="144" cy="144"/>
              <a:chOff x="4776" y="144"/>
              <a:chExt cx="144" cy="144"/>
            </a:xfrm>
          </p:grpSpPr>
          <p:sp>
            <p:nvSpPr>
              <p:cNvPr id="3127" name="Line 296"/>
              <p:cNvSpPr>
                <a:spLocks noChangeShapeType="1"/>
              </p:cNvSpPr>
              <p:nvPr/>
            </p:nvSpPr>
            <p:spPr bwMode="auto">
              <a:xfrm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  <p:sp>
            <p:nvSpPr>
              <p:cNvPr id="3128" name="Line 297"/>
              <p:cNvSpPr>
                <a:spLocks noChangeShapeType="1"/>
              </p:cNvSpPr>
              <p:nvPr/>
            </p:nvSpPr>
            <p:spPr bwMode="auto">
              <a:xfrm rot="-5400000">
                <a:off x="4848" y="1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88"/>
              </a:p>
            </p:txBody>
          </p:sp>
        </p:grpSp>
      </p:grp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7881938" y="1895683"/>
            <a:ext cx="25717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+  B  →  AB</a:t>
            </a:r>
            <a:endParaRPr lang="en-US" altLang="en-US" sz="2250" dirty="0"/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881938" y="3124868"/>
            <a:ext cx="257175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→  A  +  B</a:t>
            </a:r>
            <a:endParaRPr lang="en-US" altLang="en-US" sz="2250" dirty="0"/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624463" y="4354115"/>
            <a:ext cx="307181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+  C →  AC  +  B</a:t>
            </a:r>
            <a:endParaRPr lang="en-US" altLang="en-US" sz="2250" dirty="0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596188" y="5380126"/>
            <a:ext cx="307181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+  CD →  AC  +  BD</a:t>
            </a:r>
            <a:endParaRPr lang="en-US" altLang="en-US" sz="2250" dirty="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024312" y="1875919"/>
            <a:ext cx="350043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75" b="1" dirty="0"/>
              <a:t>Two or more elements or compounds combine to make a more complex substance</a:t>
            </a:r>
            <a:endParaRPr lang="en-US" altLang="en-US" sz="1688" dirty="0"/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024312" y="3319088"/>
            <a:ext cx="3500438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75" b="1" dirty="0"/>
              <a:t>Compounds break down </a:t>
            </a:r>
            <a:endParaRPr lang="en-US" altLang="en-US" sz="1875" dirty="0"/>
          </a:p>
          <a:p>
            <a:pPr algn="ctr" eaLnBrk="1" hangingPunct="1"/>
            <a:r>
              <a:rPr lang="en-US" altLang="en-US" sz="1875" b="1" dirty="0"/>
              <a:t>into simpler substances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3951384" y="4434865"/>
            <a:ext cx="3643313" cy="95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75" b="1" dirty="0"/>
              <a:t>Occurs when one element replaces another one in a compound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952727" y="5501044"/>
            <a:ext cx="3500438" cy="95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75" b="1" dirty="0"/>
              <a:t>Occurs when different </a:t>
            </a:r>
            <a:br>
              <a:rPr lang="en-US" altLang="en-US" sz="1875" b="1" dirty="0"/>
            </a:br>
            <a:r>
              <a:rPr lang="en-US" altLang="en-US" sz="1875" b="1" dirty="0"/>
              <a:t>atoms in two different compounds trade places</a:t>
            </a:r>
          </a:p>
        </p:txBody>
      </p:sp>
    </p:spTree>
    <p:extLst>
      <p:ext uri="{BB962C8B-B14F-4D97-AF65-F5344CB8AC3E}">
        <p14:creationId xmlns:p14="http://schemas.microsoft.com/office/powerpoint/2010/main" val="294377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59" grpId="0"/>
      <p:bldP spid="60" grpId="0"/>
      <p:bldP spid="61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381125" y="0"/>
            <a:ext cx="9429750" cy="92868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Chemical Reactions</a:t>
            </a: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881187" y="3068900"/>
            <a:ext cx="8501063" cy="34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P   +     O</a:t>
            </a:r>
            <a:r>
              <a:rPr lang="en-US" altLang="en-US" sz="1875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→   P</a:t>
            </a:r>
            <a:r>
              <a:rPr lang="en-US" altLang="en-US" sz="1875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75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10		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____ Mg   +    O</a:t>
            </a:r>
            <a:r>
              <a:rPr lang="en-US" altLang="en-US" sz="1875" b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→      MgO</a:t>
            </a: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HgO   →    Hg    +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		 ____ Al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→    Al    +    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/>
            <a:endParaRPr lang="en-US" altLang="en-US" sz="1875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Cl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+    NaBr   →    NaCl   +    Br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	 ____ H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+   N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→    NH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1666875" y="1071563"/>
            <a:ext cx="8929688" cy="118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7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Synthesis      D = Decomposition     SR = Single Replacement      DR = Double Replacement</a:t>
            </a:r>
            <a:endParaRPr lang="en-US" alt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839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590973" y="350065"/>
            <a:ext cx="9144000" cy="496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Na    +    Br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→    NaBr		 ____ CuCl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+    H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S  →    CuS   +    HCl</a:t>
            </a: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HgO    +   Cl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→    HgCl   +   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	 ____ C   +    H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→      CH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KClO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  →     KCl   +     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 		 ____ S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 +      F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  →       SF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____ BaCl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  +    Na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1875" b="1">
                <a:latin typeface="Times New Roman" panose="02020603050405020304" pitchFamily="18" charset="0"/>
                <a:cs typeface="Times New Roman" panose="02020603050405020304" pitchFamily="18" charset="0"/>
              </a:rPr>
              <a:t>→      NaCl   +    BaSO</a:t>
            </a:r>
            <a:r>
              <a:rPr lang="en-US" altLang="en-US" sz="1875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18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1688"/>
          </a:p>
        </p:txBody>
      </p:sp>
    </p:spTree>
    <p:extLst>
      <p:ext uri="{BB962C8B-B14F-4D97-AF65-F5344CB8AC3E}">
        <p14:creationId xmlns:p14="http://schemas.microsoft.com/office/powerpoint/2010/main" val="351551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synthesis  reaction occurs when two or more reactants combine to form a single product.</a:t>
            </a:r>
          </a:p>
          <a:p>
            <a:r>
              <a:rPr lang="en-US" dirty="0" smtClean="0"/>
              <a:t>A+B         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854558" y="2936383"/>
            <a:ext cx="41212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8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Reaction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i.ytimg.com/vi/MhlWTZwDHM8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528" y="1426573"/>
            <a:ext cx="7275534" cy="475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7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Synthesis Practice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-Which of the following illustrates a synthesis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 +3O2</a:t>
            </a:r>
            <a:r>
              <a:rPr lang="en-US" baseline="-25000" dirty="0" smtClean="0"/>
              <a:t> 	</a:t>
            </a:r>
            <a:r>
              <a:rPr lang="en-US" dirty="0" smtClean="0"/>
              <a:t>      2P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514350" indent="-514350">
              <a:buAutoNum type="alphaUcParenR"/>
            </a:pPr>
            <a:endParaRPr lang="en-US" baseline="-25000" dirty="0"/>
          </a:p>
          <a:p>
            <a:pPr marL="514350" indent="-514350">
              <a:buAutoNum type="alphaUcParenR"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→ 2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2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  <a:r>
              <a:rPr lang="en-US" dirty="0"/>
              <a:t>→ 2 </a:t>
            </a:r>
            <a:r>
              <a:rPr lang="en-US" dirty="0" smtClean="0"/>
              <a:t>K </a:t>
            </a:r>
            <a:r>
              <a:rPr lang="en-US" dirty="0"/>
              <a:t>+ </a:t>
            </a:r>
            <a:r>
              <a:rPr lang="en-US" dirty="0" smtClean="0"/>
              <a:t>Cl</a:t>
            </a:r>
            <a:endParaRPr lang="en-US" baseline="-25000" dirty="0"/>
          </a:p>
          <a:p>
            <a:pPr marL="514350" indent="-514350">
              <a:buAutoNum type="alphaUcParenR"/>
            </a:pPr>
            <a:endParaRPr lang="en-US" baseline="-25000" dirty="0" smtClean="0"/>
          </a:p>
          <a:p>
            <a:pPr marL="514350" indent="-514350">
              <a:buAutoNum type="alphaUcParenR"/>
            </a:pPr>
            <a:r>
              <a:rPr lang="en-US" dirty="0"/>
              <a:t>2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+ 3 C  → </a:t>
            </a:r>
            <a:r>
              <a:rPr lang="en-US" dirty="0" smtClean="0"/>
              <a:t>Fe </a:t>
            </a:r>
            <a:r>
              <a:rPr lang="en-US" dirty="0"/>
              <a:t>+ CO</a:t>
            </a:r>
            <a:r>
              <a:rPr lang="en-US" baseline="-25000" dirty="0"/>
              <a:t>2</a:t>
            </a:r>
            <a:r>
              <a:rPr lang="en-US" dirty="0"/>
              <a:t> 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88655" y="2021983"/>
            <a:ext cx="6310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87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reactant breaks down into two or more products. It is the reverse of a synthesis </a:t>
            </a:r>
            <a:r>
              <a:rPr lang="en-US" dirty="0" smtClean="0"/>
              <a:t>reaction.</a:t>
            </a:r>
          </a:p>
          <a:p>
            <a:pPr marL="0" indent="0">
              <a:buNone/>
            </a:pPr>
            <a:r>
              <a:rPr lang="en-US" dirty="0" smtClean="0"/>
              <a:t>	AB 	     A + 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9714" y="2923504"/>
            <a:ext cx="6181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Reaction Examples</a:t>
            </a:r>
            <a:endParaRPr lang="en-US" dirty="0"/>
          </a:p>
        </p:txBody>
      </p:sp>
      <p:pic>
        <p:nvPicPr>
          <p:cNvPr id="2052" name="Picture 4" descr="http://images.slideplayer.com/7/1660189/slides/slide_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4645" y="1431958"/>
            <a:ext cx="6721625" cy="50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3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switch places in compounds. </a:t>
            </a:r>
          </a:p>
          <a:p>
            <a:r>
              <a:rPr lang="en-US" dirty="0" smtClean="0"/>
              <a:t>In a </a:t>
            </a:r>
            <a:r>
              <a:rPr lang="en-US" u="sng" dirty="0" smtClean="0"/>
              <a:t>single replacement reaction</a:t>
            </a:r>
            <a:r>
              <a:rPr lang="en-US" dirty="0" smtClean="0"/>
              <a:t>, one element takes the place of another in a single compound. </a:t>
            </a:r>
          </a:p>
          <a:p>
            <a:r>
              <a:rPr lang="en-US" dirty="0" smtClean="0"/>
              <a:t>In a </a:t>
            </a:r>
            <a:r>
              <a:rPr lang="en-US" u="sng" dirty="0" smtClean="0"/>
              <a:t>double replacement reaction</a:t>
            </a:r>
            <a:r>
              <a:rPr lang="en-US" dirty="0" smtClean="0"/>
              <a:t>, two compounds exchange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Reaction Examples</a:t>
            </a:r>
            <a:endParaRPr lang="en-US" dirty="0"/>
          </a:p>
        </p:txBody>
      </p:sp>
      <p:pic>
        <p:nvPicPr>
          <p:cNvPr id="3074" name="Picture 2" descr="http://i.ytimg.com/vi/qhmTXdOKTBo/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40" y="2402804"/>
            <a:ext cx="5535102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hemistryland.com/CHM130W/08-Equations/TypesReactions/DoubleReplac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76" y="2350643"/>
            <a:ext cx="5317947" cy="368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96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substance reacts quickly with oxygen. </a:t>
            </a:r>
          </a:p>
          <a:p>
            <a:r>
              <a:rPr lang="en-US" dirty="0" smtClean="0"/>
              <a:t>Combustion is commonly called “burning”.</a:t>
            </a:r>
          </a:p>
          <a:p>
            <a:r>
              <a:rPr lang="en-US" dirty="0" smtClean="0"/>
              <a:t>Carbon Dioxide, water, and </a:t>
            </a:r>
            <a:r>
              <a:rPr lang="en-US" dirty="0" smtClean="0"/>
              <a:t>heat/light (it escapes) </a:t>
            </a:r>
            <a:r>
              <a:rPr lang="en-US" dirty="0" smtClean="0"/>
              <a:t>are all products of combustion.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255</Words>
  <Application>Microsoft Office PowerPoint</Application>
  <PresentationFormat>Widescreen</PresentationFormat>
  <Paragraphs>78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Types of Chemical Reactions</vt:lpstr>
      <vt:lpstr>Synthesis Reactions</vt:lpstr>
      <vt:lpstr>Synthesis Reaction Examples</vt:lpstr>
      <vt:lpstr>Synthesis Practice -Which of the following illustrates a synthesis reaction?</vt:lpstr>
      <vt:lpstr>Decomposition Reactions</vt:lpstr>
      <vt:lpstr>Decomposition Reaction Examples</vt:lpstr>
      <vt:lpstr>Replacement Reactions</vt:lpstr>
      <vt:lpstr>Replacement Reaction Examples</vt:lpstr>
      <vt:lpstr>Combustion Reactions</vt:lpstr>
      <vt:lpstr>Combustion Reaction Examples</vt:lpstr>
      <vt:lpstr>PowerPoint Presentation</vt:lpstr>
      <vt:lpstr>Identifying Chemical Reactions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Kelly Mastin</dc:creator>
  <cp:lastModifiedBy>Kelly Mastin</cp:lastModifiedBy>
  <cp:revision>19</cp:revision>
  <cp:lastPrinted>2017-01-25T18:51:08Z</cp:lastPrinted>
  <dcterms:created xsi:type="dcterms:W3CDTF">2017-01-23T13:23:48Z</dcterms:created>
  <dcterms:modified xsi:type="dcterms:W3CDTF">2017-11-28T20:01:06Z</dcterms:modified>
</cp:coreProperties>
</file>