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66" r:id="rId11"/>
    <p:sldId id="261" r:id="rId12"/>
    <p:sldId id="270"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4660"/>
  </p:normalViewPr>
  <p:slideViewPr>
    <p:cSldViewPr snapToGrid="0">
      <p:cViewPr varScale="1">
        <p:scale>
          <a:sx n="70" d="100"/>
          <a:sy n="70" d="100"/>
        </p:scale>
        <p:origin x="10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8B595C-CB3C-4DB3-AE9E-DFE5D918304F}" type="datetimeFigureOut">
              <a:rPr lang="en-US" smtClean="0"/>
              <a:t>4/18/2018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50230-0BEC-4E9C-8F43-9A6D178A4356}" type="slidenum">
              <a:rPr lang="en-US" smtClean="0"/>
              <a:t>‹#›</a:t>
            </a:fld>
            <a:endParaRPr lang="en-US"/>
          </a:p>
        </p:txBody>
      </p:sp>
    </p:spTree>
    <p:extLst>
      <p:ext uri="{BB962C8B-B14F-4D97-AF65-F5344CB8AC3E}">
        <p14:creationId xmlns:p14="http://schemas.microsoft.com/office/powerpoint/2010/main" val="170296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An ineffective collision is one that does not result in product formation. (B) An effective collision is one in which chemical bonds are broken, and a product is formed. </a:t>
            </a:r>
          </a:p>
          <a:p>
            <a:endParaRPr lang="en-US" dirty="0"/>
          </a:p>
        </p:txBody>
      </p:sp>
      <p:sp>
        <p:nvSpPr>
          <p:cNvPr id="4" name="Slide Number Placeholder 3"/>
          <p:cNvSpPr>
            <a:spLocks noGrp="1"/>
          </p:cNvSpPr>
          <p:nvPr>
            <p:ph type="sldNum" sz="quarter" idx="10"/>
          </p:nvPr>
        </p:nvSpPr>
        <p:spPr/>
        <p:txBody>
          <a:bodyPr/>
          <a:lstStyle/>
          <a:p>
            <a:fld id="{38450230-0BEC-4E9C-8F43-9A6D178A4356}" type="slidenum">
              <a:rPr lang="en-US" smtClean="0"/>
              <a:t>5</a:t>
            </a:fld>
            <a:endParaRPr lang="en-US"/>
          </a:p>
        </p:txBody>
      </p:sp>
    </p:spTree>
    <p:extLst>
      <p:ext uri="{BB962C8B-B14F-4D97-AF65-F5344CB8AC3E}">
        <p14:creationId xmlns:p14="http://schemas.microsoft.com/office/powerpoint/2010/main" val="17927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D8E5B-0D98-4FE1-9B26-D1041E3A89F9}"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771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159CD-DA3A-463F-AFEF-A68838A6859B}"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756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2A925-E007-46C2-84AB-35EE10DCAD39}"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640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C2DCB-466C-4061-8D51-D3254DD77FA1}"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229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42357F-39F6-401C-9FF8-3072724998F3}"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09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DB09B-D413-414E-B13F-B1984CD8FF65}"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6366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8F992-55E7-4B2D-A6F1-8C9243CBFE1B}" type="datetimeFigureOut">
              <a:rPr lang="en-US" smtClean="0"/>
              <a:t>4/18/2018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587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298110-BAA6-4256-A2E5-BB66A47D2616}" type="datetimeFigureOut">
              <a:rPr lang="en-US" smtClean="0"/>
              <a:t>4/18/2018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657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4/18/2018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959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32F85-D33A-46AF-9088-5A7400C1018E}"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846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3A624-F501-46A9-B8CA-4949E24E27C8}"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076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4D3C1-679D-44D8-8A9C-D402CE4EF569}" type="datetimeFigureOut">
              <a:rPr lang="en-US" smtClean="0"/>
              <a:t>4/18/2018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425981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kentchemistry.com/links/Kinetics/PEDiagram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11</a:t>
            </a:r>
            <a:endParaRPr lang="en-US" dirty="0"/>
          </a:p>
        </p:txBody>
      </p:sp>
      <p:sp>
        <p:nvSpPr>
          <p:cNvPr id="3" name="Subtitle 2"/>
          <p:cNvSpPr>
            <a:spLocks noGrp="1"/>
          </p:cNvSpPr>
          <p:nvPr>
            <p:ph type="subTitle" idx="1"/>
          </p:nvPr>
        </p:nvSpPr>
        <p:spPr/>
        <p:txBody>
          <a:bodyPr/>
          <a:lstStyle/>
          <a:p>
            <a:r>
              <a:rPr lang="en-US" dirty="0" smtClean="0"/>
              <a:t>Chemical Kinetics</a:t>
            </a:r>
            <a:endParaRPr lang="en-US" dirty="0"/>
          </a:p>
        </p:txBody>
      </p:sp>
    </p:spTree>
    <p:extLst>
      <p:ext uri="{BB962C8B-B14F-4D97-AF65-F5344CB8AC3E}">
        <p14:creationId xmlns:p14="http://schemas.microsoft.com/office/powerpoint/2010/main" val="115470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2400" dirty="0"/>
              <a:t>4. </a:t>
            </a:r>
            <a:r>
              <a:rPr lang="en-US" sz="2400" b="1" i="1" dirty="0"/>
              <a:t>Temperature</a:t>
            </a:r>
            <a:r>
              <a:rPr lang="en-US" sz="2400" dirty="0"/>
              <a:t>-Raising the temperature of a chemical reaction results in a higher reaction rate. When the reactant particles are heated, they move faster and faster, resulting in a greater frequency of collisions. It also increases the effectiveness of the collisions. </a:t>
            </a:r>
          </a:p>
          <a:p>
            <a:r>
              <a:rPr lang="en-US" sz="2400" dirty="0"/>
              <a:t>5. Catalyst-A </a:t>
            </a:r>
            <a:r>
              <a:rPr lang="en-US" sz="2400" b="1" dirty="0"/>
              <a:t>catalyst</a:t>
            </a:r>
            <a:r>
              <a:rPr lang="en-US" sz="2400" dirty="0"/>
              <a:t> </a:t>
            </a:r>
            <a:r>
              <a:rPr lang="en-US" sz="2400" i="1" dirty="0"/>
              <a:t>is a substance that increases the rate of a chemical reaction without being used up in the reaction. </a:t>
            </a:r>
            <a:r>
              <a:rPr lang="en-US" sz="2400" dirty="0"/>
              <a:t>It accomplishes this task by providing an alternate reaction pathway that has a lower activation energy barrier. After the reaction occurs, a catalyst returns to its original state, so catalysts can be used over and over again. </a:t>
            </a:r>
          </a:p>
          <a:p>
            <a:endParaRPr lang="en-US" dirty="0"/>
          </a:p>
        </p:txBody>
      </p:sp>
    </p:spTree>
    <p:extLst>
      <p:ext uri="{BB962C8B-B14F-4D97-AF65-F5344CB8AC3E}">
        <p14:creationId xmlns:p14="http://schemas.microsoft.com/office/powerpoint/2010/main" val="1039189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The </a:t>
            </a:r>
            <a:r>
              <a:rPr lang="en-US" sz="2800" b="1" dirty="0"/>
              <a:t>activation energy</a:t>
            </a:r>
            <a:r>
              <a:rPr lang="en-US" sz="2800" dirty="0"/>
              <a:t> </a:t>
            </a:r>
            <a:r>
              <a:rPr lang="en-US" sz="2800" i="1" dirty="0"/>
              <a:t>for a reaction is the minimum energy that colliding particles must have in order to undergo a reaction</a:t>
            </a:r>
            <a:r>
              <a:rPr lang="en-US" sz="2800" dirty="0"/>
              <a:t>. </a:t>
            </a:r>
          </a:p>
        </p:txBody>
      </p:sp>
    </p:spTree>
    <p:extLst>
      <p:ext uri="{BB962C8B-B14F-4D97-AF65-F5344CB8AC3E}">
        <p14:creationId xmlns:p14="http://schemas.microsoft.com/office/powerpoint/2010/main" val="362423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mtClean="0"/>
              <a:t>Fast and slow reactions</a:t>
            </a:r>
          </a:p>
        </p:txBody>
      </p:sp>
      <p:sp>
        <p:nvSpPr>
          <p:cNvPr id="18435" name="Rectangle 3"/>
          <p:cNvSpPr>
            <a:spLocks noGrp="1" noRot="1" noChangeArrowheads="1"/>
          </p:cNvSpPr>
          <p:nvPr>
            <p:ph type="body" idx="1"/>
          </p:nvPr>
        </p:nvSpPr>
        <p:spPr/>
        <p:txBody>
          <a:bodyPr/>
          <a:lstStyle/>
          <a:p>
            <a:pPr eaLnBrk="1" hangingPunct="1">
              <a:buFont typeface="Arial" charset="0"/>
              <a:buChar char="►"/>
              <a:defRPr/>
            </a:pPr>
            <a:r>
              <a:rPr lang="en-US" smtClean="0"/>
              <a:t>The smaller the activation energy, the faster the reaction will occur regardless if exothermic or endothermic.</a:t>
            </a:r>
          </a:p>
          <a:p>
            <a:pPr eaLnBrk="1" hangingPunct="1">
              <a:buFont typeface="Arial" charset="0"/>
              <a:buChar char="►"/>
              <a:defRPr/>
            </a:pPr>
            <a:r>
              <a:rPr lang="en-US" smtClean="0"/>
              <a:t>If there is a large activation energy needed, that means that more energy (and therefore, time) is being used up for the successful collisions to take place.</a:t>
            </a:r>
          </a:p>
        </p:txBody>
      </p:sp>
    </p:spTree>
    <p:extLst>
      <p:ext uri="{BB962C8B-B14F-4D97-AF65-F5344CB8AC3E}">
        <p14:creationId xmlns:p14="http://schemas.microsoft.com/office/powerpoint/2010/main" val="199202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Energy Animation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2875" y="2334419"/>
            <a:ext cx="4286250" cy="3333750"/>
          </a:xfrm>
        </p:spPr>
      </p:pic>
      <p:sp>
        <p:nvSpPr>
          <p:cNvPr id="3" name="TextBox 2"/>
          <p:cNvSpPr txBox="1"/>
          <p:nvPr/>
        </p:nvSpPr>
        <p:spPr>
          <a:xfrm>
            <a:off x="7670042" y="1378424"/>
            <a:ext cx="3889612" cy="1477328"/>
          </a:xfrm>
          <a:prstGeom prst="rect">
            <a:avLst/>
          </a:prstGeom>
          <a:noFill/>
        </p:spPr>
        <p:txBody>
          <a:bodyPr wrap="square" rtlCol="0">
            <a:spAutoFit/>
          </a:bodyPr>
          <a:lstStyle/>
          <a:p>
            <a:r>
              <a:rPr lang="en-US" dirty="0" smtClean="0"/>
              <a:t>Energy is needed to start a reaction. The energy needed to raise the reactants from their starting energy past the reaction equilibrium point is called </a:t>
            </a:r>
            <a:r>
              <a:rPr lang="en-US" b="1" dirty="0" smtClean="0"/>
              <a:t>ACTIVATION ENERGY</a:t>
            </a:r>
            <a:r>
              <a:rPr lang="en-US" dirty="0" smtClean="0"/>
              <a:t>.</a:t>
            </a:r>
            <a:endParaRPr lang="en-US" dirty="0"/>
          </a:p>
        </p:txBody>
      </p:sp>
    </p:spTree>
    <p:extLst>
      <p:ext uri="{BB962C8B-B14F-4D97-AF65-F5344CB8AC3E}">
        <p14:creationId xmlns:p14="http://schemas.microsoft.com/office/powerpoint/2010/main" val="120836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 Vs. Exo Activation Energy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1755" y="1690688"/>
            <a:ext cx="6677167" cy="4106458"/>
          </a:xfrm>
        </p:spPr>
      </p:pic>
    </p:spTree>
    <p:extLst>
      <p:ext uri="{BB962C8B-B14F-4D97-AF65-F5344CB8AC3E}">
        <p14:creationId xmlns:p14="http://schemas.microsoft.com/office/powerpoint/2010/main" val="355270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www.kentchemistry.com/links/Kinetics/PEDiagrams.htm</a:t>
            </a:r>
            <a:r>
              <a:rPr lang="en-US" dirty="0" smtClean="0"/>
              <a:t> </a:t>
            </a:r>
            <a:endParaRPr lang="en-US" dirty="0"/>
          </a:p>
        </p:txBody>
      </p:sp>
    </p:spTree>
    <p:extLst>
      <p:ext uri="{BB962C8B-B14F-4D97-AF65-F5344CB8AC3E}">
        <p14:creationId xmlns:p14="http://schemas.microsoft.com/office/powerpoint/2010/main" val="176330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Kinetics: The Basics</a:t>
            </a:r>
            <a:endParaRPr lang="en-US" dirty="0"/>
          </a:p>
        </p:txBody>
      </p:sp>
      <p:sp>
        <p:nvSpPr>
          <p:cNvPr id="3" name="Content Placeholder 2"/>
          <p:cNvSpPr>
            <a:spLocks noGrp="1"/>
          </p:cNvSpPr>
          <p:nvPr>
            <p:ph idx="1"/>
          </p:nvPr>
        </p:nvSpPr>
        <p:spPr/>
        <p:txBody>
          <a:bodyPr>
            <a:normAutofit/>
          </a:bodyPr>
          <a:lstStyle/>
          <a:p>
            <a:r>
              <a:rPr lang="en-US" sz="3600" dirty="0" smtClean="0"/>
              <a:t>Is the study of the rates of chemical reactions.</a:t>
            </a:r>
          </a:p>
          <a:p>
            <a:r>
              <a:rPr lang="en-US" sz="3600" dirty="0" smtClean="0"/>
              <a:t>Chemical reactions vary in the rates that they occur </a:t>
            </a:r>
          </a:p>
          <a:p>
            <a:r>
              <a:rPr lang="en-US" sz="3600" dirty="0" smtClean="0"/>
              <a:t>Rate is another term for speed</a:t>
            </a:r>
          </a:p>
          <a:p>
            <a:r>
              <a:rPr lang="en-US" sz="3600" dirty="0" smtClean="0"/>
              <a:t>Speed = distance/ time</a:t>
            </a:r>
            <a:endParaRPr lang="en-US" sz="3600" dirty="0"/>
          </a:p>
        </p:txBody>
      </p:sp>
    </p:spTree>
    <p:extLst>
      <p:ext uri="{BB962C8B-B14F-4D97-AF65-F5344CB8AC3E}">
        <p14:creationId xmlns:p14="http://schemas.microsoft.com/office/powerpoint/2010/main" val="423638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Rates</a:t>
            </a:r>
            <a:endParaRPr lang="en-US" dirty="0"/>
          </a:p>
        </p:txBody>
      </p:sp>
      <p:sp>
        <p:nvSpPr>
          <p:cNvPr id="3" name="Content Placeholder 2"/>
          <p:cNvSpPr>
            <a:spLocks noGrp="1"/>
          </p:cNvSpPr>
          <p:nvPr>
            <p:ph idx="1"/>
          </p:nvPr>
        </p:nvSpPr>
        <p:spPr/>
        <p:txBody>
          <a:bodyPr>
            <a:normAutofit/>
          </a:bodyPr>
          <a:lstStyle/>
          <a:p>
            <a:r>
              <a:rPr lang="en-US" sz="2800" dirty="0"/>
              <a:t>A </a:t>
            </a:r>
            <a:r>
              <a:rPr lang="en-US" sz="2800" b="1" dirty="0"/>
              <a:t>reaction rate</a:t>
            </a:r>
            <a:r>
              <a:rPr lang="en-US" sz="2800" dirty="0"/>
              <a:t> </a:t>
            </a:r>
            <a:r>
              <a:rPr lang="en-US" sz="2800" i="1" dirty="0"/>
              <a:t>is the change in concentration of a reactant or product with time</a:t>
            </a:r>
            <a:r>
              <a:rPr lang="en-US" sz="2800" dirty="0"/>
              <a:t>. </a:t>
            </a:r>
            <a:endParaRPr lang="en-US" sz="2800" dirty="0" smtClean="0"/>
          </a:p>
          <a:p>
            <a:r>
              <a:rPr lang="en-US" sz="2800" dirty="0"/>
              <a:t>The behavior of the reactant atoms, molecules, or ions is responsible for the rates of a given chemical </a:t>
            </a:r>
            <a:r>
              <a:rPr lang="en-US" sz="2800" dirty="0" smtClean="0"/>
              <a:t>reaction.</a:t>
            </a:r>
            <a:endParaRPr lang="en-US" sz="2800" dirty="0"/>
          </a:p>
        </p:txBody>
      </p:sp>
    </p:spTree>
    <p:extLst>
      <p:ext uri="{BB962C8B-B14F-4D97-AF65-F5344CB8AC3E}">
        <p14:creationId xmlns:p14="http://schemas.microsoft.com/office/powerpoint/2010/main" val="318568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Theory</a:t>
            </a:r>
            <a:endParaRPr lang="en-US" dirty="0"/>
          </a:p>
        </p:txBody>
      </p:sp>
      <p:sp>
        <p:nvSpPr>
          <p:cNvPr id="3" name="Content Placeholder 2"/>
          <p:cNvSpPr>
            <a:spLocks noGrp="1"/>
          </p:cNvSpPr>
          <p:nvPr>
            <p:ph idx="1"/>
          </p:nvPr>
        </p:nvSpPr>
        <p:spPr/>
        <p:txBody>
          <a:bodyPr>
            <a:normAutofit/>
          </a:bodyPr>
          <a:lstStyle/>
          <a:p>
            <a:r>
              <a:rPr lang="en-US" sz="2800" b="1" dirty="0"/>
              <a:t>Collision theory</a:t>
            </a:r>
            <a:r>
              <a:rPr lang="en-US" sz="2800" dirty="0"/>
              <a:t> </a:t>
            </a:r>
            <a:r>
              <a:rPr lang="en-US" sz="2800" i="1" dirty="0"/>
              <a:t>is a set of principles based around the idea that reactant particles form products when they collide with one another, but only when those collisions have enough kinetic energy and the correct orientation to cause a reaction</a:t>
            </a:r>
            <a:r>
              <a:rPr lang="en-US" sz="2800" dirty="0"/>
              <a:t>. </a:t>
            </a:r>
            <a:endParaRPr lang="en-US" sz="2800" dirty="0" smtClean="0"/>
          </a:p>
          <a:p>
            <a:r>
              <a:rPr lang="en-US" sz="2800" dirty="0" smtClean="0"/>
              <a:t>Effective vs. Ineffective Collisions</a:t>
            </a:r>
            <a:endParaRPr lang="en-US" sz="2800" dirty="0"/>
          </a:p>
        </p:txBody>
      </p:sp>
    </p:spTree>
    <p:extLst>
      <p:ext uri="{BB962C8B-B14F-4D97-AF65-F5344CB8AC3E}">
        <p14:creationId xmlns:p14="http://schemas.microsoft.com/office/powerpoint/2010/main" val="383959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dr282zn36sxxg.cloudfront.net/datastreams/f-d%3Ac2f44d1977cc3a4874388c1206870b796c5eadd647777ac7cc897aa7%2BIMAGE_THUMB_POSTCARD%2BIMAGE_THUMB_POSTCARD.1"/>
          <p:cNvPicPr>
            <a:picLocks noGrp="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0" y="1346200"/>
            <a:ext cx="7126288" cy="4321175"/>
          </a:xfrm>
          <a:prstGeom prst="rect">
            <a:avLst/>
          </a:prstGeom>
          <a:noFill/>
          <a:ln>
            <a:noFill/>
          </a:ln>
        </p:spPr>
      </p:pic>
    </p:spTree>
    <p:extLst>
      <p:ext uri="{BB962C8B-B14F-4D97-AF65-F5344CB8AC3E}">
        <p14:creationId xmlns:p14="http://schemas.microsoft.com/office/powerpoint/2010/main" val="418584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Energy Diagrams</a:t>
            </a:r>
            <a:endParaRPr lang="en-US" dirty="0"/>
          </a:p>
        </p:txBody>
      </p:sp>
      <p:sp>
        <p:nvSpPr>
          <p:cNvPr id="3" name="Content Placeholder 2"/>
          <p:cNvSpPr>
            <a:spLocks noGrp="1"/>
          </p:cNvSpPr>
          <p:nvPr>
            <p:ph idx="1"/>
          </p:nvPr>
        </p:nvSpPr>
        <p:spPr/>
        <p:txBody>
          <a:bodyPr>
            <a:normAutofit/>
          </a:bodyPr>
          <a:lstStyle/>
          <a:p>
            <a:r>
              <a:rPr lang="en-US" sz="2400" dirty="0"/>
              <a:t>A </a:t>
            </a:r>
            <a:r>
              <a:rPr lang="en-US" sz="2400" b="1" dirty="0"/>
              <a:t>potential energy diagram</a:t>
            </a:r>
            <a:r>
              <a:rPr lang="en-US" sz="2400" dirty="0"/>
              <a:t> </a:t>
            </a:r>
            <a:r>
              <a:rPr lang="en-US" sz="2400" i="1" dirty="0"/>
              <a:t>shows the change in the potential energy of a </a:t>
            </a:r>
            <a:r>
              <a:rPr lang="en-US" sz="2400" i="1" dirty="0" smtClean="0"/>
              <a:t>system </a:t>
            </a:r>
            <a:r>
              <a:rPr lang="en-US" sz="2400" i="1" dirty="0"/>
              <a:t>as reactants are converted into products</a:t>
            </a:r>
            <a:r>
              <a:rPr lang="en-US" sz="2400" dirty="0"/>
              <a:t>. </a:t>
            </a:r>
            <a:endParaRPr lang="en-US" sz="2400" dirty="0" smtClean="0"/>
          </a:p>
          <a:p>
            <a:endParaRPr lang="en-US" sz="2400" dirty="0"/>
          </a:p>
        </p:txBody>
      </p:sp>
      <p:pic>
        <p:nvPicPr>
          <p:cNvPr id="4" name="Picture 3" descr="https://dr282zn36sxxg.cloudfront.net/datastreams/f-d%3A56cad42272f2eb15d13e0867b419ad586e3e47fbc1f26673cd789c4b%2BIMAGE%2BIMAGE.1"/>
          <p:cNvPicPr/>
          <p:nvPr/>
        </p:nvPicPr>
        <p:blipFill>
          <a:blip r:embed="rId2">
            <a:extLst>
              <a:ext uri="{28A0092B-C50C-407E-A947-70E740481C1C}">
                <a14:useLocalDpi xmlns:a14="http://schemas.microsoft.com/office/drawing/2010/main" val="0"/>
              </a:ext>
            </a:extLst>
          </a:blip>
          <a:srcRect/>
          <a:stretch>
            <a:fillRect/>
          </a:stretch>
        </p:blipFill>
        <p:spPr bwMode="auto">
          <a:xfrm>
            <a:off x="1999397" y="3125408"/>
            <a:ext cx="7620000" cy="2790825"/>
          </a:xfrm>
          <a:prstGeom prst="rect">
            <a:avLst/>
          </a:prstGeom>
          <a:noFill/>
          <a:ln>
            <a:noFill/>
          </a:ln>
        </p:spPr>
      </p:pic>
    </p:spTree>
    <p:extLst>
      <p:ext uri="{BB962C8B-B14F-4D97-AF65-F5344CB8AC3E}">
        <p14:creationId xmlns:p14="http://schemas.microsoft.com/office/powerpoint/2010/main" val="90766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Energy Diagrams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6788" y="1907294"/>
            <a:ext cx="8748214" cy="4155400"/>
          </a:xfrm>
        </p:spPr>
      </p:pic>
    </p:spTree>
    <p:extLst>
      <p:ext uri="{BB962C8B-B14F-4D97-AF65-F5344CB8AC3E}">
        <p14:creationId xmlns:p14="http://schemas.microsoft.com/office/powerpoint/2010/main" val="2786405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Activated Complex</a:t>
            </a:r>
            <a:endParaRPr lang="en-US" dirty="0"/>
          </a:p>
        </p:txBody>
      </p:sp>
      <p:sp>
        <p:nvSpPr>
          <p:cNvPr id="3" name="Content Placeholder 2"/>
          <p:cNvSpPr>
            <a:spLocks noGrp="1"/>
          </p:cNvSpPr>
          <p:nvPr>
            <p:ph idx="1"/>
          </p:nvPr>
        </p:nvSpPr>
        <p:spPr/>
        <p:txBody>
          <a:bodyPr>
            <a:normAutofit/>
          </a:bodyPr>
          <a:lstStyle/>
          <a:p>
            <a:r>
              <a:rPr lang="en-US" sz="2400" dirty="0"/>
              <a:t>The state of the particles that is in between the reactants and products is called the activated complex. An </a:t>
            </a:r>
            <a:r>
              <a:rPr lang="en-US" sz="2400" b="1" dirty="0"/>
              <a:t>activated complex</a:t>
            </a:r>
            <a:r>
              <a:rPr lang="en-US" sz="2400" dirty="0"/>
              <a:t> </a:t>
            </a:r>
            <a:r>
              <a:rPr lang="en-US" sz="2400" i="1" dirty="0"/>
              <a:t>is an unstable arrangement of atoms that exists momentarily at the peak of the activation energy barrier</a:t>
            </a:r>
            <a:r>
              <a:rPr lang="en-US" sz="2400" dirty="0" smtClean="0"/>
              <a:t>.</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7387" y="4069080"/>
            <a:ext cx="6553004" cy="2154299"/>
          </a:xfrm>
          <a:prstGeom prst="rect">
            <a:avLst/>
          </a:prstGeom>
        </p:spPr>
      </p:pic>
    </p:spTree>
    <p:extLst>
      <p:ext uri="{BB962C8B-B14F-4D97-AF65-F5344CB8AC3E}">
        <p14:creationId xmlns:p14="http://schemas.microsoft.com/office/powerpoint/2010/main" val="284334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Rate of Reactions and Collision Theory</a:t>
            </a:r>
            <a:endParaRPr lang="en-US" dirty="0"/>
          </a:p>
        </p:txBody>
      </p:sp>
      <p:sp>
        <p:nvSpPr>
          <p:cNvPr id="3" name="Content Placeholder 2"/>
          <p:cNvSpPr>
            <a:spLocks noGrp="1"/>
          </p:cNvSpPr>
          <p:nvPr>
            <p:ph idx="1"/>
          </p:nvPr>
        </p:nvSpPr>
        <p:spPr/>
        <p:txBody>
          <a:bodyPr>
            <a:normAutofit/>
          </a:bodyPr>
          <a:lstStyle/>
          <a:p>
            <a:r>
              <a:rPr lang="en-US" sz="2400" dirty="0" smtClean="0"/>
              <a:t>1. </a:t>
            </a:r>
            <a:r>
              <a:rPr lang="en-US" sz="2400" b="1" i="1" dirty="0"/>
              <a:t>Concentration</a:t>
            </a:r>
            <a:r>
              <a:rPr lang="en-US" sz="2400" dirty="0"/>
              <a:t>- Increasing the concentration of one or more of the reacting substances generally increases the reaction </a:t>
            </a:r>
            <a:r>
              <a:rPr lang="en-US" sz="2400" dirty="0" smtClean="0"/>
              <a:t>rate.</a:t>
            </a:r>
          </a:p>
          <a:p>
            <a:r>
              <a:rPr lang="en-US" sz="2400" dirty="0" smtClean="0"/>
              <a:t>2</a:t>
            </a:r>
            <a:r>
              <a:rPr lang="en-US" sz="2400" dirty="0"/>
              <a:t>. </a:t>
            </a:r>
            <a:r>
              <a:rPr lang="en-US" sz="2400" b="1" i="1" dirty="0"/>
              <a:t>Pressure</a:t>
            </a:r>
            <a:r>
              <a:rPr lang="en-US" sz="2400" dirty="0"/>
              <a:t>-When the pressure of a gas is increased, its particles are forced closer together, decreasing the amount of empty space between them. Therefore, an increase in the </a:t>
            </a:r>
            <a:r>
              <a:rPr lang="en-US" sz="2400" dirty="0" smtClean="0"/>
              <a:t>pressure </a:t>
            </a:r>
            <a:r>
              <a:rPr lang="en-US" sz="2400" dirty="0"/>
              <a:t>of a gas is also an increase in the concentration of the gas</a:t>
            </a:r>
            <a:r>
              <a:rPr lang="en-US" sz="2400" dirty="0" smtClean="0"/>
              <a:t>.</a:t>
            </a:r>
          </a:p>
          <a:p>
            <a:r>
              <a:rPr lang="en-US" sz="2400" dirty="0" smtClean="0"/>
              <a:t>3. </a:t>
            </a:r>
            <a:r>
              <a:rPr lang="en-US" sz="2400" b="1" i="1" dirty="0"/>
              <a:t>Surface area- </a:t>
            </a:r>
            <a:r>
              <a:rPr lang="en-US" sz="2400" dirty="0"/>
              <a:t>An increase in the surface area of a reactant increases the rate of a reaction. Surface area is larger when a given amount of a solid is present as smaller </a:t>
            </a:r>
            <a:r>
              <a:rPr lang="en-US" sz="2400" dirty="0" smtClean="0"/>
              <a:t>particles.</a:t>
            </a:r>
          </a:p>
        </p:txBody>
      </p:sp>
    </p:spTree>
    <p:extLst>
      <p:ext uri="{BB962C8B-B14F-4D97-AF65-F5344CB8AC3E}">
        <p14:creationId xmlns:p14="http://schemas.microsoft.com/office/powerpoint/2010/main" val="1063440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709</TotalTime>
  <Words>576</Words>
  <Application>Microsoft Office PowerPoint</Application>
  <PresentationFormat>Widescreen</PresentationFormat>
  <Paragraphs>36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Unit 11</vt:lpstr>
      <vt:lpstr>Chemical Kinetics: The Basics</vt:lpstr>
      <vt:lpstr>Reaction Rates</vt:lpstr>
      <vt:lpstr>Collision Theory</vt:lpstr>
      <vt:lpstr>PowerPoint Presentation</vt:lpstr>
      <vt:lpstr>Potential Energy Diagrams</vt:lpstr>
      <vt:lpstr>Potential Energy Diagrams</vt:lpstr>
      <vt:lpstr>Activated Complex</vt:lpstr>
      <vt:lpstr>Rate of Reactions and Collision Theory</vt:lpstr>
      <vt:lpstr>Continued</vt:lpstr>
      <vt:lpstr>PowerPoint Presentation</vt:lpstr>
      <vt:lpstr>Fast and slow reactions</vt:lpstr>
      <vt:lpstr>Activation Energy Animation</vt:lpstr>
      <vt:lpstr>Endo. Vs. Exo Activation Energy</vt:lpstr>
      <vt:lpstr>Let’s Practice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dc:title>
  <dc:creator>Kelly Mastin</dc:creator>
  <cp:lastModifiedBy>Kelly Mastin</cp:lastModifiedBy>
  <cp:revision>25</cp:revision>
  <dcterms:created xsi:type="dcterms:W3CDTF">2018-04-16T02:30:11Z</dcterms:created>
  <dcterms:modified xsi:type="dcterms:W3CDTF">2018-04-18T12:17:26Z</dcterms:modified>
</cp:coreProperties>
</file>