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74" r:id="rId14"/>
    <p:sldId id="279" r:id="rId15"/>
    <p:sldId id="267" r:id="rId16"/>
    <p:sldId id="273" r:id="rId17"/>
    <p:sldId id="275" r:id="rId18"/>
    <p:sldId id="276" r:id="rId19"/>
    <p:sldId id="277" r:id="rId20"/>
    <p:sldId id="278" r:id="rId21"/>
    <p:sldId id="269" r:id="rId22"/>
    <p:sldId id="270" r:id="rId23"/>
    <p:sldId id="280" r:id="rId24"/>
    <p:sldId id="281" r:id="rId25"/>
    <p:sldId id="282" r:id="rId26"/>
    <p:sldId id="283" r:id="rId27"/>
    <p:sldId id="294" r:id="rId28"/>
    <p:sldId id="272" r:id="rId29"/>
    <p:sldId id="289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5" r:id="rId39"/>
    <p:sldId id="296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587A3-DBB0-470A-8110-68F6E0E6EACE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A56B6-106D-409C-8504-EFB89EC3C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3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Mass and weight are different. How? Weight is a measure of</a:t>
            </a:r>
            <a:r>
              <a:rPr lang="en-US" baseline="0" dirty="0" smtClean="0"/>
              <a:t> the pull or acceleration of gravity on an object’s mass (w=mg, weight equals mass times the acceleration of gravity). The acceleration of gravity near Earth’s surface is 9.8 m/sec</a:t>
            </a:r>
            <a:r>
              <a:rPr lang="en-US" baseline="30000" dirty="0" smtClean="0"/>
              <a:t>2</a:t>
            </a:r>
            <a:r>
              <a:rPr lang="en-US" baseline="0" dirty="0" smtClean="0"/>
              <a:t>. The weight of an object can change if gravity changes. The amount of matter in an object does not. Mass is not going to change, but weight will.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0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very</a:t>
            </a:r>
            <a:r>
              <a:rPr lang="en-US" baseline="0" dirty="0" smtClean="0"/>
              <a:t> large and very small numbers that scientists have to deal with on a daily basis that writing them completely out wastes lots of time. Scientific Notation is an easier way to express these substantial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Electric  </a:t>
            </a:r>
            <a:r>
              <a:rPr lang="en-US" baseline="0" smtClean="0"/>
              <a:t>Balance-mass substances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Bunsen Burner-used to heat substances, sterilize, combustion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Buret</a:t>
            </a:r>
            <a:r>
              <a:rPr lang="en-US" baseline="0" dirty="0" smtClean="0"/>
              <a:t>- used for dispensing measured amounts of liquids or solutions (usually small amounts).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Erlenmeyer Flask-used to hold liquids. Wide base skinny neck, can put a stopper in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80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importance of significant figures!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30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be as accurate or precise as possible in our measurements and calculations!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3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63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Solid, Liquid, Gas-</a:t>
            </a:r>
            <a:r>
              <a:rPr lang="en-US" baseline="0" dirty="0" smtClean="0"/>
              <a:t> know the arrangement of molecules, when energy is applied and released during which phase change, and the processes associated with each phase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89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aseline="0" dirty="0" smtClean="0"/>
              <a:t> the term mole is very similar to using the term dozen.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6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Matter and Math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Mastin 11</a:t>
            </a:r>
            <a:r>
              <a:rPr lang="en-US" baseline="30000" dirty="0" smtClean="0"/>
              <a:t>th</a:t>
            </a:r>
            <a:r>
              <a:rPr lang="en-US" dirty="0" smtClean="0"/>
              <a:t> Grade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2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Examples: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18712" y="3071047"/>
            <a:ext cx="1037655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number 9,000,000 for example, can be written as the product 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9 times 1,000,000 and 1,000,000 can be written as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10</a:t>
            </a:r>
            <a:r>
              <a:rPr kumimoji="0" lang="en-US" alt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6</a:t>
            </a:r>
            <a:r>
              <a:rPr lang="en-US" altLang="en-US" sz="2400" b="1" dirty="0" smtClean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Therefore, 9,000,000 can be written as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9×10</a:t>
            </a:r>
            <a:r>
              <a:rPr kumimoji="0" lang="en-US" alt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6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 a similar manner, 0.00000004 can be written as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4×1/10</a:t>
            </a:r>
            <a:r>
              <a:rPr kumimoji="0" lang="en-US" alt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8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4×10</a:t>
            </a:r>
            <a:r>
              <a:rPr kumimoji="0" lang="en-US" alt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/>
              </a:rPr>
              <a:t>-8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	0.00000000000975 ______________</a:t>
            </a:r>
          </a:p>
          <a:p>
            <a:pPr marL="0" indent="0">
              <a:buNone/>
            </a:pPr>
            <a:r>
              <a:rPr lang="en-US" sz="2400" dirty="0" smtClean="0"/>
              <a:t>2.	7.21________________</a:t>
            </a:r>
          </a:p>
          <a:p>
            <a:pPr marL="0" indent="0">
              <a:buNone/>
            </a:pPr>
            <a:r>
              <a:rPr lang="en-US" sz="2400" dirty="0" smtClean="0"/>
              <a:t>3.	8,340_________________</a:t>
            </a:r>
          </a:p>
          <a:p>
            <a:pPr marL="0" indent="0">
              <a:buNone/>
            </a:pPr>
            <a:r>
              <a:rPr lang="en-US" sz="2400" dirty="0" smtClean="0"/>
              <a:t>4.	0.014_________________</a:t>
            </a:r>
          </a:p>
          <a:p>
            <a:pPr marL="0" indent="0">
              <a:buNone/>
            </a:pPr>
            <a:r>
              <a:rPr lang="en-US" sz="2400" dirty="0" smtClean="0"/>
              <a:t>5.	0.000000008_________________</a:t>
            </a:r>
          </a:p>
          <a:p>
            <a:pPr marL="0" indent="0">
              <a:buNone/>
            </a:pPr>
            <a:r>
              <a:rPr lang="en-US" sz="2400" dirty="0" smtClean="0"/>
              <a:t>6.	95,672____________________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54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08/08/17 Lab Equipment 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98" y="932413"/>
            <a:ext cx="10554574" cy="36365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Please describe below the function of each piece of lab equipment pictured?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2" y="3433903"/>
            <a:ext cx="2769685" cy="24652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252" y="3794999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165" y="3346169"/>
            <a:ext cx="1714500" cy="2524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203" y="3306861"/>
            <a:ext cx="2602742" cy="260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094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08/09/17 Sig Figs 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 the following numbers below provide the correct number of sig figs:</a:t>
            </a:r>
          </a:p>
          <a:p>
            <a:pPr marL="0" indent="0">
              <a:buNone/>
            </a:pPr>
            <a:r>
              <a:rPr lang="en-US" sz="2400" dirty="0" smtClean="0"/>
              <a:t>1.7800000000_________		4. 26.5__________</a:t>
            </a:r>
          </a:p>
          <a:p>
            <a:pPr marL="0" indent="0">
              <a:buNone/>
            </a:pPr>
            <a:r>
              <a:rPr lang="en-US" sz="2400" dirty="0" smtClean="0"/>
              <a:t>2. 2560004_________			5. 1.003__________</a:t>
            </a:r>
          </a:p>
          <a:p>
            <a:pPr marL="0" indent="0">
              <a:buNone/>
            </a:pPr>
            <a:r>
              <a:rPr lang="en-US" sz="2400" dirty="0" smtClean="0"/>
              <a:t>3. 400__________				6. .00045___________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940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this???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 number can only be as accurate as the measurement tool we use to find it.</a:t>
            </a:r>
          </a:p>
          <a:p>
            <a:r>
              <a:rPr lang="en-US" sz="2800" b="1" dirty="0" smtClean="0"/>
              <a:t>An answer can only be as accurate as the numbers used in a problem.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46556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Figures (Sig Figs)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A</a:t>
            </a:r>
            <a:r>
              <a:rPr lang="en-US" sz="2400" b="1" dirty="0"/>
              <a:t>. Read from the left and start counting sig figs when you encounter the first non-zero digit</a:t>
            </a:r>
          </a:p>
          <a:p>
            <a:r>
              <a:rPr lang="en-US" sz="2400" b="1" dirty="0"/>
              <a:t>1. </a:t>
            </a:r>
            <a:r>
              <a:rPr lang="en-US" sz="2400" b="1" u="sng" dirty="0"/>
              <a:t>All non zero numbers are </a:t>
            </a:r>
            <a:r>
              <a:rPr lang="en-US" sz="2400" b="1" i="1" u="sng" dirty="0"/>
              <a:t>significant </a:t>
            </a:r>
            <a:r>
              <a:rPr lang="en-US" sz="2400" b="1" u="sng" dirty="0"/>
              <a:t>(meaning they count as sig figs)</a:t>
            </a:r>
          </a:p>
          <a:p>
            <a:r>
              <a:rPr lang="en-US" sz="2400" dirty="0" smtClean="0"/>
              <a:t>Ex. 613 </a:t>
            </a:r>
            <a:r>
              <a:rPr lang="en-US" sz="2400" dirty="0"/>
              <a:t>has three sig figs</a:t>
            </a:r>
          </a:p>
          <a:p>
            <a:r>
              <a:rPr lang="en-US" sz="2400" dirty="0" smtClean="0"/>
              <a:t>Ex. 123456 </a:t>
            </a:r>
            <a:r>
              <a:rPr lang="en-US" sz="2400" dirty="0"/>
              <a:t>has six sig figs</a:t>
            </a:r>
          </a:p>
        </p:txBody>
      </p:sp>
    </p:spTree>
    <p:extLst>
      <p:ext uri="{BB962C8B-B14F-4D97-AF65-F5344CB8AC3E}">
        <p14:creationId xmlns:p14="http://schemas.microsoft.com/office/powerpoint/2010/main" val="28009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2.</a:t>
            </a:r>
            <a:r>
              <a:rPr lang="en-US" sz="2400" b="1" u="sng" dirty="0"/>
              <a:t> Zeros located between non-zero digits are </a:t>
            </a:r>
            <a:r>
              <a:rPr lang="en-US" sz="2400" b="1" i="1" u="sng" dirty="0"/>
              <a:t>significant </a:t>
            </a:r>
            <a:r>
              <a:rPr lang="en-US" sz="2400" b="1" u="sng" dirty="0"/>
              <a:t>(they count</a:t>
            </a:r>
            <a:r>
              <a:rPr lang="en-US" sz="2400" b="1" u="sng" dirty="0" smtClean="0"/>
              <a:t>).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dirty="0" smtClean="0"/>
              <a:t>Ex. 5004 </a:t>
            </a:r>
            <a:r>
              <a:rPr lang="en-US" sz="2400" dirty="0"/>
              <a:t>has four sig figs</a:t>
            </a:r>
          </a:p>
          <a:p>
            <a:pPr marL="0" indent="0">
              <a:buNone/>
            </a:pPr>
            <a:r>
              <a:rPr lang="en-US" sz="2400" dirty="0" smtClean="0"/>
              <a:t>Ex. 602 </a:t>
            </a:r>
            <a:r>
              <a:rPr lang="en-US" sz="2400" dirty="0"/>
              <a:t>has three sig figs</a:t>
            </a:r>
          </a:p>
          <a:p>
            <a:pPr marL="0" indent="0">
              <a:buNone/>
            </a:pPr>
            <a:r>
              <a:rPr lang="en-US" sz="2400" dirty="0" smtClean="0"/>
              <a:t>Ex. 6000000000000002 </a:t>
            </a:r>
            <a:r>
              <a:rPr lang="en-US" sz="2400" dirty="0"/>
              <a:t>has 16 sig figs!</a:t>
            </a:r>
          </a:p>
        </p:txBody>
      </p:sp>
    </p:spTree>
    <p:extLst>
      <p:ext uri="{BB962C8B-B14F-4D97-AF65-F5344CB8AC3E}">
        <p14:creationId xmlns:p14="http://schemas.microsoft.com/office/powerpoint/2010/main" val="2506337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3. </a:t>
            </a:r>
            <a:r>
              <a:rPr lang="en-US" sz="2400" b="1" u="sng" dirty="0"/>
              <a:t>Trailing zeros (those at the end) are </a:t>
            </a:r>
            <a:r>
              <a:rPr lang="en-US" sz="2400" b="1" i="1" u="sng" dirty="0"/>
              <a:t>significant </a:t>
            </a:r>
            <a:r>
              <a:rPr lang="en-US" sz="2400" b="1" u="sng" dirty="0"/>
              <a:t>only if the number contains a decimal point; </a:t>
            </a:r>
            <a:r>
              <a:rPr lang="en-US" sz="2400" b="1" u="sng" dirty="0" smtClean="0"/>
              <a:t>otherwise they </a:t>
            </a:r>
            <a:r>
              <a:rPr lang="en-US" sz="2400" b="1" u="sng" dirty="0"/>
              <a:t>are </a:t>
            </a:r>
            <a:r>
              <a:rPr lang="en-US" sz="2400" b="1" i="1" u="sng" dirty="0"/>
              <a:t>insignificant </a:t>
            </a:r>
            <a:r>
              <a:rPr lang="en-US" sz="2400" b="1" u="sng" dirty="0"/>
              <a:t>(they don’t count</a:t>
            </a:r>
            <a:r>
              <a:rPr lang="en-US" sz="2400" b="1" u="sng" dirty="0" smtClean="0"/>
              <a:t>).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dirty="0" smtClean="0"/>
              <a:t>Ex. 5.640 </a:t>
            </a:r>
            <a:r>
              <a:rPr lang="en-US" sz="2400" dirty="0"/>
              <a:t>has four sig figs</a:t>
            </a:r>
          </a:p>
          <a:p>
            <a:pPr marL="0" indent="0">
              <a:buNone/>
            </a:pPr>
            <a:r>
              <a:rPr lang="en-US" sz="2400" dirty="0" smtClean="0"/>
              <a:t>Ex. 120000</a:t>
            </a:r>
            <a:r>
              <a:rPr lang="en-US" sz="2400" dirty="0"/>
              <a:t>. has six sig figs</a:t>
            </a:r>
          </a:p>
          <a:p>
            <a:pPr marL="0" indent="0">
              <a:buNone/>
            </a:pPr>
            <a:r>
              <a:rPr lang="en-US" sz="2400" dirty="0" smtClean="0"/>
              <a:t>Ex. 120000 </a:t>
            </a:r>
            <a:r>
              <a:rPr lang="en-US" sz="2400" dirty="0"/>
              <a:t>has two sig </a:t>
            </a:r>
            <a:r>
              <a:rPr lang="en-US" sz="2400" dirty="0" smtClean="0"/>
              <a:t>figs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4042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4. </a:t>
            </a:r>
            <a:r>
              <a:rPr lang="en-US" sz="2400" b="1" u="sng" dirty="0"/>
              <a:t>Zeros to left of the first nonzero digit are </a:t>
            </a:r>
            <a:r>
              <a:rPr lang="en-US" sz="2400" b="1" i="1" u="sng" dirty="0"/>
              <a:t>insignificant </a:t>
            </a:r>
            <a:r>
              <a:rPr lang="en-US" sz="2400" b="1" u="sng" dirty="0"/>
              <a:t>(they don’t count); they are only placeholders!</a:t>
            </a:r>
          </a:p>
          <a:p>
            <a:pPr marL="0" indent="0">
              <a:buNone/>
            </a:pPr>
            <a:r>
              <a:rPr lang="en-US" sz="2400" dirty="0" smtClean="0"/>
              <a:t>Ex. 0.000456 </a:t>
            </a:r>
            <a:r>
              <a:rPr lang="en-US" sz="2400" dirty="0"/>
              <a:t>has three sig figs</a:t>
            </a:r>
          </a:p>
          <a:p>
            <a:pPr marL="0" indent="0">
              <a:buNone/>
            </a:pPr>
            <a:r>
              <a:rPr lang="en-US" sz="2400" dirty="0" smtClean="0"/>
              <a:t>Ex. 0.052 </a:t>
            </a:r>
            <a:r>
              <a:rPr lang="en-US" sz="2400" dirty="0"/>
              <a:t>has two sig figs</a:t>
            </a:r>
          </a:p>
          <a:p>
            <a:pPr marL="0" indent="0">
              <a:buNone/>
            </a:pPr>
            <a:r>
              <a:rPr lang="en-US" sz="2400" dirty="0" smtClean="0"/>
              <a:t>Ex. 0.000000000000000000000000000000000052 </a:t>
            </a:r>
            <a:r>
              <a:rPr lang="en-US" sz="2400" dirty="0"/>
              <a:t>also has two sig figs!</a:t>
            </a:r>
          </a:p>
        </p:txBody>
      </p:sp>
    </p:spTree>
    <p:extLst>
      <p:ext uri="{BB962C8B-B14F-4D97-AF65-F5344CB8AC3E}">
        <p14:creationId xmlns:p14="http://schemas.microsoft.com/office/powerpoint/2010/main" val="1377095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64865"/>
          </a:xfrm>
        </p:spPr>
        <p:txBody>
          <a:bodyPr>
            <a:normAutofit/>
          </a:bodyPr>
          <a:lstStyle/>
          <a:p>
            <a:r>
              <a:rPr lang="en-US" b="1" dirty="0"/>
              <a:t>B. Rules for addition/subtraction problems</a:t>
            </a:r>
          </a:p>
          <a:p>
            <a:r>
              <a:rPr lang="en-US" dirty="0"/>
              <a:t>Your calculated value cannot be more precise than the </a:t>
            </a:r>
            <a:r>
              <a:rPr lang="en-US" i="1" dirty="0"/>
              <a:t>least precise quantity </a:t>
            </a:r>
            <a:r>
              <a:rPr lang="en-US" dirty="0"/>
              <a:t>used in the calculation. </a:t>
            </a:r>
            <a:r>
              <a:rPr lang="en-US" dirty="0" smtClean="0"/>
              <a:t>The </a:t>
            </a:r>
            <a:r>
              <a:rPr lang="en-US" i="1" dirty="0" smtClean="0"/>
              <a:t>least </a:t>
            </a:r>
            <a:r>
              <a:rPr lang="en-US" i="1" dirty="0"/>
              <a:t>precise quantity </a:t>
            </a:r>
            <a:r>
              <a:rPr lang="en-US" dirty="0"/>
              <a:t>has the fewest digits to the right of the decimal point. </a:t>
            </a:r>
            <a:r>
              <a:rPr lang="en-US" b="1" u="sng" dirty="0"/>
              <a:t>Your calculated value </a:t>
            </a:r>
            <a:r>
              <a:rPr lang="en-US" b="1" u="sng" dirty="0" smtClean="0"/>
              <a:t>will have </a:t>
            </a:r>
            <a:r>
              <a:rPr lang="en-US" b="1" u="sng" dirty="0"/>
              <a:t>the same number of digits to the right of the decimal point as that of the least </a:t>
            </a:r>
            <a:r>
              <a:rPr lang="en-US" b="1" u="sng" dirty="0" smtClean="0"/>
              <a:t>precise quantity</a:t>
            </a:r>
            <a:r>
              <a:rPr lang="en-US" b="1" u="sng" dirty="0"/>
              <a:t>.</a:t>
            </a:r>
          </a:p>
          <a:p>
            <a:r>
              <a:rPr lang="en-US" dirty="0"/>
              <a:t>In practice, find the quantity with the fewest digits to the right of the decimal point. In the example </a:t>
            </a:r>
            <a:r>
              <a:rPr lang="en-US" dirty="0" smtClean="0"/>
              <a:t>below, this </a:t>
            </a:r>
            <a:r>
              <a:rPr lang="en-US" dirty="0"/>
              <a:t>would be 11.1 (this is the </a:t>
            </a:r>
            <a:r>
              <a:rPr lang="en-US" i="1" dirty="0"/>
              <a:t>least precise quantity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 smtClean="0"/>
              <a:t> Ex. 7.939 </a:t>
            </a:r>
            <a:r>
              <a:rPr lang="en-US" dirty="0"/>
              <a:t>+ 6.26 + 11.1 = 25.299 (this is what your calculator spits out)</a:t>
            </a:r>
          </a:p>
          <a:p>
            <a:pPr marL="0" indent="0">
              <a:buNone/>
            </a:pPr>
            <a:r>
              <a:rPr lang="en-US" dirty="0"/>
              <a:t>In this case, your final answer is limited to one sig fig to the right of the decimal or 25.3 (rounded up).</a:t>
            </a:r>
          </a:p>
        </p:txBody>
      </p:sp>
    </p:spTree>
    <p:extLst>
      <p:ext uri="{BB962C8B-B14F-4D97-AF65-F5344CB8AC3E}">
        <p14:creationId xmlns:p14="http://schemas.microsoft.com/office/powerpoint/2010/main" val="412251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08/04/17 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Density?</a:t>
            </a:r>
          </a:p>
          <a:p>
            <a:r>
              <a:rPr lang="en-US" sz="2400" dirty="0" smtClean="0"/>
              <a:t>What is the formula for Density?</a:t>
            </a:r>
          </a:p>
          <a:p>
            <a:r>
              <a:rPr lang="en-US" sz="2400" dirty="0" smtClean="0"/>
              <a:t>Work out the following problem:</a:t>
            </a:r>
          </a:p>
          <a:p>
            <a:pPr marL="0" indent="0">
              <a:buNone/>
            </a:pPr>
            <a:r>
              <a:rPr lang="en-US" sz="2400" dirty="0" smtClean="0"/>
              <a:t>A substance has a density of 1.84g/cm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. What is the mass of 6.9cm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of this substance?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06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over???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921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NOPE! Last Rule</a:t>
            </a:r>
          </a:p>
          <a:p>
            <a:pPr marL="0" indent="0">
              <a:buNone/>
            </a:pPr>
            <a:r>
              <a:rPr lang="en-US" sz="2800" b="1" dirty="0"/>
              <a:t>C. </a:t>
            </a:r>
            <a:r>
              <a:rPr lang="en-US" sz="2800" b="1" u="sng" dirty="0"/>
              <a:t>Rules for multiplication/division </a:t>
            </a:r>
            <a:r>
              <a:rPr lang="en-US" sz="2800" b="1" u="sng" dirty="0" smtClean="0"/>
              <a:t>problems The </a:t>
            </a:r>
            <a:r>
              <a:rPr lang="en-US" sz="2800" b="1" u="sng" dirty="0"/>
              <a:t>number of sig figs in the final calculated value will be the same as that of the quantity </a:t>
            </a:r>
            <a:r>
              <a:rPr lang="en-US" sz="2800" b="1" u="sng" dirty="0" smtClean="0"/>
              <a:t>with the </a:t>
            </a:r>
            <a:r>
              <a:rPr lang="en-US" sz="2800" b="1" u="sng" dirty="0"/>
              <a:t>fewest number of sig figs used in the calculation.</a:t>
            </a:r>
          </a:p>
          <a:p>
            <a:pPr marL="0" indent="0">
              <a:buNone/>
            </a:pPr>
            <a:r>
              <a:rPr lang="en-US" sz="2800" dirty="0"/>
              <a:t>In practice, find the quantity with the fewest number of sig figs. In the example below, the quantity </a:t>
            </a:r>
            <a:r>
              <a:rPr lang="en-US" sz="2800" dirty="0" smtClean="0"/>
              <a:t>with the </a:t>
            </a:r>
            <a:r>
              <a:rPr lang="en-US" sz="2800" dirty="0"/>
              <a:t>fewest number of sig figs is 27.2 (three sig figs). Your final answer is therefore limited to three </a:t>
            </a:r>
            <a:r>
              <a:rPr lang="en-US" sz="2800" dirty="0" smtClean="0"/>
              <a:t>sig figs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smtClean="0"/>
              <a:t>Ex. (27.2 </a:t>
            </a:r>
            <a:r>
              <a:rPr lang="en-US" sz="2800" dirty="0"/>
              <a:t>x 15.63)  1.846 = 230.3011918 (this is what you calculator spits out)</a:t>
            </a:r>
          </a:p>
          <a:p>
            <a:pPr marL="0" indent="0">
              <a:buNone/>
            </a:pPr>
            <a:r>
              <a:rPr lang="en-US" sz="2800" dirty="0"/>
              <a:t>In this case, since your final answer it limited to three sig figs, the answer is 230. (rounded down)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81010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78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1. Provide the number of sig figs in each of the following numbers:</a:t>
            </a:r>
          </a:p>
          <a:p>
            <a:pPr marL="0" indent="0">
              <a:buNone/>
            </a:pPr>
            <a:r>
              <a:rPr lang="en-US" sz="2000" dirty="0"/>
              <a:t>(a) 0.0000055 g _____ (c) 1.6402 g _____ (e) 16402 g ______</a:t>
            </a:r>
          </a:p>
          <a:p>
            <a:pPr marL="0" indent="0">
              <a:buNone/>
            </a:pPr>
            <a:r>
              <a:rPr lang="en-US" sz="2000" dirty="0"/>
              <a:t>(b) 3.40 x 103 mL ______ (d) 1.020 L _____ (f) 1020 L _______</a:t>
            </a:r>
          </a:p>
          <a:p>
            <a:pPr marL="0" indent="0">
              <a:buNone/>
            </a:pPr>
            <a:r>
              <a:rPr lang="en-US" sz="2000" dirty="0"/>
              <a:t>2. Perform the operation and report the answer with the correct number of sig figs.</a:t>
            </a:r>
          </a:p>
          <a:p>
            <a:pPr marL="0" indent="0">
              <a:buNone/>
            </a:pPr>
            <a:r>
              <a:rPr lang="pt-BR" sz="2000" dirty="0"/>
              <a:t>(a) (10.3) x (0.01345) = ___________________ 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(</a:t>
            </a:r>
            <a:r>
              <a:rPr lang="pt-BR" sz="2000" dirty="0"/>
              <a:t>b) (10.3) + (0.01345) = ______________________</a:t>
            </a:r>
          </a:p>
          <a:p>
            <a:pPr marL="0" indent="0">
              <a:buNone/>
            </a:pPr>
            <a:r>
              <a:rPr lang="en-US" sz="2000" dirty="0"/>
              <a:t>(c) [(10.3) + (0.01345)]  [(10.3) x (0.01345)] 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61924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Factor Label Method</a:t>
            </a:r>
          </a:p>
          <a:p>
            <a:r>
              <a:rPr lang="en-US" sz="2400" b="1" dirty="0" smtClean="0"/>
              <a:t>Dimensional Analysis</a:t>
            </a:r>
          </a:p>
          <a:p>
            <a:r>
              <a:rPr lang="en-US" sz="2400" b="1" dirty="0" smtClean="0"/>
              <a:t>Train Tracks/Railroad Tracks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18267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a metric conversion?</a:t>
            </a:r>
          </a:p>
          <a:p>
            <a:r>
              <a:rPr lang="en-US" sz="2400" dirty="0" smtClean="0"/>
              <a:t>A metric conversion is when we re-express a quantity into an equivalent quantity with different units of measure.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6347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Prefixes (multipliers)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These are the prefixes that we will use the most:</a:t>
            </a:r>
          </a:p>
          <a:p>
            <a:pPr marL="0" indent="0">
              <a:buNone/>
            </a:pPr>
            <a:r>
              <a:rPr lang="en-US" sz="2400" dirty="0" err="1" smtClean="0"/>
              <a:t>Centi</a:t>
            </a:r>
            <a:r>
              <a:rPr lang="en-US" sz="2400" dirty="0" smtClean="0"/>
              <a:t>-	 1/10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							Mega- 10</a:t>
            </a:r>
            <a:r>
              <a:rPr lang="en-US" sz="2400" baseline="30000" dirty="0" smtClean="0"/>
              <a:t>6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Milli</a:t>
            </a:r>
            <a:r>
              <a:rPr lang="en-US" sz="2400" dirty="0" smtClean="0"/>
              <a:t>-	1/ 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							Kilo- 10</a:t>
            </a:r>
            <a:r>
              <a:rPr lang="en-US" sz="2400" baseline="30000" dirty="0" smtClean="0"/>
              <a:t>3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Micro- 1/10</a:t>
            </a:r>
            <a:r>
              <a:rPr lang="en-US" sz="2400" baseline="30000" dirty="0" smtClean="0"/>
              <a:t>6							</a:t>
            </a:r>
            <a:r>
              <a:rPr lang="en-US" sz="1600" dirty="0" smtClean="0"/>
              <a:t> (quantities larger than base unit)</a:t>
            </a:r>
          </a:p>
          <a:p>
            <a:pPr marL="0" indent="0">
              <a:buNone/>
            </a:pPr>
            <a:r>
              <a:rPr lang="en-US" sz="2400" dirty="0" smtClean="0"/>
              <a:t>Nano- 1/10</a:t>
            </a:r>
            <a:r>
              <a:rPr lang="en-US" sz="2400" baseline="30000" dirty="0" smtClean="0"/>
              <a:t>9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Pico-   1/10</a:t>
            </a:r>
            <a:r>
              <a:rPr lang="en-US" sz="2400" baseline="30000" dirty="0" smtClean="0"/>
              <a:t>12</a:t>
            </a:r>
          </a:p>
          <a:p>
            <a:pPr marL="0" indent="0">
              <a:buNone/>
            </a:pPr>
            <a:r>
              <a:rPr lang="en-US" sz="2400" baseline="30000" dirty="0"/>
              <a:t> </a:t>
            </a:r>
            <a:r>
              <a:rPr lang="en-US" sz="2400" dirty="0" smtClean="0"/>
              <a:t> </a:t>
            </a:r>
            <a:r>
              <a:rPr lang="en-US" sz="1400" dirty="0" smtClean="0"/>
              <a:t>(</a:t>
            </a:r>
            <a:r>
              <a:rPr lang="en-US" sz="1600" dirty="0" smtClean="0"/>
              <a:t>quantities</a:t>
            </a:r>
            <a:r>
              <a:rPr lang="en-US" sz="2400" dirty="0" smtClean="0"/>
              <a:t> </a:t>
            </a:r>
            <a:r>
              <a:rPr lang="en-US" sz="1600" dirty="0" smtClean="0"/>
              <a:t>smaller than base unit)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7313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Tracks </a:t>
            </a:r>
            <a:r>
              <a:rPr lang="en-US" dirty="0" smtClean="0"/>
              <a:t>Method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99" y="2656086"/>
            <a:ext cx="10465200" cy="2352642"/>
          </a:xfrm>
        </p:spPr>
      </p:pic>
    </p:spTree>
    <p:extLst>
      <p:ext uri="{BB962C8B-B14F-4D97-AF65-F5344CB8AC3E}">
        <p14:creationId xmlns:p14="http://schemas.microsoft.com/office/powerpoint/2010/main" val="744951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3221489"/>
            <a:ext cx="10554574" cy="3636511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Draw your railroad tracks (it looks like a “T”)</a:t>
            </a:r>
          </a:p>
          <a:p>
            <a:r>
              <a:rPr lang="en-US" sz="2400" dirty="0"/>
              <a:t>Always start with what you are given </a:t>
            </a:r>
            <a:r>
              <a:rPr lang="en-US" sz="2400" dirty="0" smtClean="0"/>
              <a:t>(have to include units from the beginning</a:t>
            </a:r>
            <a:r>
              <a:rPr lang="en-US" sz="2400" dirty="0" smtClean="0"/>
              <a:t>). Have to always have units you want to cancel on opposite sides of the track.</a:t>
            </a:r>
          </a:p>
          <a:p>
            <a:r>
              <a:rPr lang="en-US" sz="2400" dirty="0" smtClean="0"/>
              <a:t>The last tie on the railroad should contain the units you want to convert to (where you are going).</a:t>
            </a:r>
          </a:p>
          <a:p>
            <a:pPr marL="0" indent="0">
              <a:buNone/>
            </a:pPr>
            <a:r>
              <a:rPr lang="en-US" sz="2400" dirty="0" smtClean="0"/>
              <a:t>Examples:</a:t>
            </a:r>
          </a:p>
          <a:p>
            <a:pPr marL="0" indent="0">
              <a:buNone/>
            </a:pPr>
            <a:r>
              <a:rPr lang="en-US" sz="2400" dirty="0" smtClean="0"/>
              <a:t>235 cg ________kg</a:t>
            </a:r>
          </a:p>
          <a:p>
            <a:pPr marL="0" indent="0">
              <a:buNone/>
            </a:pPr>
            <a:r>
              <a:rPr lang="en-US" sz="2400" dirty="0" smtClean="0"/>
              <a:t>34.5 mL ________L</a:t>
            </a:r>
          </a:p>
          <a:p>
            <a:pPr marL="0" indent="0">
              <a:buNone/>
            </a:pPr>
            <a:r>
              <a:rPr lang="en-US" sz="2400" dirty="0" smtClean="0"/>
              <a:t>25 km _________ mm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6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08/15/17 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is an element?</a:t>
            </a:r>
          </a:p>
          <a:p>
            <a:r>
              <a:rPr lang="en-US" sz="2400" b="1" dirty="0" smtClean="0"/>
              <a:t>What is a compound?</a:t>
            </a:r>
          </a:p>
          <a:p>
            <a:r>
              <a:rPr lang="en-US" sz="2400" b="1" dirty="0" smtClean="0"/>
              <a:t>What is a molecule?</a:t>
            </a:r>
          </a:p>
          <a:p>
            <a:r>
              <a:rPr lang="en-US" sz="2400" b="1" dirty="0" smtClean="0"/>
              <a:t>What is an atom?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812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pic>
        <p:nvPicPr>
          <p:cNvPr id="5" name="Picture 3" descr="M03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14"/>
          <a:stretch>
            <a:fillRect/>
          </a:stretch>
        </p:blipFill>
        <p:spPr bwMode="auto">
          <a:xfrm>
            <a:off x="3093492" y="2035792"/>
            <a:ext cx="5570538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Melting-solid to liquid (heat speeds up the movement of particles, so they separate)</a:t>
            </a:r>
          </a:p>
          <a:p>
            <a:r>
              <a:rPr lang="en-US" u="sng" dirty="0" smtClean="0"/>
              <a:t>Freezing-liquid to solid (opposite happens when something cool, it loses momentum)</a:t>
            </a:r>
          </a:p>
          <a:p>
            <a:r>
              <a:rPr lang="en-US" u="sng" dirty="0" smtClean="0"/>
              <a:t>Boiling- boiling points are dependent on air pressure and kind of liquid</a:t>
            </a:r>
          </a:p>
          <a:p>
            <a:r>
              <a:rPr lang="en-US" u="sng" dirty="0" smtClean="0"/>
              <a:t>Evaporation-liquid to gas, the warmer the liquid the faster it evaporates (below boiling point temp)</a:t>
            </a:r>
          </a:p>
          <a:p>
            <a:r>
              <a:rPr lang="en-US" u="sng" dirty="0" smtClean="0"/>
              <a:t>Condensation-gas to liquid (colder temps bring vapor particles together)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604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08/07/17 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Scientific Notation Practice:</a:t>
            </a:r>
          </a:p>
          <a:p>
            <a:pPr marL="0" indent="0">
              <a:buNone/>
            </a:pPr>
            <a:r>
              <a:rPr lang="en-US" sz="2400" dirty="0" smtClean="0"/>
              <a:t>*put the following values in scientific notation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7500_______			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87890_______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456.3________</a:t>
            </a:r>
          </a:p>
          <a:p>
            <a:pPr marL="457200" indent="-457200">
              <a:buAutoNum type="arabicPeriod"/>
            </a:pPr>
            <a:r>
              <a:rPr lang="en-US" sz="2400" dirty="0"/>
              <a:t>999850000_________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76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/>
              <a:t>Matter that comes from living things is called ORGANIC MATTER.</a:t>
            </a:r>
          </a:p>
          <a:p>
            <a:r>
              <a:rPr lang="en-US" sz="2000" u="sng" dirty="0" smtClean="0"/>
              <a:t>Matter that comes from nonliving things is called INORGANIC MATTER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9832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/>
              <a:t>These are materials made of just ONE kind of particle (gold, pure water, and pure oxygen).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82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/>
              <a:t>Are combinations of two or more pure substances or other mixtures.</a:t>
            </a:r>
          </a:p>
          <a:p>
            <a:r>
              <a:rPr lang="en-US" sz="2000" u="sng" dirty="0" smtClean="0"/>
              <a:t>Parts of mixtures can be separated relatively easily by filtering, evaporation, etc.</a:t>
            </a:r>
          </a:p>
        </p:txBody>
      </p:sp>
    </p:spTree>
    <p:extLst>
      <p:ext uri="{BB962C8B-B14F-4D97-AF65-F5344CB8AC3E}">
        <p14:creationId xmlns:p14="http://schemas.microsoft.com/office/powerpoint/2010/main" val="37564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/>
              <a:t>Homogenous-contains only ONE kind of element or compound, the same throughout, uniform.</a:t>
            </a:r>
          </a:p>
          <a:p>
            <a:r>
              <a:rPr lang="en-US" sz="2400" u="sng" dirty="0"/>
              <a:t>Examples: sugar water, salt water</a:t>
            </a:r>
          </a:p>
          <a:p>
            <a:r>
              <a:rPr lang="en-US" sz="2400" u="sng" dirty="0"/>
              <a:t>Mixtures can be </a:t>
            </a:r>
            <a:r>
              <a:rPr lang="en-US" sz="2400" u="sng" dirty="0" err="1"/>
              <a:t>Heterogenous</a:t>
            </a:r>
            <a:r>
              <a:rPr lang="en-US" sz="2400" u="sng" dirty="0"/>
              <a:t>- not uniform, does not have the same composition or properties throughout.</a:t>
            </a:r>
          </a:p>
          <a:p>
            <a:r>
              <a:rPr lang="en-US" sz="2400" u="sng" dirty="0"/>
              <a:t>Examples: Granite, concrete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7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The smallest building block of matter is an ATOM.</a:t>
            </a:r>
          </a:p>
          <a:p>
            <a:r>
              <a:rPr lang="en-US" sz="2400" b="1" dirty="0" smtClean="0"/>
              <a:t>It used to be thought that atoms were “indivisible.” In fact, </a:t>
            </a:r>
            <a:r>
              <a:rPr lang="en-US" sz="2400" b="1" u="sng" dirty="0" smtClean="0"/>
              <a:t>atoms are made up of smaller particles called subatomic particles.</a:t>
            </a:r>
          </a:p>
          <a:p>
            <a:r>
              <a:rPr lang="en-US" sz="2400" b="1" u="sng" dirty="0" smtClean="0"/>
              <a:t>These subatomic particles are: protons, neutrons, and electrons.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0713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Model</a:t>
            </a:r>
            <a:endParaRPr lang="en-US" dirty="0"/>
          </a:p>
        </p:txBody>
      </p:sp>
      <p:pic>
        <p:nvPicPr>
          <p:cNvPr id="1026" name="Picture 2" descr="Atom Model » Universe Toda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086" y="2154942"/>
            <a:ext cx="5283826" cy="440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18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Model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 smtClean="0"/>
              <a:t>Center of the atom contains the nucleus. The nucleus of the atom contains the positively charged protons and the neutral (no charge) neutrons. </a:t>
            </a:r>
          </a:p>
          <a:p>
            <a:r>
              <a:rPr lang="en-US" sz="2000" b="1" u="sng" dirty="0" smtClean="0"/>
              <a:t>Protons have a relatively large mass and neutrons are slightly more massive.</a:t>
            </a:r>
          </a:p>
          <a:p>
            <a:r>
              <a:rPr lang="en-US" sz="2000" b="1" u="sng" dirty="0" smtClean="0"/>
              <a:t>The nucleus of the atom has nearly all the mass of the atom.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4276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 smtClean="0"/>
              <a:t>Electrons are negatively charged and are located in the electron cloud outside of the nucleus.</a:t>
            </a:r>
          </a:p>
          <a:p>
            <a:r>
              <a:rPr lang="en-US" sz="2000" b="1" u="sng" dirty="0" smtClean="0"/>
              <a:t>The number of electrons has to equal the number of protons. The negative and positive charges balance each other out. Opposite charges attract.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5979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mole?</a:t>
            </a:r>
          </a:p>
          <a:p>
            <a:pPr>
              <a:buFontTx/>
              <a:buChar char="-"/>
            </a:pPr>
            <a:r>
              <a:rPr lang="en-US" sz="3200" dirty="0" smtClean="0"/>
              <a:t>A mole is the number of particles in a substance</a:t>
            </a:r>
          </a:p>
        </p:txBody>
      </p:sp>
    </p:spTree>
    <p:extLst>
      <p:ext uri="{BB962C8B-B14F-4D97-AF65-F5344CB8AC3E}">
        <p14:creationId xmlns:p14="http://schemas.microsoft.com/office/powerpoint/2010/main" val="13529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6.022 x 10</a:t>
            </a:r>
            <a:r>
              <a:rPr lang="en-US" sz="3200" baseline="30000" dirty="0" smtClean="0"/>
              <a:t>23 particles/mole</a:t>
            </a:r>
          </a:p>
          <a:p>
            <a:r>
              <a:rPr lang="en-US" sz="3200" dirty="0" smtClean="0"/>
              <a:t>Particles can be atoms, molecules, or compounds.</a:t>
            </a:r>
          </a:p>
          <a:p>
            <a:r>
              <a:rPr lang="en-US" sz="3200" dirty="0" smtClean="0"/>
              <a:t>Molar mass vs. atomic mass</a:t>
            </a:r>
          </a:p>
          <a:p>
            <a:r>
              <a:rPr lang="en-US" sz="3200" dirty="0" smtClean="0"/>
              <a:t>Molar mass (g/</a:t>
            </a:r>
            <a:r>
              <a:rPr lang="en-US" sz="3200" dirty="0" err="1" smtClean="0"/>
              <a:t>mol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34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Density is the amount of matter in a given space. </a:t>
            </a:r>
            <a:r>
              <a:rPr lang="en-US" sz="2400" dirty="0"/>
              <a:t>D= m/v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What is matter? What is mass? What is volume?</a:t>
            </a:r>
          </a:p>
          <a:p>
            <a:pPr marL="0" indent="0">
              <a:buNone/>
            </a:pPr>
            <a:r>
              <a:rPr lang="en-US" sz="2400" dirty="0" smtClean="0"/>
              <a:t>Matter is anything that has mass and takes up space.</a:t>
            </a:r>
          </a:p>
          <a:p>
            <a:pPr marL="0" indent="0">
              <a:buNone/>
            </a:pPr>
            <a:r>
              <a:rPr lang="en-US" sz="2400" dirty="0" smtClean="0"/>
              <a:t>Mass is the amount of matter in an object.</a:t>
            </a:r>
          </a:p>
          <a:p>
            <a:pPr marL="0" indent="0">
              <a:buNone/>
            </a:pPr>
            <a:r>
              <a:rPr lang="en-US" sz="2400" dirty="0" smtClean="0"/>
              <a:t>Volume is the space that matter occupies or takes up.</a:t>
            </a:r>
          </a:p>
        </p:txBody>
      </p:sp>
    </p:spTree>
    <p:extLst>
      <p:ext uri="{BB962C8B-B14F-4D97-AF65-F5344CB8AC3E}">
        <p14:creationId xmlns:p14="http://schemas.microsoft.com/office/powerpoint/2010/main" val="34725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use to measure volume?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Units of </a:t>
            </a:r>
            <a:r>
              <a:rPr lang="en-US" sz="2400" dirty="0"/>
              <a:t>m</a:t>
            </a:r>
            <a:r>
              <a:rPr lang="en-US" sz="2400" dirty="0" smtClean="0"/>
              <a:t>easurement for volume are 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and ml. </a:t>
            </a:r>
          </a:p>
          <a:p>
            <a:pPr marL="0" indent="0">
              <a:buNone/>
            </a:pPr>
            <a:r>
              <a:rPr lang="en-US" sz="2400" dirty="0" smtClean="0"/>
              <a:t>-1 cm</a:t>
            </a:r>
            <a:r>
              <a:rPr lang="en-US" sz="2400" baseline="30000" dirty="0" smtClean="0"/>
              <a:t>3  </a:t>
            </a:r>
            <a:r>
              <a:rPr lang="en-US" sz="2400" dirty="0" smtClean="0"/>
              <a:t>= 1 ml</a:t>
            </a:r>
          </a:p>
          <a:p>
            <a:r>
              <a:rPr lang="en-US" sz="2400" dirty="0" smtClean="0"/>
              <a:t>A common tool for measuring the volume of a regularly shaped solid is a metric ruler of meter stick (l x w x h).</a:t>
            </a:r>
          </a:p>
          <a:p>
            <a:r>
              <a:rPr lang="en-US" sz="2400" dirty="0" smtClean="0"/>
              <a:t>A common tool for measuring liquid volume is the graduated cylinder. The volume is measured at the bottom of the meniscus, or curve of the liquid in the cylinder.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25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Graduated Cylinder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57" y="2468160"/>
            <a:ext cx="3636963" cy="3636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623" y="2582295"/>
            <a:ext cx="3522828" cy="352282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946710" y="3698543"/>
            <a:ext cx="1634582" cy="845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93834" y="4343709"/>
            <a:ext cx="2841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Meniscus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9150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Displacement (liquid volume)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volume of an irregular substance can be measured using a graduated cylinder containing a known amount of water. </a:t>
            </a:r>
          </a:p>
          <a:p>
            <a:r>
              <a:rPr lang="en-US" sz="2400" dirty="0" smtClean="0"/>
              <a:t>When the object is lowered into the cylinder, it will displace a volume of water equal to the volume of the object.</a:t>
            </a:r>
          </a:p>
          <a:p>
            <a:r>
              <a:rPr lang="en-US" sz="2400" dirty="0" smtClean="0"/>
              <a:t>We use this method with irregularly shaped objects.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7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Water Displacement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7" y="2447583"/>
            <a:ext cx="3926865" cy="363696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74" y="2447582"/>
            <a:ext cx="3893527" cy="368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</a:t>
            </a:r>
            <a:r>
              <a:rPr lang="en-US" sz="2400" b="1" dirty="0"/>
              <a:t>scientific notation</a:t>
            </a:r>
            <a:r>
              <a:rPr lang="en-US" sz="2400" dirty="0"/>
              <a:t>, very large and very small numbers are expressed as the product of a number between 1 and 10 multiplied by some power of </a:t>
            </a:r>
            <a:r>
              <a:rPr lang="en-US" sz="2400" dirty="0" smtClean="0"/>
              <a:t>10.</a:t>
            </a:r>
          </a:p>
          <a:p>
            <a:pPr marL="0" indent="0">
              <a:buNone/>
            </a:pPr>
            <a:r>
              <a:rPr lang="en-US" sz="2400" dirty="0" smtClean="0"/>
              <a:t>Example: 6.02 x 10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 (Avogadro’s Number)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595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1786</TotalTime>
  <Words>1830</Words>
  <Application>Microsoft Office PowerPoint</Application>
  <PresentationFormat>Widescreen</PresentationFormat>
  <Paragraphs>189</Paragraphs>
  <Slides>39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Century Gothic</vt:lpstr>
      <vt:lpstr>MathJax_Main</vt:lpstr>
      <vt:lpstr>Wingdings 2</vt:lpstr>
      <vt:lpstr>Quotable</vt:lpstr>
      <vt:lpstr>Unit 1: Matter and Math Basics</vt:lpstr>
      <vt:lpstr>08/04/17 Bell Ringer</vt:lpstr>
      <vt:lpstr>08/07/17 Bell Ringer</vt:lpstr>
      <vt:lpstr>Density</vt:lpstr>
      <vt:lpstr>What do we use to measure volume?</vt:lpstr>
      <vt:lpstr>Graduated Cylinder</vt:lpstr>
      <vt:lpstr>Water Displacement (liquid volume)</vt:lpstr>
      <vt:lpstr>Examples of Water Displacement</vt:lpstr>
      <vt:lpstr>Scientific Notation</vt:lpstr>
      <vt:lpstr>Scientific Notation Examples:</vt:lpstr>
      <vt:lpstr>Scientific Notation Practice:</vt:lpstr>
      <vt:lpstr>08/08/17 Lab Equipment Bell Ringer</vt:lpstr>
      <vt:lpstr>08/09/17 Sig Figs Bell Ringer</vt:lpstr>
      <vt:lpstr>Why do we use this???</vt:lpstr>
      <vt:lpstr>Significant Figures (Sig Figs) Rules:</vt:lpstr>
      <vt:lpstr>Rules Continued</vt:lpstr>
      <vt:lpstr>Rules Continued</vt:lpstr>
      <vt:lpstr>More Rules</vt:lpstr>
      <vt:lpstr>And More…</vt:lpstr>
      <vt:lpstr>Is it over??? </vt:lpstr>
      <vt:lpstr>Sig Fig Practice</vt:lpstr>
      <vt:lpstr>Metric Conversions</vt:lpstr>
      <vt:lpstr>Metric Conversion</vt:lpstr>
      <vt:lpstr>Metric Prefixes (multipliers)</vt:lpstr>
      <vt:lpstr>Train Tracks Method Example</vt:lpstr>
      <vt:lpstr>How to use it</vt:lpstr>
      <vt:lpstr>08/15/17 Bell Ringer</vt:lpstr>
      <vt:lpstr>States of Matter</vt:lpstr>
      <vt:lpstr>Changes of State</vt:lpstr>
      <vt:lpstr>Matter Continued</vt:lpstr>
      <vt:lpstr>Pure Substances</vt:lpstr>
      <vt:lpstr>Mixtures</vt:lpstr>
      <vt:lpstr>Mixtures Continued</vt:lpstr>
      <vt:lpstr>ATOMS</vt:lpstr>
      <vt:lpstr>Atomic Model</vt:lpstr>
      <vt:lpstr>Atomic Model Explained</vt:lpstr>
      <vt:lpstr>Electrons</vt:lpstr>
      <vt:lpstr>Mole Town</vt:lpstr>
      <vt:lpstr>Avogadro’s Constant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Matter and Math Basics</dc:title>
  <dc:creator>Kelly Mastin</dc:creator>
  <cp:lastModifiedBy>Kelly Mastin</cp:lastModifiedBy>
  <cp:revision>53</cp:revision>
  <dcterms:created xsi:type="dcterms:W3CDTF">2017-08-04T14:40:47Z</dcterms:created>
  <dcterms:modified xsi:type="dcterms:W3CDTF">2017-08-15T20:22:09Z</dcterms:modified>
</cp:coreProperties>
</file>