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63" r:id="rId3"/>
    <p:sldId id="258" r:id="rId4"/>
    <p:sldId id="257" r:id="rId5"/>
    <p:sldId id="270" r:id="rId6"/>
    <p:sldId id="274" r:id="rId7"/>
    <p:sldId id="271" r:id="rId8"/>
    <p:sldId id="272" r:id="rId9"/>
    <p:sldId id="273" r:id="rId10"/>
    <p:sldId id="259" r:id="rId11"/>
    <p:sldId id="260" r:id="rId12"/>
    <p:sldId id="261" r:id="rId13"/>
    <p:sldId id="262" r:id="rId14"/>
    <p:sldId id="264" r:id="rId15"/>
    <p:sldId id="265" r:id="rId16"/>
    <p:sldId id="266" r:id="rId17"/>
    <p:sldId id="267" r:id="rId18"/>
    <p:sldId id="268"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9EBBA-996F-894A-B54A-D6246ED52CEA}"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588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52C72-DE31-F449-A4ED-4C594FD9140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98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2726E-379B-B349-9EED-81ED093FA806}"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98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A1323-8D79-1946-B0D7-40001CF92E9D}"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57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802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02355-E14B-8545-A8F8-0FE83CC9D524}"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528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40F58-564D-2B4F-AE67-E407BA4FCF45}" type="datetimeFigureOut">
              <a:rPr lang="en-US" smtClean="0"/>
              <a:pPr/>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3247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A34C8-038E-2045-AF43-DF7DBB8E0E9E}" type="datetimeFigureOut">
              <a:rPr lang="en-US" smtClean="0"/>
              <a:pPr/>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569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927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61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957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482E8-6E0E-1B4F-B1FD-C69DB9E858D9}" type="datetimeFigureOut">
              <a:rPr lang="en-US" smtClean="0"/>
              <a:pPr/>
              <a:t>9/11/2017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96008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Atoms and Light Notes</a:t>
            </a:r>
            <a:endParaRPr lang="en-US" dirty="0"/>
          </a:p>
        </p:txBody>
      </p:sp>
      <p:sp>
        <p:nvSpPr>
          <p:cNvPr id="3" name="Subtitle 2"/>
          <p:cNvSpPr>
            <a:spLocks noGrp="1"/>
          </p:cNvSpPr>
          <p:nvPr>
            <p:ph type="subTitle" idx="1"/>
          </p:nvPr>
        </p:nvSpPr>
        <p:spPr/>
        <p:txBody>
          <a:bodyPr/>
          <a:lstStyle/>
          <a:p>
            <a:r>
              <a:rPr lang="en-US" dirty="0" smtClean="0"/>
              <a:t>Electron Configuration and Light Equations</a:t>
            </a:r>
            <a:endParaRPr lang="en-US" dirty="0"/>
          </a:p>
        </p:txBody>
      </p:sp>
    </p:spTree>
    <p:extLst>
      <p:ext uri="{BB962C8B-B14F-4D97-AF65-F5344CB8AC3E}">
        <p14:creationId xmlns:p14="http://schemas.microsoft.com/office/powerpoint/2010/main" val="836443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Configuration</a:t>
            </a:r>
            <a:endParaRPr lang="en-US" dirty="0"/>
          </a:p>
        </p:txBody>
      </p:sp>
      <p:sp>
        <p:nvSpPr>
          <p:cNvPr id="3" name="Content Placeholder 2"/>
          <p:cNvSpPr>
            <a:spLocks noGrp="1"/>
          </p:cNvSpPr>
          <p:nvPr>
            <p:ph idx="1"/>
          </p:nvPr>
        </p:nvSpPr>
        <p:spPr/>
        <p:txBody>
          <a:bodyPr/>
          <a:lstStyle/>
          <a:p>
            <a:r>
              <a:rPr lang="en-US" sz="2800" dirty="0" smtClean="0"/>
              <a:t>The distribution of electrons in an atom. </a:t>
            </a:r>
          </a:p>
          <a:p>
            <a:r>
              <a:rPr lang="en-US" sz="2800" dirty="0" smtClean="0"/>
              <a:t>The set of orbitals occupied by electrons in a given atom (exact definition).</a:t>
            </a:r>
          </a:p>
          <a:p>
            <a:r>
              <a:rPr lang="en-US" sz="2800" dirty="0" smtClean="0"/>
              <a:t>Electron configuration provides a map of where each electron is likely to be located in a given atom.</a:t>
            </a:r>
          </a:p>
          <a:p>
            <a:endParaRPr lang="en-US" dirty="0"/>
          </a:p>
        </p:txBody>
      </p:sp>
    </p:spTree>
    <p:extLst>
      <p:ext uri="{BB962C8B-B14F-4D97-AF65-F5344CB8AC3E}">
        <p14:creationId xmlns:p14="http://schemas.microsoft.com/office/powerpoint/2010/main" val="4195937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State</a:t>
            </a:r>
            <a:endParaRPr lang="en-US" dirty="0"/>
          </a:p>
        </p:txBody>
      </p:sp>
      <p:sp>
        <p:nvSpPr>
          <p:cNvPr id="3" name="Content Placeholder 2"/>
          <p:cNvSpPr>
            <a:spLocks noGrp="1"/>
          </p:cNvSpPr>
          <p:nvPr>
            <p:ph idx="1"/>
          </p:nvPr>
        </p:nvSpPr>
        <p:spPr/>
        <p:txBody>
          <a:bodyPr>
            <a:normAutofit/>
          </a:bodyPr>
          <a:lstStyle/>
          <a:p>
            <a:r>
              <a:rPr lang="en-US" sz="2800" dirty="0" smtClean="0"/>
              <a:t>When an atom of an element is considered to be in the ground state, it is an electrically neutral atom, and its electrons are in the lowest energy locations.</a:t>
            </a:r>
            <a:endParaRPr lang="en-US" sz="2800" dirty="0"/>
          </a:p>
        </p:txBody>
      </p:sp>
    </p:spTree>
    <p:extLst>
      <p:ext uri="{BB962C8B-B14F-4D97-AF65-F5344CB8AC3E}">
        <p14:creationId xmlns:p14="http://schemas.microsoft.com/office/powerpoint/2010/main" val="342359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Aufbau</a:t>
            </a:r>
            <a:r>
              <a:rPr lang="en-US" dirty="0" smtClean="0"/>
              <a:t> Principle</a:t>
            </a:r>
            <a:endParaRPr lang="en-US" dirty="0"/>
          </a:p>
        </p:txBody>
      </p:sp>
      <p:sp>
        <p:nvSpPr>
          <p:cNvPr id="3" name="Content Placeholder 2"/>
          <p:cNvSpPr>
            <a:spLocks noGrp="1"/>
          </p:cNvSpPr>
          <p:nvPr>
            <p:ph idx="1"/>
          </p:nvPr>
        </p:nvSpPr>
        <p:spPr/>
        <p:txBody>
          <a:bodyPr>
            <a:normAutofit/>
          </a:bodyPr>
          <a:lstStyle/>
          <a:p>
            <a:r>
              <a:rPr lang="en-US" sz="2800" dirty="0" smtClean="0"/>
              <a:t>In order to determine the lowest energy electron configuration for a given atom, it is necessary to organize the atomic sublevels in order of increasing energy.</a:t>
            </a:r>
          </a:p>
          <a:p>
            <a:r>
              <a:rPr lang="en-US" sz="2800" dirty="0" smtClean="0"/>
              <a:t>According to the </a:t>
            </a:r>
            <a:r>
              <a:rPr lang="en-US" sz="2800" dirty="0" err="1" smtClean="0"/>
              <a:t>Aufbau</a:t>
            </a:r>
            <a:r>
              <a:rPr lang="en-US" sz="2800" dirty="0" smtClean="0"/>
              <a:t> Principle, all lower energy levels must be filled before electrons can be added to a higher energy orbital.</a:t>
            </a:r>
          </a:p>
          <a:p>
            <a:r>
              <a:rPr lang="en-US" sz="2800" dirty="0" smtClean="0"/>
              <a:t>The lowest energy sublevel is always the 1s sublevel, which consists of one orbital.</a:t>
            </a:r>
            <a:endParaRPr lang="en-US" sz="2800" dirty="0"/>
          </a:p>
        </p:txBody>
      </p:sp>
    </p:spTree>
    <p:extLst>
      <p:ext uri="{BB962C8B-B14F-4D97-AF65-F5344CB8AC3E}">
        <p14:creationId xmlns:p14="http://schemas.microsoft.com/office/powerpoint/2010/main" val="3711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Aufbau</a:t>
            </a:r>
            <a:r>
              <a:rPr lang="en-US" dirty="0" smtClean="0"/>
              <a:t> Continued</a:t>
            </a:r>
            <a:endParaRPr lang="en-US" dirty="0"/>
          </a:p>
        </p:txBody>
      </p:sp>
      <p:pic>
        <p:nvPicPr>
          <p:cNvPr id="4" name="Content Placeholder 3" descr="https://dr282zn36sxxg.cloudfront.net/datastreams/f-d%3A128955f6d28d264d2ef06630ad5529ce9d8fff2b7f90699638a91be8%2BIMAGE_THUMB_POSTCARD_TINY%2BIMAGE_THUMB_POSTCARD_TINY.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7111" y="1690688"/>
            <a:ext cx="5475111" cy="4890734"/>
          </a:xfrm>
          <a:prstGeom prst="rect">
            <a:avLst/>
          </a:prstGeom>
          <a:noFill/>
          <a:ln>
            <a:noFill/>
          </a:ln>
        </p:spPr>
      </p:pic>
      <p:sp>
        <p:nvSpPr>
          <p:cNvPr id="5" name="TextBox 4"/>
          <p:cNvSpPr txBox="1"/>
          <p:nvPr/>
        </p:nvSpPr>
        <p:spPr>
          <a:xfrm>
            <a:off x="8376356" y="2077156"/>
            <a:ext cx="2190044" cy="3139321"/>
          </a:xfrm>
          <a:prstGeom prst="rect">
            <a:avLst/>
          </a:prstGeom>
          <a:noFill/>
        </p:spPr>
        <p:txBody>
          <a:bodyPr wrap="square" rtlCol="0">
            <a:spAutoFit/>
          </a:bodyPr>
          <a:lstStyle/>
          <a:p>
            <a:r>
              <a:rPr lang="en-US" dirty="0" smtClean="0"/>
              <a:t>The </a:t>
            </a:r>
            <a:r>
              <a:rPr lang="en-US" dirty="0" err="1" smtClean="0"/>
              <a:t>Aufbau</a:t>
            </a:r>
            <a:r>
              <a:rPr lang="en-US" dirty="0" smtClean="0"/>
              <a:t> Principle states that all lower energy orbitals must be filled before electrons can be added to a higher energy orbital. It is also sometimes referred to as the “building up” principle.</a:t>
            </a:r>
            <a:endParaRPr lang="en-US" dirty="0"/>
          </a:p>
        </p:txBody>
      </p:sp>
    </p:spTree>
    <p:extLst>
      <p:ext uri="{BB962C8B-B14F-4D97-AF65-F5344CB8AC3E}">
        <p14:creationId xmlns:p14="http://schemas.microsoft.com/office/powerpoint/2010/main" val="63128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 each red arrow in order from top to bottom. This is an illustration of the </a:t>
            </a:r>
            <a:r>
              <a:rPr lang="en-US" dirty="0" err="1" smtClean="0"/>
              <a:t>Aufbau</a:t>
            </a:r>
            <a:r>
              <a:rPr lang="en-US" dirty="0" smtClean="0"/>
              <a:t> Principle.</a:t>
            </a:r>
            <a:endParaRPr lang="en-US" dirty="0"/>
          </a:p>
        </p:txBody>
      </p:sp>
      <p:pic>
        <p:nvPicPr>
          <p:cNvPr id="4" name="Content Placeholder 3" descr="https://dr282zn36sxxg.cloudfront.net/datastreams/f-d%3A002ae7b4b00fe5a0d6f8ab248437e99103581de77bca1aff6adf92cb%2BIMAGE_THUMB_POSTCARD_TINY%2BIMAGE_THUMB_POSTCARD_TINY.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4533" y="2448719"/>
            <a:ext cx="6072717" cy="3861770"/>
          </a:xfrm>
          <a:prstGeom prst="rect">
            <a:avLst/>
          </a:prstGeom>
          <a:noFill/>
          <a:ln>
            <a:noFill/>
          </a:ln>
        </p:spPr>
      </p:pic>
    </p:spTree>
    <p:extLst>
      <p:ext uri="{BB962C8B-B14F-4D97-AF65-F5344CB8AC3E}">
        <p14:creationId xmlns:p14="http://schemas.microsoft.com/office/powerpoint/2010/main" val="190758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Pauli Exclusion Principle</a:t>
            </a:r>
            <a:endParaRPr lang="en-US" dirty="0"/>
          </a:p>
        </p:txBody>
      </p:sp>
      <p:sp>
        <p:nvSpPr>
          <p:cNvPr id="3" name="Content Placeholder 2"/>
          <p:cNvSpPr>
            <a:spLocks noGrp="1"/>
          </p:cNvSpPr>
          <p:nvPr>
            <p:ph idx="1"/>
          </p:nvPr>
        </p:nvSpPr>
        <p:spPr/>
        <p:txBody>
          <a:bodyPr/>
          <a:lstStyle/>
          <a:p>
            <a:r>
              <a:rPr lang="en-US" dirty="0" smtClean="0"/>
              <a:t>Each orbital can hold a maximum of two electrons, each of which must have a different spin.</a:t>
            </a:r>
            <a:endParaRPr lang="en-US" dirty="0"/>
          </a:p>
        </p:txBody>
      </p:sp>
    </p:spTree>
    <p:extLst>
      <p:ext uri="{BB962C8B-B14F-4D97-AF65-F5344CB8AC3E}">
        <p14:creationId xmlns:p14="http://schemas.microsoft.com/office/powerpoint/2010/main" val="2314690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Hund’s Rule</a:t>
            </a:r>
            <a:endParaRPr lang="en-US" dirty="0"/>
          </a:p>
        </p:txBody>
      </p:sp>
      <p:sp>
        <p:nvSpPr>
          <p:cNvPr id="3" name="Content Placeholder 2"/>
          <p:cNvSpPr>
            <a:spLocks noGrp="1"/>
          </p:cNvSpPr>
          <p:nvPr>
            <p:ph idx="1"/>
          </p:nvPr>
        </p:nvSpPr>
        <p:spPr/>
        <p:txBody>
          <a:bodyPr/>
          <a:lstStyle/>
          <a:p>
            <a:r>
              <a:rPr lang="en-US" dirty="0" smtClean="0"/>
              <a:t>Hund’s rule states that, in a set of orbitals that are energetically equivalent, each orbital is occupied by a single electron before any orbital within the set is occupied by a second electron.</a:t>
            </a:r>
          </a:p>
          <a:p>
            <a:r>
              <a:rPr lang="en-US" dirty="0" smtClean="0"/>
              <a:t>All electrons in singly occupied orbitals prefer to have the same spin quantum number.</a:t>
            </a:r>
            <a:endParaRPr lang="en-US" dirty="0"/>
          </a:p>
        </p:txBody>
      </p:sp>
    </p:spTree>
    <p:extLst>
      <p:ext uri="{BB962C8B-B14F-4D97-AF65-F5344CB8AC3E}">
        <p14:creationId xmlns:p14="http://schemas.microsoft.com/office/powerpoint/2010/main" val="179200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Orbital Filling Diagrams</a:t>
            </a:r>
            <a:endParaRPr lang="en-US" dirty="0"/>
          </a:p>
        </p:txBody>
      </p:sp>
      <p:sp>
        <p:nvSpPr>
          <p:cNvPr id="3" name="Content Placeholder 2"/>
          <p:cNvSpPr>
            <a:spLocks noGrp="1"/>
          </p:cNvSpPr>
          <p:nvPr>
            <p:ph idx="1"/>
          </p:nvPr>
        </p:nvSpPr>
        <p:spPr/>
        <p:txBody>
          <a:bodyPr/>
          <a:lstStyle/>
          <a:p>
            <a:r>
              <a:rPr lang="en-US" dirty="0" smtClean="0"/>
              <a:t>Provides a visual representation of the way in which atom’s electrons are distributed into various orbitals.</a:t>
            </a:r>
          </a:p>
          <a:p>
            <a:r>
              <a:rPr lang="en-US" dirty="0" smtClean="0"/>
              <a:t>Each orbital is shown as a single square, and orbitals within the same sublevel are drawn directly next to each other.</a:t>
            </a:r>
          </a:p>
          <a:p>
            <a:r>
              <a:rPr lang="en-US" dirty="0" smtClean="0"/>
              <a:t>Quantum number (energy level) and</a:t>
            </a:r>
          </a:p>
          <a:p>
            <a:pPr marL="0" indent="0">
              <a:buNone/>
            </a:pPr>
            <a:r>
              <a:rPr lang="en-US" dirty="0"/>
              <a:t>s</a:t>
            </a:r>
            <a:r>
              <a:rPr lang="en-US" dirty="0" smtClean="0"/>
              <a:t>ublevel are the labels under each orbital.</a:t>
            </a:r>
          </a:p>
          <a:p>
            <a:r>
              <a:rPr lang="en-US" dirty="0" smtClean="0"/>
              <a:t>Electrons are indicated by arrows and the </a:t>
            </a:r>
          </a:p>
          <a:p>
            <a:pPr marL="0" indent="0">
              <a:buNone/>
            </a:pPr>
            <a:r>
              <a:rPr lang="en-US" dirty="0"/>
              <a:t>d</a:t>
            </a:r>
            <a:r>
              <a:rPr lang="en-US" dirty="0" smtClean="0"/>
              <a:t>irection the arrow is pointing indicates its spin</a:t>
            </a:r>
          </a:p>
          <a:p>
            <a:pPr marL="0" indent="0">
              <a:buNone/>
            </a:pPr>
            <a:r>
              <a:rPr lang="en-US" dirty="0"/>
              <a:t>d</a:t>
            </a:r>
            <a:r>
              <a:rPr lang="en-US" dirty="0" smtClean="0"/>
              <a:t>irection.</a:t>
            </a:r>
          </a:p>
          <a:p>
            <a:pPr marL="0" indent="0">
              <a:buNone/>
            </a:pPr>
            <a:endParaRPr lang="en-US" dirty="0"/>
          </a:p>
        </p:txBody>
      </p:sp>
      <p:pic>
        <p:nvPicPr>
          <p:cNvPr id="4" name="Picture 3" descr="https://dr282zn36sxxg.cloudfront.net/datastreams/f-d%3Ae09d4dc0a5e09606ea7739948e3565f6171f77bbcdcd49ca4201789d%2BIMAGE_TINY%2BIMAGE_TINY.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7713" y="3798094"/>
            <a:ext cx="2814108" cy="2094706"/>
          </a:xfrm>
          <a:prstGeom prst="rect">
            <a:avLst/>
          </a:prstGeom>
          <a:noFill/>
          <a:ln>
            <a:noFill/>
          </a:ln>
        </p:spPr>
      </p:pic>
    </p:spTree>
    <p:extLst>
      <p:ext uri="{BB962C8B-B14F-4D97-AF65-F5344CB8AC3E}">
        <p14:creationId xmlns:p14="http://schemas.microsoft.com/office/powerpoint/2010/main" val="2012100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Configuration Notation</a:t>
            </a:r>
            <a:endParaRPr lang="en-US" dirty="0"/>
          </a:p>
        </p:txBody>
      </p:sp>
      <p:sp>
        <p:nvSpPr>
          <p:cNvPr id="3" name="Content Placeholder 2"/>
          <p:cNvSpPr>
            <a:spLocks noGrp="1"/>
          </p:cNvSpPr>
          <p:nvPr>
            <p:ph idx="1"/>
          </p:nvPr>
        </p:nvSpPr>
        <p:spPr/>
        <p:txBody>
          <a:bodyPr>
            <a:normAutofit lnSpcReduction="10000"/>
          </a:bodyPr>
          <a:lstStyle/>
          <a:p>
            <a:r>
              <a:rPr lang="en-US" dirty="0" smtClean="0"/>
              <a:t>Shorthand version of the information contained in the orbital filling diagrams.</a:t>
            </a:r>
          </a:p>
          <a:p>
            <a:pPr marL="0" indent="0">
              <a:buNone/>
            </a:pPr>
            <a:r>
              <a:rPr lang="en-US" dirty="0" smtClean="0"/>
              <a:t>Examples:</a:t>
            </a:r>
          </a:p>
          <a:p>
            <a:pPr marL="0" indent="0">
              <a:buNone/>
            </a:pPr>
            <a:r>
              <a:rPr lang="en-US" dirty="0"/>
              <a:t>Lithium has a configuration of 1s</a:t>
            </a:r>
            <a:r>
              <a:rPr lang="en-US" baseline="30000" dirty="0"/>
              <a:t>2</a:t>
            </a:r>
            <a:r>
              <a:rPr lang="en-US" dirty="0"/>
              <a:t>2s</a:t>
            </a:r>
            <a:r>
              <a:rPr lang="en-US" baseline="30000" dirty="0"/>
              <a:t>1</a:t>
            </a:r>
            <a:endParaRPr lang="en-US" dirty="0" smtClean="0"/>
          </a:p>
          <a:p>
            <a:pPr marL="0" indent="0">
              <a:buNone/>
            </a:pPr>
            <a:r>
              <a:rPr lang="en-US" dirty="0"/>
              <a:t>Beryllium has a configuration of </a:t>
            </a:r>
            <a:r>
              <a:rPr lang="en-US" dirty="0" smtClean="0"/>
              <a:t>1s</a:t>
            </a:r>
            <a:r>
              <a:rPr lang="en-US" baseline="30000" dirty="0" smtClean="0"/>
              <a:t>2</a:t>
            </a:r>
            <a:r>
              <a:rPr lang="en-US" dirty="0" smtClean="0"/>
              <a:t>2s</a:t>
            </a:r>
            <a:r>
              <a:rPr lang="en-US" baseline="30000" dirty="0" smtClean="0"/>
              <a:t>2</a:t>
            </a:r>
          </a:p>
          <a:p>
            <a:pPr marL="0" indent="0">
              <a:buNone/>
            </a:pPr>
            <a:r>
              <a:rPr lang="en-US" dirty="0"/>
              <a:t>Carbon has a configuration of </a:t>
            </a:r>
            <a:r>
              <a:rPr lang="en-US" dirty="0" smtClean="0"/>
              <a:t>1s</a:t>
            </a:r>
            <a:r>
              <a:rPr lang="en-US" baseline="30000" dirty="0" smtClean="0"/>
              <a:t>2</a:t>
            </a:r>
            <a:r>
              <a:rPr lang="en-US" dirty="0" smtClean="0"/>
              <a:t>2s</a:t>
            </a:r>
            <a:r>
              <a:rPr lang="en-US" baseline="30000" dirty="0" smtClean="0"/>
              <a:t>2</a:t>
            </a:r>
            <a:r>
              <a:rPr lang="en-US" dirty="0" smtClean="0"/>
              <a:t>2p</a:t>
            </a:r>
            <a:r>
              <a:rPr lang="en-US" baseline="30000" dirty="0" smtClean="0"/>
              <a:t>2</a:t>
            </a:r>
          </a:p>
          <a:p>
            <a:pPr marL="0" indent="0">
              <a:buNone/>
            </a:pPr>
            <a:endParaRPr lang="en-US" baseline="30000" dirty="0"/>
          </a:p>
          <a:p>
            <a:pPr marL="0" indent="0">
              <a:buNone/>
            </a:pPr>
            <a:r>
              <a:rPr lang="en-US" dirty="0" smtClean="0"/>
              <a:t>*The BIG number represents the energy level (quantum number), the letter represents the sublevel, and the superscript represents the number of electrons in each orbital.</a:t>
            </a:r>
            <a:endParaRPr lang="en-US" baseline="30000" dirty="0" smtClean="0"/>
          </a:p>
          <a:p>
            <a:pPr marL="0" indent="0">
              <a:buNone/>
            </a:pPr>
            <a:endParaRPr lang="en-US" dirty="0"/>
          </a:p>
        </p:txBody>
      </p:sp>
    </p:spTree>
    <p:extLst>
      <p:ext uri="{BB962C8B-B14F-4D97-AF65-F5344CB8AC3E}">
        <p14:creationId xmlns:p14="http://schemas.microsoft.com/office/powerpoint/2010/main" val="1873000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Noble Gas Notation</a:t>
            </a:r>
            <a:endParaRPr lang="en-US" dirty="0"/>
          </a:p>
        </p:txBody>
      </p:sp>
      <p:sp>
        <p:nvSpPr>
          <p:cNvPr id="3" name="Content Placeholder 2"/>
          <p:cNvSpPr>
            <a:spLocks noGrp="1"/>
          </p:cNvSpPr>
          <p:nvPr>
            <p:ph idx="1"/>
          </p:nvPr>
        </p:nvSpPr>
        <p:spPr/>
        <p:txBody>
          <a:bodyPr>
            <a:normAutofit lnSpcReduction="10000"/>
          </a:bodyPr>
          <a:lstStyle/>
          <a:p>
            <a:r>
              <a:rPr lang="en-US" dirty="0" smtClean="0"/>
              <a:t>Group 8 on the periodic table are the noble gases.</a:t>
            </a:r>
          </a:p>
          <a:p>
            <a:r>
              <a:rPr lang="en-US" dirty="0" smtClean="0"/>
              <a:t>Noble gases include helium, neon, argon, krypton, xenon, and radon.</a:t>
            </a:r>
          </a:p>
          <a:p>
            <a:r>
              <a:rPr lang="en-US" dirty="0" smtClean="0"/>
              <a:t>For elements with large number of electrons, electron configurations can become quite long, so we abbreviate using noble gas notation.</a:t>
            </a:r>
          </a:p>
          <a:p>
            <a:r>
              <a:rPr lang="en-US" dirty="0" smtClean="0"/>
              <a:t>The elemental symbol of the last noble gas prior to the that atom is written first, followed by the configuration of the remaining electrons.</a:t>
            </a:r>
          </a:p>
          <a:p>
            <a:pPr marL="0" indent="0">
              <a:buNone/>
            </a:pPr>
            <a:r>
              <a:rPr lang="en-US" dirty="0" smtClean="0"/>
              <a:t>Examples:</a:t>
            </a:r>
          </a:p>
          <a:p>
            <a:pPr marL="0" indent="0">
              <a:buNone/>
            </a:pPr>
            <a:r>
              <a:rPr lang="en-US" dirty="0" smtClean="0"/>
              <a:t>-Lithium is 1s</a:t>
            </a:r>
            <a:r>
              <a:rPr lang="en-US" baseline="30000" dirty="0" smtClean="0"/>
              <a:t>2</a:t>
            </a:r>
            <a:r>
              <a:rPr lang="en-US" dirty="0" smtClean="0"/>
              <a:t>2s</a:t>
            </a:r>
            <a:r>
              <a:rPr lang="en-US" baseline="30000" dirty="0" smtClean="0"/>
              <a:t>1 </a:t>
            </a:r>
            <a:r>
              <a:rPr lang="en-US" dirty="0" smtClean="0"/>
              <a:t> , but can </a:t>
            </a:r>
            <a:r>
              <a:rPr lang="en-US" dirty="0"/>
              <a:t>be written as [</a:t>
            </a:r>
            <a:r>
              <a:rPr lang="en-US" dirty="0" smtClean="0"/>
              <a:t>He]2s</a:t>
            </a:r>
            <a:r>
              <a:rPr lang="en-US" baseline="30000" dirty="0" smtClean="0"/>
              <a:t>1.</a:t>
            </a:r>
          </a:p>
          <a:p>
            <a:pPr marL="0" indent="0">
              <a:buNone/>
            </a:pPr>
            <a:r>
              <a:rPr lang="en-US" dirty="0" smtClean="0"/>
              <a:t>-Cesium </a:t>
            </a:r>
            <a:r>
              <a:rPr lang="en-US" dirty="0"/>
              <a:t>is 1s</a:t>
            </a:r>
            <a:r>
              <a:rPr lang="en-US" baseline="30000" dirty="0"/>
              <a:t>2</a:t>
            </a:r>
            <a:r>
              <a:rPr lang="en-US" dirty="0"/>
              <a:t>2s</a:t>
            </a:r>
            <a:r>
              <a:rPr lang="en-US" baseline="30000" dirty="0"/>
              <a:t>2</a:t>
            </a:r>
            <a:r>
              <a:rPr lang="en-US" dirty="0"/>
              <a:t>2p</a:t>
            </a:r>
            <a:r>
              <a:rPr lang="en-US" baseline="30000" dirty="0"/>
              <a:t>6</a:t>
            </a:r>
            <a:r>
              <a:rPr lang="en-US" dirty="0"/>
              <a:t>3s</a:t>
            </a:r>
            <a:r>
              <a:rPr lang="en-US" baseline="30000" dirty="0"/>
              <a:t>2</a:t>
            </a:r>
            <a:r>
              <a:rPr lang="en-US" dirty="0"/>
              <a:t>3p</a:t>
            </a:r>
            <a:r>
              <a:rPr lang="en-US" baseline="30000" dirty="0"/>
              <a:t>6</a:t>
            </a:r>
            <a:r>
              <a:rPr lang="en-US" dirty="0"/>
              <a:t>4s</a:t>
            </a:r>
            <a:r>
              <a:rPr lang="en-US" baseline="30000" dirty="0"/>
              <a:t>2</a:t>
            </a:r>
            <a:r>
              <a:rPr lang="en-US" dirty="0"/>
              <a:t>3d</a:t>
            </a:r>
            <a:r>
              <a:rPr lang="en-US" baseline="30000" dirty="0"/>
              <a:t>10</a:t>
            </a:r>
            <a:r>
              <a:rPr lang="en-US" dirty="0"/>
              <a:t>4p</a:t>
            </a:r>
            <a:r>
              <a:rPr lang="en-US" baseline="30000" dirty="0"/>
              <a:t>6</a:t>
            </a:r>
            <a:r>
              <a:rPr lang="en-US" dirty="0"/>
              <a:t>5s</a:t>
            </a:r>
            <a:r>
              <a:rPr lang="en-US" baseline="30000" dirty="0"/>
              <a:t>2</a:t>
            </a:r>
            <a:r>
              <a:rPr lang="en-US" dirty="0"/>
              <a:t>4d</a:t>
            </a:r>
            <a:r>
              <a:rPr lang="en-US" baseline="30000" dirty="0"/>
              <a:t>10</a:t>
            </a:r>
            <a:r>
              <a:rPr lang="en-US" dirty="0"/>
              <a:t>5p</a:t>
            </a:r>
            <a:r>
              <a:rPr lang="en-US" baseline="30000" dirty="0"/>
              <a:t>6</a:t>
            </a:r>
            <a:r>
              <a:rPr lang="en-US" dirty="0"/>
              <a:t>6s</a:t>
            </a:r>
            <a:r>
              <a:rPr lang="en-US" baseline="30000" dirty="0"/>
              <a:t>1</a:t>
            </a:r>
            <a:r>
              <a:rPr lang="en-US" dirty="0"/>
              <a:t>. Using noble gas notation, this becomes [</a:t>
            </a:r>
            <a:r>
              <a:rPr lang="en-US" dirty="0" err="1"/>
              <a:t>Xe</a:t>
            </a:r>
            <a:r>
              <a:rPr lang="en-US" dirty="0"/>
              <a:t>]6s</a:t>
            </a:r>
            <a:r>
              <a:rPr lang="en-US" baseline="30000" dirty="0"/>
              <a:t>1</a:t>
            </a:r>
            <a:endParaRPr lang="en-US" dirty="0"/>
          </a:p>
        </p:txBody>
      </p:sp>
    </p:spTree>
    <p:extLst>
      <p:ext uri="{BB962C8B-B14F-4D97-AF65-F5344CB8AC3E}">
        <p14:creationId xmlns:p14="http://schemas.microsoft.com/office/powerpoint/2010/main" val="120617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921321"/>
            <a:ext cx="10571998" cy="970450"/>
          </a:xfrm>
        </p:spPr>
        <p:txBody>
          <a:bodyPr>
            <a:normAutofit fontScale="90000"/>
          </a:bodyPr>
          <a:lstStyle/>
          <a:p>
            <a:r>
              <a:rPr lang="en-US" dirty="0" smtClean="0"/>
              <a:t/>
            </a:r>
            <a:br>
              <a:rPr lang="en-US" dirty="0" smtClean="0"/>
            </a:br>
            <a:r>
              <a:rPr lang="en-US" dirty="0"/>
              <a:t/>
            </a:r>
            <a:br>
              <a:rPr lang="en-US" dirty="0"/>
            </a:br>
            <a:r>
              <a:rPr lang="en-US" dirty="0" smtClean="0"/>
              <a:t>Lesson </a:t>
            </a:r>
            <a:r>
              <a:rPr lang="en-US" dirty="0"/>
              <a:t>Vocabulary</a:t>
            </a:r>
            <a:br>
              <a:rPr lang="en-US" dirty="0"/>
            </a:br>
            <a:endParaRPr lang="en-US" dirty="0"/>
          </a:p>
        </p:txBody>
      </p:sp>
      <p:sp>
        <p:nvSpPr>
          <p:cNvPr id="3" name="Content Placeholder 2"/>
          <p:cNvSpPr>
            <a:spLocks noGrp="1"/>
          </p:cNvSpPr>
          <p:nvPr>
            <p:ph idx="1"/>
          </p:nvPr>
        </p:nvSpPr>
        <p:spPr>
          <a:xfrm>
            <a:off x="485422" y="2222287"/>
            <a:ext cx="10887864" cy="4483313"/>
          </a:xfrm>
        </p:spPr>
        <p:txBody>
          <a:bodyPr>
            <a:normAutofit fontScale="62500" lnSpcReduction="20000"/>
          </a:bodyPr>
          <a:lstStyle/>
          <a:p>
            <a:pPr lvl="0"/>
            <a:r>
              <a:rPr lang="en-US" sz="3300" b="1" dirty="0" smtClean="0"/>
              <a:t>orbital</a:t>
            </a:r>
            <a:r>
              <a:rPr lang="en-US" sz="3300" dirty="0"/>
              <a:t>: The region in space in which an electron is most likely to be found.</a:t>
            </a:r>
          </a:p>
          <a:p>
            <a:pPr lvl="0"/>
            <a:r>
              <a:rPr lang="en-US" sz="3300" b="1" dirty="0"/>
              <a:t>quantum numbers</a:t>
            </a:r>
            <a:r>
              <a:rPr lang="en-US" sz="3300" dirty="0"/>
              <a:t>: A series of specific numbers used to describe the location of an electron in an associated atom.</a:t>
            </a:r>
          </a:p>
          <a:p>
            <a:pPr lvl="0"/>
            <a:r>
              <a:rPr lang="en-US" sz="3300" b="1" dirty="0"/>
              <a:t>electron configuration</a:t>
            </a:r>
            <a:r>
              <a:rPr lang="en-US" sz="3300" dirty="0"/>
              <a:t>: The set of orbitals occupied by electrons in a given atom.</a:t>
            </a:r>
          </a:p>
          <a:p>
            <a:pPr lvl="0"/>
            <a:r>
              <a:rPr lang="en-US" sz="3300" b="1" dirty="0"/>
              <a:t>ground state</a:t>
            </a:r>
            <a:r>
              <a:rPr lang="en-US" sz="3300" dirty="0"/>
              <a:t>: The electron configuration of an atom in its neutral state in which the electrons occupy the lowest possible energy levels.</a:t>
            </a:r>
          </a:p>
          <a:p>
            <a:pPr lvl="0"/>
            <a:r>
              <a:rPr lang="en-US" sz="3300" b="1" dirty="0" err="1"/>
              <a:t>Aufbau</a:t>
            </a:r>
            <a:r>
              <a:rPr lang="en-US" sz="3300" b="1" dirty="0"/>
              <a:t> principle</a:t>
            </a:r>
            <a:r>
              <a:rPr lang="en-US" sz="3300" dirty="0"/>
              <a:t>: States that all lower energy orbitals must be filled before electrons can be added to a higher energy orbital.</a:t>
            </a:r>
          </a:p>
          <a:p>
            <a:pPr lvl="0"/>
            <a:r>
              <a:rPr lang="en-US" sz="3300" b="1" dirty="0"/>
              <a:t>Pauli exclusion principle</a:t>
            </a:r>
            <a:r>
              <a:rPr lang="en-US" sz="3300" dirty="0"/>
              <a:t>: States that no two electrons in same atom can have the same set of four quantum numbers.</a:t>
            </a:r>
          </a:p>
          <a:p>
            <a:pPr lvl="0"/>
            <a:r>
              <a:rPr lang="en-US" sz="3300" b="1" dirty="0"/>
              <a:t>Hund’s rule</a:t>
            </a:r>
            <a:r>
              <a:rPr lang="en-US" sz="3300" dirty="0"/>
              <a:t>: States that in a set of orbitals that are energetically equivalent, each orbital is occupied by a single electron before any orbital within the set is occupied by a second electron.</a:t>
            </a:r>
          </a:p>
          <a:p>
            <a:pPr lvl="0"/>
            <a:r>
              <a:rPr lang="en-US" sz="3300" b="1" dirty="0"/>
              <a:t>noble gas notation</a:t>
            </a:r>
            <a:r>
              <a:rPr lang="en-US" sz="3300" dirty="0"/>
              <a:t>: A shorthand for the electron configuration of an atom in which the elemental symbol of the last noble gas prior to that element in the periodic table is written first, followed by the configuration of the remaining electrons.</a:t>
            </a:r>
          </a:p>
          <a:p>
            <a:endParaRPr lang="en-US" dirty="0"/>
          </a:p>
        </p:txBody>
      </p:sp>
    </p:spTree>
    <p:extLst>
      <p:ext uri="{BB962C8B-B14F-4D97-AF65-F5344CB8AC3E}">
        <p14:creationId xmlns:p14="http://schemas.microsoft.com/office/powerpoint/2010/main" val="155292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Spectra</a:t>
            </a:r>
            <a:endParaRPr lang="en-US" dirty="0"/>
          </a:p>
        </p:txBody>
      </p:sp>
      <p:sp>
        <p:nvSpPr>
          <p:cNvPr id="3" name="Content Placeholder 2"/>
          <p:cNvSpPr>
            <a:spLocks noGrp="1"/>
          </p:cNvSpPr>
          <p:nvPr>
            <p:ph idx="1"/>
          </p:nvPr>
        </p:nvSpPr>
        <p:spPr/>
        <p:txBody>
          <a:bodyPr>
            <a:normAutofit/>
          </a:bodyPr>
          <a:lstStyle/>
          <a:p>
            <a:r>
              <a:rPr lang="en-US" sz="2400" dirty="0" smtClean="0"/>
              <a:t>When excited by heat or electricity, the atoms of each element emit a specific, unique set of wavelengths of light-the </a:t>
            </a:r>
            <a:r>
              <a:rPr lang="en-US" sz="2400" b="1" u="sng" dirty="0" smtClean="0"/>
              <a:t>atomic spectrum </a:t>
            </a:r>
            <a:r>
              <a:rPr lang="en-US" sz="2400" dirty="0" smtClean="0"/>
              <a:t>for that element.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995" y="2569897"/>
            <a:ext cx="7588427" cy="4201671"/>
          </a:xfrm>
          <a:prstGeom prst="rect">
            <a:avLst/>
          </a:prstGeom>
        </p:spPr>
      </p:pic>
    </p:spTree>
    <p:extLst>
      <p:ext uri="{BB962C8B-B14F-4D97-AF65-F5344CB8AC3E}">
        <p14:creationId xmlns:p14="http://schemas.microsoft.com/office/powerpoint/2010/main" val="372120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Electrons and Light </a:t>
            </a:r>
            <a:endParaRPr lang="en-US" dirty="0"/>
          </a:p>
        </p:txBody>
      </p:sp>
      <p:sp>
        <p:nvSpPr>
          <p:cNvPr id="3" name="Content Placeholder 2"/>
          <p:cNvSpPr>
            <a:spLocks noGrp="1"/>
          </p:cNvSpPr>
          <p:nvPr>
            <p:ph idx="1"/>
          </p:nvPr>
        </p:nvSpPr>
        <p:spPr/>
        <p:txBody>
          <a:bodyPr/>
          <a:lstStyle/>
          <a:p>
            <a:r>
              <a:rPr lang="en-US" sz="2800" dirty="0" smtClean="0"/>
              <a:t>Electrons are negatively charged subatomic particles buzzing around the nucleus in the electron cloud.</a:t>
            </a:r>
          </a:p>
          <a:p>
            <a:r>
              <a:rPr lang="en-US" sz="2800" dirty="0" smtClean="0"/>
              <a:t>Electrons behave both as particles and waves, and so does light.</a:t>
            </a:r>
          </a:p>
          <a:p>
            <a:r>
              <a:rPr lang="en-US" sz="2800" dirty="0" smtClean="0"/>
              <a:t>Light is visible light, the radiation that the human eye can detect on the electromagnetic spectrum. ROYGBIV</a:t>
            </a:r>
          </a:p>
          <a:p>
            <a:endParaRPr lang="en-US" dirty="0"/>
          </a:p>
        </p:txBody>
      </p:sp>
    </p:spTree>
    <p:extLst>
      <p:ext uri="{BB962C8B-B14F-4D97-AF65-F5344CB8AC3E}">
        <p14:creationId xmlns:p14="http://schemas.microsoft.com/office/powerpoint/2010/main" val="135826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Niels Bohr</a:t>
            </a:r>
            <a:endParaRPr lang="en-US" dirty="0"/>
          </a:p>
        </p:txBody>
      </p:sp>
      <p:sp>
        <p:nvSpPr>
          <p:cNvPr id="3" name="Content Placeholder 2"/>
          <p:cNvSpPr>
            <a:spLocks noGrp="1"/>
          </p:cNvSpPr>
          <p:nvPr>
            <p:ph idx="1"/>
          </p:nvPr>
        </p:nvSpPr>
        <p:spPr/>
        <p:txBody>
          <a:bodyPr>
            <a:normAutofit lnSpcReduction="10000"/>
          </a:bodyPr>
          <a:lstStyle/>
          <a:p>
            <a:r>
              <a:rPr lang="en-US" dirty="0" smtClean="0"/>
              <a:t>In 1913, Niels Bohr published his new model of the atom, locating the electrons in atoms in specific energy levels.</a:t>
            </a:r>
          </a:p>
          <a:p>
            <a:r>
              <a:rPr lang="en-US" dirty="0" smtClean="0"/>
              <a:t>Bohr also theorized that when excited electrons jump to high energy levels, and when they drop back down to a lower energy level an electron emits a packet of electromagnetic energy-a photon.</a:t>
            </a:r>
          </a:p>
          <a:p>
            <a:r>
              <a:rPr lang="en-US" dirty="0" smtClean="0"/>
              <a:t>A photon is a particle of light.</a:t>
            </a:r>
          </a:p>
          <a:p>
            <a:r>
              <a:rPr lang="en-US" dirty="0" smtClean="0"/>
              <a:t>Then Max Planck came along and published his equation relating to specific amounts of energy to specific wavelengths (colors) of light.</a:t>
            </a:r>
          </a:p>
          <a:p>
            <a:r>
              <a:rPr lang="en-US" dirty="0"/>
              <a:t>Planck and Bohr opened the door for a more detailed study of the internal structure of atoms.</a:t>
            </a:r>
          </a:p>
          <a:p>
            <a:endParaRPr lang="en-US" dirty="0"/>
          </a:p>
        </p:txBody>
      </p:sp>
    </p:spTree>
    <p:extLst>
      <p:ext uri="{BB962C8B-B14F-4D97-AF65-F5344CB8AC3E}">
        <p14:creationId xmlns:p14="http://schemas.microsoft.com/office/powerpoint/2010/main" val="289106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Excited State vs. Ground Sate</a:t>
            </a:r>
            <a:endParaRPr lang="en-US" dirty="0"/>
          </a:p>
        </p:txBody>
      </p:sp>
      <p:sp>
        <p:nvSpPr>
          <p:cNvPr id="3" name="Content Placeholder 2"/>
          <p:cNvSpPr>
            <a:spLocks noGrp="1"/>
          </p:cNvSpPr>
          <p:nvPr>
            <p:ph idx="1"/>
          </p:nvPr>
        </p:nvSpPr>
        <p:spPr/>
        <p:txBody>
          <a:bodyPr/>
          <a:lstStyle/>
          <a:p>
            <a:r>
              <a:rPr lang="en-US" dirty="0" smtClean="0"/>
              <a:t>When an electron absorbs a quantum of energy causing an electron to move to a higher-energy orbital, it is in an excited state.</a:t>
            </a:r>
          </a:p>
          <a:p>
            <a:r>
              <a:rPr lang="en-US" dirty="0" smtClean="0"/>
              <a:t>When all of the electrons of an atom are in their lowest-energy orbitals, the atom is said to be in the ground state.</a:t>
            </a:r>
          </a:p>
          <a:p>
            <a:r>
              <a:rPr lang="en-US" dirty="0" smtClean="0"/>
              <a:t>Electrons tend to not stay in the excited state and when they fall back to the ground state they emit the energy that was absorbed by the atom in the form of one or more </a:t>
            </a:r>
            <a:r>
              <a:rPr lang="en-US" smtClean="0"/>
              <a:t>new photons.</a:t>
            </a:r>
            <a:endParaRPr lang="en-US" dirty="0"/>
          </a:p>
        </p:txBody>
      </p:sp>
    </p:spTree>
    <p:extLst>
      <p:ext uri="{BB962C8B-B14F-4D97-AF65-F5344CB8AC3E}">
        <p14:creationId xmlns:p14="http://schemas.microsoft.com/office/powerpoint/2010/main" val="236300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Electromagnetic Spectrum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2665" y="2127339"/>
            <a:ext cx="6937248" cy="3657600"/>
          </a:xfrm>
        </p:spPr>
      </p:pic>
    </p:spTree>
    <p:extLst>
      <p:ext uri="{BB962C8B-B14F-4D97-AF65-F5344CB8AC3E}">
        <p14:creationId xmlns:p14="http://schemas.microsoft.com/office/powerpoint/2010/main" val="255811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Visible Spectrum</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05" t="43998" r="-1"/>
          <a:stretch/>
        </p:blipFill>
        <p:spPr>
          <a:xfrm>
            <a:off x="2160354" y="1690688"/>
            <a:ext cx="6923024" cy="2048316"/>
          </a:xfrm>
        </p:spPr>
      </p:pic>
      <p:sp>
        <p:nvSpPr>
          <p:cNvPr id="5" name="TextBox 4"/>
          <p:cNvSpPr txBox="1"/>
          <p:nvPr/>
        </p:nvSpPr>
        <p:spPr>
          <a:xfrm>
            <a:off x="1806221" y="4470400"/>
            <a:ext cx="7631289" cy="1938992"/>
          </a:xfrm>
          <a:prstGeom prst="rect">
            <a:avLst/>
          </a:prstGeom>
          <a:noFill/>
        </p:spPr>
        <p:txBody>
          <a:bodyPr wrap="square" rtlCol="0">
            <a:spAutoFit/>
          </a:bodyPr>
          <a:lstStyle/>
          <a:p>
            <a:r>
              <a:rPr lang="en-US" sz="2400" dirty="0" smtClean="0"/>
              <a:t>The visible spectrum runs through the colors of the rainbow-red, orange, yellow, green, blue, and violet.</a:t>
            </a:r>
          </a:p>
          <a:p>
            <a:endParaRPr lang="en-US" sz="2400" dirty="0" smtClean="0"/>
          </a:p>
          <a:p>
            <a:r>
              <a:rPr lang="en-US" sz="2400" dirty="0" smtClean="0"/>
              <a:t>What is the relationship between wavelength, frequency, and energy in light?</a:t>
            </a:r>
            <a:endParaRPr lang="en-US" sz="2400" dirty="0"/>
          </a:p>
        </p:txBody>
      </p:sp>
    </p:spTree>
    <p:extLst>
      <p:ext uri="{BB962C8B-B14F-4D97-AF65-F5344CB8AC3E}">
        <p14:creationId xmlns:p14="http://schemas.microsoft.com/office/powerpoint/2010/main" val="356035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Planck’s Equation</a:t>
            </a:r>
            <a:endParaRPr lang="en-US" dirty="0"/>
          </a:p>
        </p:txBody>
      </p:sp>
      <p:sp>
        <p:nvSpPr>
          <p:cNvPr id="3" name="Content Placeholder 2"/>
          <p:cNvSpPr>
            <a:spLocks noGrp="1"/>
          </p:cNvSpPr>
          <p:nvPr>
            <p:ph idx="1"/>
          </p:nvPr>
        </p:nvSpPr>
        <p:spPr/>
        <p:txBody>
          <a:bodyPr/>
          <a:lstStyle/>
          <a:p>
            <a:r>
              <a:rPr lang="en-US" dirty="0" smtClean="0"/>
              <a:t>Light has both wave-like properties and particle-like properties.</a:t>
            </a:r>
          </a:p>
          <a:p>
            <a:r>
              <a:rPr lang="en-US" dirty="0" smtClean="0"/>
              <a:t>Visible light travels in waves, we can calculate wavelengths of particular colors.</a:t>
            </a:r>
          </a:p>
          <a:p>
            <a:r>
              <a:rPr lang="en-US" dirty="0" smtClean="0"/>
              <a:t>Light also consists of particles, photons, which are single packets of energy. We can determine the amount of energy in each packet, or photon.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5328" y="4676245"/>
            <a:ext cx="4457700" cy="10953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0389" y="4561944"/>
            <a:ext cx="2686050" cy="1323975"/>
          </a:xfrm>
          <a:prstGeom prst="rect">
            <a:avLst/>
          </a:prstGeom>
        </p:spPr>
      </p:pic>
    </p:spTree>
    <p:extLst>
      <p:ext uri="{BB962C8B-B14F-4D97-AF65-F5344CB8AC3E}">
        <p14:creationId xmlns:p14="http://schemas.microsoft.com/office/powerpoint/2010/main" val="1472884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668</TotalTime>
  <Words>1122</Words>
  <Application>Microsoft Office PowerPoint</Application>
  <PresentationFormat>Widescreen</PresentationFormat>
  <Paragraphs>78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Unit 2 Atoms and Light Notes</vt:lpstr>
      <vt:lpstr>  Lesson Vocabulary </vt:lpstr>
      <vt:lpstr>Atomic Spectra</vt:lpstr>
      <vt:lpstr>Electrons and Light </vt:lpstr>
      <vt:lpstr>Niels Bohr</vt:lpstr>
      <vt:lpstr>Excited State vs. Ground Sate</vt:lpstr>
      <vt:lpstr>The Electromagnetic Spectrum</vt:lpstr>
      <vt:lpstr>The Visible Spectrum</vt:lpstr>
      <vt:lpstr>Planck’s Equation</vt:lpstr>
      <vt:lpstr>Electron Configuration</vt:lpstr>
      <vt:lpstr>Ground State</vt:lpstr>
      <vt:lpstr>Aufbau Principle</vt:lpstr>
      <vt:lpstr>Aufbau Continued</vt:lpstr>
      <vt:lpstr>Follow each red arrow in order from top to bottom. This is an illustration of the Aufbau Principle.</vt:lpstr>
      <vt:lpstr>Pauli Exclusion Principle</vt:lpstr>
      <vt:lpstr>Hund’s Rule</vt:lpstr>
      <vt:lpstr>Orbital Filling Diagrams</vt:lpstr>
      <vt:lpstr>Electron Configuration Notation</vt:lpstr>
      <vt:lpstr>Noble Gas Notation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Atoms and Light Notes</dc:title>
  <dc:creator>Kelly Mastin</dc:creator>
  <cp:lastModifiedBy>Kelly Mastin</cp:lastModifiedBy>
  <cp:revision>19</cp:revision>
  <dcterms:created xsi:type="dcterms:W3CDTF">2017-09-05T14:24:19Z</dcterms:created>
  <dcterms:modified xsi:type="dcterms:W3CDTF">2017-09-11T15:20:47Z</dcterms:modified>
</cp:coreProperties>
</file>