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38"/>
  </p:notesMasterIdLst>
  <p:sldIdLst>
    <p:sldId id="279" r:id="rId2"/>
    <p:sldId id="307" r:id="rId3"/>
    <p:sldId id="280" r:id="rId4"/>
    <p:sldId id="281" r:id="rId5"/>
    <p:sldId id="282" r:id="rId6"/>
    <p:sldId id="283" r:id="rId7"/>
    <p:sldId id="284" r:id="rId8"/>
    <p:sldId id="285" r:id="rId9"/>
    <p:sldId id="286" r:id="rId10"/>
    <p:sldId id="287" r:id="rId11"/>
    <p:sldId id="288" r:id="rId12"/>
    <p:sldId id="289" r:id="rId13"/>
    <p:sldId id="290" r:id="rId14"/>
    <p:sldId id="291" r:id="rId15"/>
    <p:sldId id="257" r:id="rId16"/>
    <p:sldId id="258" r:id="rId17"/>
    <p:sldId id="259" r:id="rId18"/>
    <p:sldId id="302" r:id="rId19"/>
    <p:sldId id="303" r:id="rId20"/>
    <p:sldId id="304" r:id="rId21"/>
    <p:sldId id="299" r:id="rId22"/>
    <p:sldId id="266" r:id="rId23"/>
    <p:sldId id="297" r:id="rId24"/>
    <p:sldId id="294" r:id="rId25"/>
    <p:sldId id="305" r:id="rId26"/>
    <p:sldId id="306" r:id="rId27"/>
    <p:sldId id="270" r:id="rId28"/>
    <p:sldId id="271" r:id="rId29"/>
    <p:sldId id="298" r:id="rId30"/>
    <p:sldId id="272" r:id="rId31"/>
    <p:sldId id="273" r:id="rId32"/>
    <p:sldId id="274" r:id="rId33"/>
    <p:sldId id="275" r:id="rId34"/>
    <p:sldId id="276" r:id="rId35"/>
    <p:sldId id="277" r:id="rId36"/>
    <p:sldId id="27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22" autoAdjust="0"/>
  </p:normalViewPr>
  <p:slideViewPr>
    <p:cSldViewPr>
      <p:cViewPr varScale="1">
        <p:scale>
          <a:sx n="70" d="100"/>
          <a:sy n="70" d="100"/>
        </p:scale>
        <p:origin x="1398" y="72"/>
      </p:cViewPr>
      <p:guideLst>
        <p:guide orient="horz" pos="2160"/>
        <p:guide pos="2880"/>
      </p:guideLst>
    </p:cSldViewPr>
  </p:slideViewPr>
  <p:outlineViewPr>
    <p:cViewPr>
      <p:scale>
        <a:sx n="33" d="100"/>
        <a:sy n="33" d="100"/>
      </p:scale>
      <p:origin x="0" y="1558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179CF3-C104-438E-AE23-19B7E150FC2C}" type="datetimeFigureOut">
              <a:rPr lang="en-US" smtClean="0"/>
              <a:t>11/13/2018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78B864-D5E4-4194-9668-77EB439C7C7B}" type="slidenum">
              <a:rPr lang="en-US" smtClean="0"/>
              <a:t>‹#›</a:t>
            </a:fld>
            <a:endParaRPr lang="en-US"/>
          </a:p>
        </p:txBody>
      </p:sp>
    </p:spTree>
    <p:extLst>
      <p:ext uri="{BB962C8B-B14F-4D97-AF65-F5344CB8AC3E}">
        <p14:creationId xmlns:p14="http://schemas.microsoft.com/office/powerpoint/2010/main" val="425883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56B689-6037-4F5A-B2DA-F20A6AC5E474}" type="slidenum">
              <a:rPr lang="en-US" altLang="en-US"/>
              <a:pPr eaLnBrk="1" hangingPunct="1"/>
              <a:t>18</a:t>
            </a:fld>
            <a:endParaRPr lang="en-US" altLang="en-US"/>
          </a:p>
        </p:txBody>
      </p:sp>
    </p:spTree>
    <p:extLst>
      <p:ext uri="{BB962C8B-B14F-4D97-AF65-F5344CB8AC3E}">
        <p14:creationId xmlns:p14="http://schemas.microsoft.com/office/powerpoint/2010/main" val="1922642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A87C78-6DE9-486F-8C93-CA4E9788C931}" type="slidenum">
              <a:rPr lang="en-US" altLang="en-US"/>
              <a:pPr eaLnBrk="1" hangingPunct="1"/>
              <a:t>19</a:t>
            </a:fld>
            <a:endParaRPr lang="en-US" altLang="en-US"/>
          </a:p>
        </p:txBody>
      </p:sp>
    </p:spTree>
    <p:extLst>
      <p:ext uri="{BB962C8B-B14F-4D97-AF65-F5344CB8AC3E}">
        <p14:creationId xmlns:p14="http://schemas.microsoft.com/office/powerpoint/2010/main" val="3946239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423B99-D871-406E-9B99-7D4970981601}" type="slidenum">
              <a:rPr lang="en-US" altLang="en-US"/>
              <a:pPr eaLnBrk="1" hangingPunct="1"/>
              <a:t>20</a:t>
            </a:fld>
            <a:endParaRPr lang="en-US" altLang="en-US"/>
          </a:p>
        </p:txBody>
      </p:sp>
    </p:spTree>
    <p:extLst>
      <p:ext uri="{BB962C8B-B14F-4D97-AF65-F5344CB8AC3E}">
        <p14:creationId xmlns:p14="http://schemas.microsoft.com/office/powerpoint/2010/main" val="2928410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8137C2-6C73-4642-B4F9-42ECDED27C7C}" type="slidenum">
              <a:rPr lang="en-US" altLang="en-US"/>
              <a:pPr eaLnBrk="1" hangingPunct="1"/>
              <a:t>25</a:t>
            </a:fld>
            <a:endParaRPr lang="en-US" altLang="en-US"/>
          </a:p>
        </p:txBody>
      </p:sp>
    </p:spTree>
    <p:extLst>
      <p:ext uri="{BB962C8B-B14F-4D97-AF65-F5344CB8AC3E}">
        <p14:creationId xmlns:p14="http://schemas.microsoft.com/office/powerpoint/2010/main" val="1144198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4A6E6E-3B2C-4AF0-81E6-DC53F80DF3D3}" type="slidenum">
              <a:rPr lang="en-US" altLang="en-US"/>
              <a:pPr eaLnBrk="1" hangingPunct="1"/>
              <a:t>26</a:t>
            </a:fld>
            <a:endParaRPr lang="en-US" altLang="en-US"/>
          </a:p>
        </p:txBody>
      </p:sp>
    </p:spTree>
    <p:extLst>
      <p:ext uri="{BB962C8B-B14F-4D97-AF65-F5344CB8AC3E}">
        <p14:creationId xmlns:p14="http://schemas.microsoft.com/office/powerpoint/2010/main" val="2447185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E1A96D35-F5E5-4069-8183-C97912DC6E7A}" type="slidenum">
              <a:rPr lang="en-US" smtClean="0">
                <a:solidFill>
                  <a:srgbClr val="8CADAE">
                    <a:shade val="75000"/>
                  </a:srgbClr>
                </a:solidFill>
              </a:rPr>
              <a:pPr>
                <a:defRPr/>
              </a:pPr>
              <a:t>‹#›</a:t>
            </a:fld>
            <a:endParaRPr lang="en-US">
              <a:solidFill>
                <a:srgbClr val="8CADAE">
                  <a:shade val="75000"/>
                </a:srgbClr>
              </a:solidFill>
            </a:endParaRP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8895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FA59ADA3-728E-4D5C-9C88-54C37CF73C49}" type="slidenum">
              <a:rPr lang="en-US" smtClean="0">
                <a:solidFill>
                  <a:srgbClr val="8CADAE">
                    <a:shade val="75000"/>
                  </a:srgbClr>
                </a:solidFill>
                <a:latin typeface="Arial" charset="0"/>
              </a:rPr>
              <a:pPr fontAlgn="base">
                <a:spcBef>
                  <a:spcPct val="0"/>
                </a:spcBef>
                <a:spcAft>
                  <a:spcPct val="0"/>
                </a:spcAft>
                <a:defRPr/>
              </a:pPr>
              <a:t>‹#›</a:t>
            </a:fld>
            <a:endParaRPr lang="en-US">
              <a:solidFill>
                <a:srgbClr val="8CADAE">
                  <a:shade val="75000"/>
                </a:srgbClr>
              </a:solidFill>
              <a:latin typeface="Arial" charset="0"/>
            </a:endParaRPr>
          </a:p>
        </p:txBody>
      </p:sp>
    </p:spTree>
    <p:extLst>
      <p:ext uri="{BB962C8B-B14F-4D97-AF65-F5344CB8AC3E}">
        <p14:creationId xmlns:p14="http://schemas.microsoft.com/office/powerpoint/2010/main" val="216353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FA59ADA3-728E-4D5C-9C88-54C37CF73C49}" type="slidenum">
              <a:rPr lang="en-US" smtClean="0">
                <a:solidFill>
                  <a:srgbClr val="8CADAE">
                    <a:shade val="75000"/>
                  </a:srgbClr>
                </a:solidFill>
                <a:latin typeface="Arial" charset="0"/>
              </a:rPr>
              <a:pPr fontAlgn="base">
                <a:spcBef>
                  <a:spcPct val="0"/>
                </a:spcBef>
                <a:spcAft>
                  <a:spcPct val="0"/>
                </a:spcAft>
                <a:defRPr/>
              </a:pPr>
              <a:t>‹#›</a:t>
            </a:fld>
            <a:endParaRPr lang="en-US">
              <a:solidFill>
                <a:srgbClr val="8CADAE">
                  <a:shade val="75000"/>
                </a:srgbClr>
              </a:solidFill>
              <a:latin typeface="Arial" charset="0"/>
            </a:endParaRP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5665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FA59ADA3-728E-4D5C-9C88-54C37CF73C49}" type="slidenum">
              <a:rPr lang="en-US" smtClean="0">
                <a:solidFill>
                  <a:srgbClr val="8CADAE">
                    <a:shade val="75000"/>
                  </a:srgbClr>
                </a:solidFill>
                <a:latin typeface="Arial" charset="0"/>
              </a:rPr>
              <a:pPr fontAlgn="base">
                <a:spcBef>
                  <a:spcPct val="0"/>
                </a:spcBef>
                <a:spcAft>
                  <a:spcPct val="0"/>
                </a:spcAft>
                <a:defRPr/>
              </a:pPr>
              <a:t>‹#›</a:t>
            </a:fld>
            <a:endParaRPr lang="en-US">
              <a:solidFill>
                <a:srgbClr val="8CADAE">
                  <a:shade val="75000"/>
                </a:srgbClr>
              </a:solidFill>
              <a:latin typeface="Arial" charset="0"/>
            </a:endParaRP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2500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FA59ADA3-728E-4D5C-9C88-54C37CF73C49}" type="slidenum">
              <a:rPr lang="en-US" smtClean="0">
                <a:solidFill>
                  <a:srgbClr val="8CADAE">
                    <a:shade val="75000"/>
                  </a:srgbClr>
                </a:solidFill>
                <a:latin typeface="Arial" charset="0"/>
              </a:rPr>
              <a:pPr fontAlgn="base">
                <a:spcBef>
                  <a:spcPct val="0"/>
                </a:spcBef>
                <a:spcAft>
                  <a:spcPct val="0"/>
                </a:spcAft>
                <a:defRPr/>
              </a:pPr>
              <a:t>‹#›</a:t>
            </a:fld>
            <a:endParaRPr lang="en-US">
              <a:solidFill>
                <a:srgbClr val="8CADAE">
                  <a:shade val="75000"/>
                </a:srgbClr>
              </a:solidFill>
              <a:latin typeface="Arial" charset="0"/>
            </a:endParaRPr>
          </a:p>
        </p:txBody>
      </p:sp>
    </p:spTree>
    <p:extLst>
      <p:ext uri="{BB962C8B-B14F-4D97-AF65-F5344CB8AC3E}">
        <p14:creationId xmlns:p14="http://schemas.microsoft.com/office/powerpoint/2010/main" val="1884248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FA59ADA3-728E-4D5C-9C88-54C37CF73C49}" type="slidenum">
              <a:rPr lang="en-US" smtClean="0">
                <a:solidFill>
                  <a:srgbClr val="8CADAE">
                    <a:shade val="75000"/>
                  </a:srgbClr>
                </a:solidFill>
                <a:latin typeface="Arial" charset="0"/>
              </a:rPr>
              <a:pPr fontAlgn="base">
                <a:spcBef>
                  <a:spcPct val="0"/>
                </a:spcBef>
                <a:spcAft>
                  <a:spcPct val="0"/>
                </a:spcAft>
                <a:defRPr/>
              </a:pPr>
              <a:t>‹#›</a:t>
            </a:fld>
            <a:endParaRPr lang="en-US">
              <a:solidFill>
                <a:srgbClr val="8CADAE">
                  <a:shade val="75000"/>
                </a:srgbClr>
              </a:solidFill>
              <a:latin typeface="Arial" charset="0"/>
            </a:endParaRP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2323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FA59ADA3-728E-4D5C-9C88-54C37CF73C49}" type="slidenum">
              <a:rPr lang="en-US" smtClean="0">
                <a:solidFill>
                  <a:srgbClr val="8CADAE">
                    <a:shade val="75000"/>
                  </a:srgbClr>
                </a:solidFill>
                <a:latin typeface="Arial" charset="0"/>
              </a:rPr>
              <a:pPr fontAlgn="base">
                <a:spcBef>
                  <a:spcPct val="0"/>
                </a:spcBef>
                <a:spcAft>
                  <a:spcPct val="0"/>
                </a:spcAft>
                <a:defRPr/>
              </a:pPr>
              <a:t>‹#›</a:t>
            </a:fld>
            <a:endParaRPr lang="en-US">
              <a:solidFill>
                <a:srgbClr val="8CADAE">
                  <a:shade val="75000"/>
                </a:srgbClr>
              </a:solidFill>
              <a:latin typeface="Arial" charset="0"/>
            </a:endParaRP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3800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2E96DD1-60D2-4CEC-B12F-2962F8101DB9}" type="slidenum">
              <a:rPr lang="en-US" smtClean="0">
                <a:solidFill>
                  <a:srgbClr val="8CADAE">
                    <a:shade val="75000"/>
                  </a:srgbClr>
                </a:solidFill>
              </a:rPr>
              <a:pPr>
                <a:defRPr/>
              </a:pPr>
              <a:t>‹#›</a:t>
            </a:fld>
            <a:endParaRPr lang="en-US">
              <a:solidFill>
                <a:srgbClr val="8CADAE">
                  <a:shade val="75000"/>
                </a:srgbClr>
              </a:solidFill>
            </a:endParaRP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9523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24FF09-F569-43E4-9D26-AB9AC79DC4CF}" type="slidenum">
              <a:rPr lang="en-US" smtClean="0">
                <a:solidFill>
                  <a:srgbClr val="8CADAE">
                    <a:shade val="75000"/>
                  </a:srgbClr>
                </a:solidFill>
              </a:rPr>
              <a:pPr>
                <a:defRPr/>
              </a:pPr>
              <a:t>‹#›</a:t>
            </a:fld>
            <a:endParaRPr lang="en-US">
              <a:solidFill>
                <a:srgbClr val="8CADAE">
                  <a:shade val="75000"/>
                </a:srgbClr>
              </a:solidFill>
            </a:endParaRP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12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E2AD6F1-3255-44C7-B82B-21E68CAA9318}" type="slidenum">
              <a:rPr lang="en-US" smtClean="0">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val="4028534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E9F54A-CD17-4142-BBE5-177A348341AC}" type="slidenum">
              <a:rPr lang="en-US" smtClean="0">
                <a:solidFill>
                  <a:srgbClr val="8CADAE">
                    <a:shade val="75000"/>
                  </a:srgbClr>
                </a:solidFill>
              </a:rPr>
              <a:pPr>
                <a:defRPr/>
              </a:pPr>
              <a:t>‹#›</a:t>
            </a:fld>
            <a:endParaRPr lang="en-US">
              <a:solidFill>
                <a:srgbClr val="8CADAE">
                  <a:shade val="75000"/>
                </a:srgbClr>
              </a:solidFill>
            </a:endParaRP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5069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653EA09-8F85-40BE-97A4-720D7EB9A990}" type="slidenum">
              <a:rPr lang="en-US" smtClean="0">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val="22818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0DD290C-56BC-4C96-B0B2-204CEA645282}" type="slidenum">
              <a:rPr lang="en-US" smtClean="0">
                <a:solidFill>
                  <a:srgbClr val="8CADAE">
                    <a:shade val="75000"/>
                  </a:srgbClr>
                </a:solidFill>
              </a:rPr>
              <a:pPr>
                <a:defRPr/>
              </a:pPr>
              <a:t>‹#›</a:t>
            </a:fld>
            <a:endParaRPr lang="en-US">
              <a:solidFill>
                <a:srgbClr val="8CADAE">
                  <a:shade val="75000"/>
                </a:srgbClr>
              </a:solidFill>
            </a:endParaRP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2724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A36625B-C807-4CAA-8B5D-A3D74543232F}" type="slidenum">
              <a:rPr lang="en-US" smtClean="0">
                <a:solidFill>
                  <a:srgbClr val="8CADAE">
                    <a:shade val="75000"/>
                  </a:srgbClr>
                </a:solidFill>
              </a:rPr>
              <a:pPr>
                <a:defRPr/>
              </a:pPr>
              <a:t>‹#›</a:t>
            </a:fld>
            <a:endParaRPr lang="en-US">
              <a:solidFill>
                <a:srgbClr val="8CADAE">
                  <a:shade val="75000"/>
                </a:srgbClr>
              </a:solidFill>
            </a:endParaRP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642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06FFCA7-60C4-4894-A581-C6F8F442C3EC}" type="slidenum">
              <a:rPr lang="en-US" smtClean="0"/>
              <a:pPr>
                <a:defRPr/>
              </a:pPr>
              <a:t>‹#›</a:t>
            </a:fld>
            <a:endParaRPr lang="en-US"/>
          </a:p>
        </p:txBody>
      </p:sp>
    </p:spTree>
    <p:extLst>
      <p:ext uri="{BB962C8B-B14F-4D97-AF65-F5344CB8AC3E}">
        <p14:creationId xmlns:p14="http://schemas.microsoft.com/office/powerpoint/2010/main" val="572952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D0041AE-29F2-4E2B-B494-E01221CCA2AB}" type="slidenum">
              <a:rPr lang="en-US" smtClean="0">
                <a:solidFill>
                  <a:srgbClr val="8CADAE">
                    <a:shade val="75000"/>
                  </a:srgbClr>
                </a:solidFill>
              </a:rPr>
              <a:pPr>
                <a:defRPr/>
              </a:pPr>
              <a:t>‹#›</a:t>
            </a:fld>
            <a:endParaRPr lang="en-US">
              <a:solidFill>
                <a:srgbClr val="8CADAE">
                  <a:shade val="75000"/>
                </a:srgbClr>
              </a:solidFill>
            </a:endParaRP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3888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8D457A8-3608-4E3D-B0BC-7456AA590928}" type="slidenum">
              <a:rPr lang="en-US" smtClean="0">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val="1660166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defRPr/>
            </a:pPr>
            <a:fld id="{FA59ADA3-728E-4D5C-9C88-54C37CF73C49}" type="slidenum">
              <a:rPr lang="en-US" smtClean="0">
                <a:solidFill>
                  <a:srgbClr val="8CADAE">
                    <a:shade val="75000"/>
                  </a:srgbClr>
                </a:solidFill>
                <a:latin typeface="Arial" charset="0"/>
              </a:rPr>
              <a:pPr fontAlgn="base">
                <a:spcBef>
                  <a:spcPct val="0"/>
                </a:spcBef>
                <a:spcAft>
                  <a:spcPct val="0"/>
                </a:spcAft>
                <a:defRPr/>
              </a:pPr>
              <a:t>‹#›</a:t>
            </a:fld>
            <a:endParaRPr lang="en-US">
              <a:solidFill>
                <a:srgbClr val="8CADAE">
                  <a:shade val="75000"/>
                </a:srgbClr>
              </a:solidFill>
              <a:latin typeface="Arial" charset="0"/>
            </a:endParaRPr>
          </a:p>
        </p:txBody>
      </p:sp>
    </p:spTree>
    <p:extLst>
      <p:ext uri="{BB962C8B-B14F-4D97-AF65-F5344CB8AC3E}">
        <p14:creationId xmlns:p14="http://schemas.microsoft.com/office/powerpoint/2010/main" val="245064773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upload.wikimedia.org/wikipedia/commons/8/83/Electron_shell_010_Neon.svg" TargetMode="Externa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uw.physics.wisc.edu/~wonders/StaticElectricity.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hyperlink" Target="http://www.google.com/imgres?imgurl=http://crossfitfire.com/site/wp-content/uploads/2009/07/pouring-sugar.jpg&amp;imgrefurl=http://crossfitfire.com/nutrition/page/7/&amp;usg=__SPUXBkhE36VO9sarkCZyke1Q1Ws=&amp;h=847&amp;w=567&amp;sz=142&amp;hl=en&amp;start=2&amp;zoom=1&amp;tbnid=9D27_85ODhWOmM:&amp;tbnh=145&amp;tbnw=97&amp;prev=/images?q=Table+sugar&amp;um=1&amp;hl=en&amp;safe=off&amp;sa=N&amp;tbs=isch:1&amp;um=1&amp;itbs=1" TargetMode="External"/><Relationship Id="rId1" Type="http://schemas.openxmlformats.org/officeDocument/2006/relationships/slideLayout" Target="../slideLayouts/slideLayout2.xml"/><Relationship Id="rId6" Type="http://schemas.openxmlformats.org/officeDocument/2006/relationships/hyperlink" Target="http://www.google.com/imgres?imgurl=http://static.howstuffworks.com/gif/grill-tank.jpg&amp;imgrefurl=http://home.howstuffworks.com/grill2.htm&amp;usg=__oEVcCoKiPtg-cJ72owTm9mOJswI=&amp;h=468&amp;w=400&amp;sz=30&amp;hl=en&amp;start=2&amp;zoom=1&amp;tbnid=PQFwuks9d_twfM:&amp;tbnh=128&amp;tbnw=109&amp;prev=/images?q=propane+tank&amp;um=1&amp;hl=en&amp;safe=off&amp;tbs=isch:1&amp;um=1&amp;itbs=1" TargetMode="External"/><Relationship Id="rId5" Type="http://schemas.openxmlformats.org/officeDocument/2006/relationships/image" Target="../media/image27.jpeg"/><Relationship Id="rId4" Type="http://schemas.openxmlformats.org/officeDocument/2006/relationships/hyperlink" Target="http://www.google.com/imgres?imgurl=http://www.architecturalclassics.com/blog/wp-content/uploads/2007/06/ammonia-vapour.jpg&amp;imgrefurl=http://smart.fm/image/221306&amp;usg=__bf_gPq4xry_gWdGyTqR34D5luKE=&amp;h=450&amp;w=600&amp;sz=47&amp;hl=en&amp;start=22&amp;zoom=1&amp;tbnid=HRGMzuDpvBzMKM:&amp;tbnh=101&amp;tbnw=135&amp;prev=/images?q=ammonia&amp;start=20&amp;um=1&amp;hl=en&amp;safe=off&amp;sa=N&amp;tbs=isch:1&amp;um=1&amp;itbs=1"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en.wikipedia.org/wiki/Image:Ionic_bonding_animation.gif"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en.wikipedia.org/wiki/Image:Ionic_bonding_animation.gif" TargetMode="Externa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images.search.yahoo.com/images/view;_ylt=A0PDoS23UHpOMloANu6JzbkF;_ylu=X3oDMTBlMTQ4cGxyBHNlYwNzcgRzbGsDaW1n?back=http://images.search.yahoo.com/search/images?p=polyatomic+ions&amp;n=30&amp;ei=utf-8&amp;fr=yfp-t-892&amp;b=29&amp;tab=organic&amp;w=470&amp;h=353&amp;imgurl=aphnetworks.com/review/thermaltake_ixoft/sodiumsulfate.jpg&amp;rurl=http://aphnetworks.com/reviews/thermaltake_ixoft/2&amp;size=43.1+KB&amp;name=Thermaltake+iXoft+Review+(Page+2+of+3)+|+APH+Networks&amp;p=polyatomic+ions&amp;oid=8c8fed5c642e1d7ab3f93c322732dd55&amp;fr2=&amp;fr=yfp-t-892&amp;tt=Thermaltake+iXoft+Review+(Page+2+of+3)+|+APH+Networks&amp;b=29&amp;ni=28&amp;no=41&amp;tab=organic&amp;sigr=11ipanvmk&amp;sigb=13ard8op9&amp;sigi=11qmb9lpq&amp;.crumb=19BkO0fEZoN" TargetMode="External"/><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chemicalforums.com/index.php?page=periodictable" TargetMode="Externa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ctrTitle"/>
          </p:nvPr>
        </p:nvSpPr>
        <p:spPr/>
        <p:txBody>
          <a:bodyPr/>
          <a:lstStyle/>
          <a:p>
            <a:pPr eaLnBrk="1" hangingPunct="1"/>
            <a:r>
              <a:rPr lang="en-US" b="1" dirty="0" smtClean="0"/>
              <a:t>Unit 5</a:t>
            </a:r>
            <a:br>
              <a:rPr lang="en-US" b="1" dirty="0" smtClean="0"/>
            </a:br>
            <a:r>
              <a:rPr lang="en-US" b="1" dirty="0" smtClean="0"/>
              <a:t>Chemical Bonding</a:t>
            </a:r>
          </a:p>
        </p:txBody>
      </p:sp>
    </p:spTree>
    <p:extLst>
      <p:ext uri="{BB962C8B-B14F-4D97-AF65-F5344CB8AC3E}">
        <p14:creationId xmlns:p14="http://schemas.microsoft.com/office/powerpoint/2010/main" val="90415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55596" y="1173713"/>
            <a:ext cx="8504238" cy="4572000"/>
          </a:xfrm>
        </p:spPr>
        <p:txBody>
          <a:bodyPr/>
          <a:lstStyle/>
          <a:p>
            <a:pPr eaLnBrk="1" hangingPunct="1">
              <a:lnSpc>
                <a:spcPct val="90000"/>
              </a:lnSpc>
            </a:pPr>
            <a:r>
              <a:rPr lang="en-US" sz="4000" b="1" dirty="0" smtClean="0"/>
              <a:t>Ex. </a:t>
            </a:r>
            <a:r>
              <a:rPr lang="en-US" sz="4000" dirty="0" smtClean="0"/>
              <a:t>How many of each atom are  in H</a:t>
            </a:r>
            <a:r>
              <a:rPr lang="en-US" sz="4000" baseline="-25000" dirty="0" smtClean="0"/>
              <a:t>2</a:t>
            </a:r>
            <a:r>
              <a:rPr lang="en-US" sz="4000" dirty="0" smtClean="0"/>
              <a:t>O?</a:t>
            </a:r>
          </a:p>
          <a:p>
            <a:pPr eaLnBrk="1" hangingPunct="1">
              <a:lnSpc>
                <a:spcPct val="90000"/>
              </a:lnSpc>
            </a:pPr>
            <a:endParaRPr lang="en-US" sz="4000" dirty="0" smtClean="0"/>
          </a:p>
          <a:p>
            <a:pPr eaLnBrk="1" hangingPunct="1">
              <a:lnSpc>
                <a:spcPct val="90000"/>
              </a:lnSpc>
            </a:pPr>
            <a:endParaRPr lang="en-US" sz="4000" dirty="0" smtClean="0"/>
          </a:p>
          <a:p>
            <a:pPr>
              <a:spcAft>
                <a:spcPts val="600"/>
              </a:spcAft>
            </a:pPr>
            <a:r>
              <a:rPr lang="en-US" sz="4000" b="1" dirty="0" smtClean="0"/>
              <a:t>Ex. </a:t>
            </a:r>
            <a:r>
              <a:rPr lang="en-US" sz="4000" dirty="0" smtClean="0"/>
              <a:t>How many of each atom are  in Li</a:t>
            </a:r>
            <a:r>
              <a:rPr lang="en-US" sz="4000" baseline="-25000" dirty="0" smtClean="0"/>
              <a:t>3</a:t>
            </a:r>
            <a:r>
              <a:rPr lang="en-US" sz="4000" dirty="0" smtClean="0"/>
              <a:t>PO</a:t>
            </a:r>
            <a:r>
              <a:rPr lang="en-US" sz="4000" baseline="-25000" dirty="0" smtClean="0"/>
              <a:t>4</a:t>
            </a:r>
            <a:r>
              <a:rPr lang="en-US" sz="4000" dirty="0" smtClean="0"/>
              <a:t>?</a:t>
            </a:r>
          </a:p>
          <a:p>
            <a:endParaRPr lang="en-US" sz="4000" dirty="0"/>
          </a:p>
        </p:txBody>
      </p:sp>
      <p:sp>
        <p:nvSpPr>
          <p:cNvPr id="2" name="Title 1"/>
          <p:cNvSpPr>
            <a:spLocks noGrp="1"/>
          </p:cNvSpPr>
          <p:nvPr>
            <p:ph type="title" idx="4294967295"/>
          </p:nvPr>
        </p:nvSpPr>
        <p:spPr>
          <a:xfrm>
            <a:off x="0" y="414888"/>
            <a:ext cx="8534400" cy="758825"/>
          </a:xfrm>
        </p:spPr>
        <p:txBody>
          <a:bodyPr>
            <a:normAutofit fontScale="90000"/>
          </a:bodyPr>
          <a:lstStyle/>
          <a:p>
            <a:r>
              <a:rPr lang="en-US" sz="4400" b="1" dirty="0" smtClean="0"/>
              <a:t>Chemical Formulas</a:t>
            </a:r>
            <a:endParaRPr lang="en-US" sz="4400" b="1" dirty="0"/>
          </a:p>
        </p:txBody>
      </p:sp>
      <p:pic>
        <p:nvPicPr>
          <p:cNvPr id="1026" name="Picture 2" descr="http://ts3.mm.bing.net/images/thumbnail.aspx?q=1188336570406&amp;id=b61d503f87888e28ebad87d546fbd0c9"/>
          <p:cNvPicPr>
            <a:picLocks noChangeAspect="1" noChangeArrowheads="1"/>
          </p:cNvPicPr>
          <p:nvPr/>
        </p:nvPicPr>
        <p:blipFill>
          <a:blip r:embed="rId2" cstate="print"/>
          <a:srcRect/>
          <a:stretch>
            <a:fillRect/>
          </a:stretch>
        </p:blipFill>
        <p:spPr bwMode="auto">
          <a:xfrm>
            <a:off x="6996722" y="5105400"/>
            <a:ext cx="1651977" cy="1288542"/>
          </a:xfrm>
          <a:prstGeom prst="rect">
            <a:avLst/>
          </a:prstGeom>
          <a:noFill/>
        </p:spPr>
      </p:pic>
    </p:spTree>
    <p:extLst>
      <p:ext uri="{BB962C8B-B14F-4D97-AF65-F5344CB8AC3E}">
        <p14:creationId xmlns:p14="http://schemas.microsoft.com/office/powerpoint/2010/main" val="110461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502722" y="381000"/>
            <a:ext cx="8229600" cy="1139825"/>
          </a:xfrm>
        </p:spPr>
        <p:txBody>
          <a:bodyPr/>
          <a:lstStyle/>
          <a:p>
            <a:pPr eaLnBrk="1" hangingPunct="1"/>
            <a:r>
              <a:rPr lang="en-US" sz="4400" b="1" dirty="0" smtClean="0"/>
              <a:t>Atomic Stability</a:t>
            </a:r>
          </a:p>
        </p:txBody>
      </p:sp>
      <p:sp>
        <p:nvSpPr>
          <p:cNvPr id="17411" name="Rectangle 3"/>
          <p:cNvSpPr>
            <a:spLocks noGrp="1" noChangeArrowheads="1"/>
          </p:cNvSpPr>
          <p:nvPr>
            <p:ph type="body" idx="4294967295"/>
          </p:nvPr>
        </p:nvSpPr>
        <p:spPr>
          <a:xfrm>
            <a:off x="533400" y="1423513"/>
            <a:ext cx="8610600" cy="4800600"/>
          </a:xfrm>
        </p:spPr>
        <p:txBody>
          <a:bodyPr/>
          <a:lstStyle/>
          <a:p>
            <a:pPr eaLnBrk="1" hangingPunct="1"/>
            <a:r>
              <a:rPr lang="en-US" sz="4000" b="1" i="1" dirty="0" smtClean="0"/>
              <a:t>REMEMBER: </a:t>
            </a:r>
            <a:r>
              <a:rPr lang="en-US" sz="4000" dirty="0" smtClean="0"/>
              <a:t>An atom is chemically stable when its outer energy level is </a:t>
            </a:r>
            <a:r>
              <a:rPr lang="en-US" sz="4000" b="1" i="1" dirty="0" smtClean="0">
                <a:solidFill>
                  <a:schemeClr val="accent6">
                    <a:lumMod val="50000"/>
                  </a:schemeClr>
                </a:solidFill>
                <a:effectLst>
                  <a:outerShdw blurRad="38100" dist="38100" dir="2700000" algn="tl">
                    <a:srgbClr val="000000">
                      <a:alpha val="43137"/>
                    </a:srgbClr>
                  </a:outerShdw>
                </a:effectLst>
              </a:rPr>
              <a:t>complete </a:t>
            </a:r>
            <a:r>
              <a:rPr lang="en-US" sz="4000" dirty="0" smtClean="0"/>
              <a:t>(like the </a:t>
            </a:r>
            <a:r>
              <a:rPr lang="en-US" sz="4000" b="1" i="1" u="sng" dirty="0" smtClean="0">
                <a:solidFill>
                  <a:schemeClr val="accent6">
                    <a:lumMod val="50000"/>
                  </a:schemeClr>
                </a:solidFill>
                <a:effectLst>
                  <a:outerShdw blurRad="38100" dist="38100" dir="2700000" algn="tl">
                    <a:srgbClr val="000000">
                      <a:alpha val="43137"/>
                    </a:srgbClr>
                  </a:outerShdw>
                </a:effectLst>
              </a:rPr>
              <a:t>Noble Gases</a:t>
            </a:r>
            <a:r>
              <a:rPr lang="en-US" sz="4000" dirty="0" smtClean="0"/>
              <a:t>)</a:t>
            </a:r>
          </a:p>
          <a:p>
            <a:pPr eaLnBrk="1" hangingPunct="1"/>
            <a:endParaRPr lang="en-US" sz="3000" dirty="0" smtClean="0"/>
          </a:p>
        </p:txBody>
      </p:sp>
      <p:pic>
        <p:nvPicPr>
          <p:cNvPr id="17412" name="Picture 13" descr="Image:Electron shell 010 Neon.svg">
            <a:hlinkClick r:id="rId2"/>
          </p:cNvPr>
          <p:cNvPicPr>
            <a:picLocks noChangeAspect="1" noChangeArrowheads="1"/>
          </p:cNvPicPr>
          <p:nvPr/>
        </p:nvPicPr>
        <p:blipFill>
          <a:blip r:embed="rId3" cstate="print"/>
          <a:srcRect l="24373" t="29333" r="22580" b="21333"/>
          <a:stretch>
            <a:fillRect/>
          </a:stretch>
        </p:blipFill>
        <p:spPr bwMode="auto">
          <a:xfrm>
            <a:off x="1143000" y="3657600"/>
            <a:ext cx="2819400" cy="2819400"/>
          </a:xfrm>
          <a:prstGeom prst="rect">
            <a:avLst/>
          </a:prstGeom>
          <a:noFill/>
          <a:ln w="9525">
            <a:noFill/>
            <a:miter lim="800000"/>
            <a:headEnd/>
            <a:tailEnd/>
          </a:ln>
        </p:spPr>
      </p:pic>
      <p:pic>
        <p:nvPicPr>
          <p:cNvPr id="17413" name="Picture 14" descr="krypton"/>
          <p:cNvPicPr>
            <a:picLocks noChangeAspect="1" noChangeArrowheads="1"/>
          </p:cNvPicPr>
          <p:nvPr/>
        </p:nvPicPr>
        <p:blipFill>
          <a:blip r:embed="rId4" cstate="print"/>
          <a:srcRect/>
          <a:stretch>
            <a:fillRect/>
          </a:stretch>
        </p:blipFill>
        <p:spPr bwMode="auto">
          <a:xfrm>
            <a:off x="5486400" y="4419600"/>
            <a:ext cx="2133600" cy="1622425"/>
          </a:xfrm>
          <a:prstGeom prst="rect">
            <a:avLst/>
          </a:prstGeom>
          <a:noFill/>
          <a:ln w="9525">
            <a:noFill/>
            <a:miter lim="800000"/>
            <a:headEnd/>
            <a:tailEnd/>
          </a:ln>
        </p:spPr>
      </p:pic>
    </p:spTree>
    <p:extLst>
      <p:ext uri="{BB962C8B-B14F-4D97-AF65-F5344CB8AC3E}">
        <p14:creationId xmlns:p14="http://schemas.microsoft.com/office/powerpoint/2010/main" val="214155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76200"/>
            <a:ext cx="8229600" cy="1139825"/>
          </a:xfrm>
        </p:spPr>
        <p:txBody>
          <a:bodyPr/>
          <a:lstStyle/>
          <a:p>
            <a:pPr eaLnBrk="1" hangingPunct="1"/>
            <a:r>
              <a:rPr lang="en-US" sz="4400" b="1" dirty="0" smtClean="0"/>
              <a:t>Atomic Stability</a:t>
            </a:r>
          </a:p>
        </p:txBody>
      </p:sp>
      <p:sp>
        <p:nvSpPr>
          <p:cNvPr id="17411" name="Rectangle 3"/>
          <p:cNvSpPr>
            <a:spLocks noGrp="1" noChangeArrowheads="1"/>
          </p:cNvSpPr>
          <p:nvPr>
            <p:ph type="body" idx="4294967295"/>
          </p:nvPr>
        </p:nvSpPr>
        <p:spPr>
          <a:xfrm>
            <a:off x="457200" y="1524000"/>
            <a:ext cx="8686800" cy="4800600"/>
          </a:xfrm>
        </p:spPr>
        <p:txBody>
          <a:bodyPr/>
          <a:lstStyle/>
          <a:p>
            <a:pPr eaLnBrk="1" hangingPunct="1"/>
            <a:r>
              <a:rPr lang="en-US" sz="4000" dirty="0" smtClean="0"/>
              <a:t>Elements will form chemical </a:t>
            </a:r>
            <a:r>
              <a:rPr lang="en-US" sz="4000" b="1" i="1" u="sng" dirty="0" smtClean="0">
                <a:solidFill>
                  <a:schemeClr val="accent6">
                    <a:lumMod val="50000"/>
                  </a:schemeClr>
                </a:solidFill>
                <a:effectLst>
                  <a:outerShdw blurRad="38100" dist="38100" dir="2700000" algn="tl">
                    <a:srgbClr val="000000">
                      <a:alpha val="43137"/>
                    </a:srgbClr>
                  </a:outerShdw>
                </a:effectLst>
              </a:rPr>
              <a:t>bonds</a:t>
            </a:r>
            <a:r>
              <a:rPr lang="en-US" sz="4000" dirty="0" smtClean="0"/>
              <a:t> in order to become stable!</a:t>
            </a:r>
          </a:p>
        </p:txBody>
      </p:sp>
      <p:pic>
        <p:nvPicPr>
          <p:cNvPr id="17414" name="Picture 18" descr="FG03_09C"/>
          <p:cNvPicPr>
            <a:picLocks noChangeAspect="1" noChangeArrowheads="1"/>
          </p:cNvPicPr>
          <p:nvPr/>
        </p:nvPicPr>
        <p:blipFill>
          <a:blip r:embed="rId2" cstate="print"/>
          <a:srcRect r="33769" b="75049"/>
          <a:stretch>
            <a:fillRect/>
          </a:stretch>
        </p:blipFill>
        <p:spPr bwMode="auto">
          <a:xfrm>
            <a:off x="2895600" y="3657600"/>
            <a:ext cx="4114800" cy="1727200"/>
          </a:xfrm>
          <a:prstGeom prst="rect">
            <a:avLst/>
          </a:prstGeom>
          <a:noFill/>
          <a:ln w="9525">
            <a:noFill/>
            <a:miter lim="800000"/>
            <a:headEnd/>
            <a:tailEnd/>
          </a:ln>
        </p:spPr>
      </p:pic>
    </p:spTree>
    <p:extLst>
      <p:ext uri="{BB962C8B-B14F-4D97-AF65-F5344CB8AC3E}">
        <p14:creationId xmlns:p14="http://schemas.microsoft.com/office/powerpoint/2010/main" val="164638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609600" y="533400"/>
            <a:ext cx="8229600" cy="1139825"/>
          </a:xfrm>
        </p:spPr>
        <p:txBody>
          <a:bodyPr/>
          <a:lstStyle/>
          <a:p>
            <a:pPr eaLnBrk="1" hangingPunct="1"/>
            <a:r>
              <a:rPr lang="en-US" sz="4400" b="1" dirty="0" smtClean="0"/>
              <a:t>Atomic Stability</a:t>
            </a:r>
          </a:p>
        </p:txBody>
      </p:sp>
      <p:sp>
        <p:nvSpPr>
          <p:cNvPr id="18435" name="Rectangle 3"/>
          <p:cNvSpPr>
            <a:spLocks noGrp="1" noChangeArrowheads="1"/>
          </p:cNvSpPr>
          <p:nvPr>
            <p:ph type="body" idx="4294967295"/>
          </p:nvPr>
        </p:nvSpPr>
        <p:spPr>
          <a:xfrm>
            <a:off x="609600" y="1981200"/>
            <a:ext cx="7848600" cy="4191000"/>
          </a:xfrm>
        </p:spPr>
        <p:txBody>
          <a:bodyPr/>
          <a:lstStyle/>
          <a:p>
            <a:pPr eaLnBrk="1" hangingPunct="1"/>
            <a:r>
              <a:rPr lang="en-US" sz="4400" dirty="0" smtClean="0"/>
              <a:t>The </a:t>
            </a:r>
            <a:r>
              <a:rPr lang="en-US" sz="4400" b="1" i="1" u="sng" dirty="0" smtClean="0">
                <a:solidFill>
                  <a:schemeClr val="accent6">
                    <a:lumMod val="50000"/>
                  </a:schemeClr>
                </a:solidFill>
                <a:effectLst>
                  <a:outerShdw blurRad="38100" dist="38100" dir="2700000" algn="tl">
                    <a:srgbClr val="000000">
                      <a:alpha val="43137"/>
                    </a:srgbClr>
                  </a:outerShdw>
                </a:effectLst>
              </a:rPr>
              <a:t>Octet Rule </a:t>
            </a:r>
            <a:r>
              <a:rPr lang="en-US" sz="4400" dirty="0" smtClean="0"/>
              <a:t>says that atoms tend to combine so they have </a:t>
            </a:r>
            <a:r>
              <a:rPr lang="en-US" sz="4400" b="1" i="1" u="sng" dirty="0" smtClean="0">
                <a:solidFill>
                  <a:schemeClr val="accent6">
                    <a:lumMod val="50000"/>
                  </a:schemeClr>
                </a:solidFill>
                <a:effectLst>
                  <a:outerShdw blurRad="38100" dist="38100" dir="2700000" algn="tl">
                    <a:srgbClr val="000000">
                      <a:alpha val="43137"/>
                    </a:srgbClr>
                  </a:outerShdw>
                </a:effectLst>
              </a:rPr>
              <a:t>eight</a:t>
            </a:r>
            <a:r>
              <a:rPr lang="en-US" sz="4400" dirty="0" smtClean="0"/>
              <a:t> electrons in their outer energy level</a:t>
            </a:r>
          </a:p>
        </p:txBody>
      </p:sp>
    </p:spTree>
    <p:extLst>
      <p:ext uri="{BB962C8B-B14F-4D97-AF65-F5344CB8AC3E}">
        <p14:creationId xmlns:p14="http://schemas.microsoft.com/office/powerpoint/2010/main" val="216212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545275" y="304800"/>
            <a:ext cx="8229600" cy="1139825"/>
          </a:xfrm>
        </p:spPr>
        <p:txBody>
          <a:bodyPr/>
          <a:lstStyle/>
          <a:p>
            <a:pPr eaLnBrk="1" hangingPunct="1"/>
            <a:r>
              <a:rPr lang="en-US" sz="4400" b="1" dirty="0" smtClean="0"/>
              <a:t>Atomic Stability</a:t>
            </a:r>
          </a:p>
        </p:txBody>
      </p:sp>
      <p:sp>
        <p:nvSpPr>
          <p:cNvPr id="18435" name="Rectangle 3"/>
          <p:cNvSpPr>
            <a:spLocks noGrp="1" noChangeArrowheads="1"/>
          </p:cNvSpPr>
          <p:nvPr>
            <p:ph type="body" idx="4294967295"/>
          </p:nvPr>
        </p:nvSpPr>
        <p:spPr>
          <a:xfrm>
            <a:off x="987631" y="1600200"/>
            <a:ext cx="7772400" cy="4114800"/>
          </a:xfrm>
        </p:spPr>
        <p:txBody>
          <a:bodyPr>
            <a:normAutofit lnSpcReduction="10000"/>
          </a:bodyPr>
          <a:lstStyle/>
          <a:p>
            <a:pPr eaLnBrk="1" hangingPunct="1"/>
            <a:r>
              <a:rPr lang="en-US" sz="4000" dirty="0" smtClean="0"/>
              <a:t>Atoms can </a:t>
            </a:r>
            <a:r>
              <a:rPr lang="en-US" sz="4000" b="1" i="1" u="sng" dirty="0" smtClean="0">
                <a:solidFill>
                  <a:schemeClr val="accent6">
                    <a:lumMod val="50000"/>
                  </a:schemeClr>
                </a:solidFill>
                <a:effectLst>
                  <a:outerShdw blurRad="38100" dist="38100" dir="2700000" algn="tl">
                    <a:srgbClr val="000000">
                      <a:alpha val="43137"/>
                    </a:srgbClr>
                  </a:outerShdw>
                </a:effectLst>
              </a:rPr>
              <a:t>gain</a:t>
            </a:r>
            <a:r>
              <a:rPr lang="en-US" sz="4000" dirty="0" smtClean="0"/>
              <a:t>, </a:t>
            </a:r>
            <a:r>
              <a:rPr lang="en-US" sz="4000" b="1" i="1" u="sng" dirty="0" smtClean="0">
                <a:solidFill>
                  <a:schemeClr val="accent6">
                    <a:lumMod val="50000"/>
                  </a:schemeClr>
                </a:solidFill>
                <a:effectLst>
                  <a:outerShdw blurRad="38100" dist="38100" dir="2700000" algn="tl">
                    <a:srgbClr val="000000">
                      <a:alpha val="43137"/>
                    </a:srgbClr>
                  </a:outerShdw>
                </a:effectLst>
              </a:rPr>
              <a:t>lose</a:t>
            </a:r>
            <a:r>
              <a:rPr lang="en-US" sz="4000" dirty="0" smtClean="0"/>
              <a:t>, or </a:t>
            </a:r>
            <a:r>
              <a:rPr lang="en-US" sz="4000" b="1" i="1" u="sng" dirty="0" smtClean="0">
                <a:solidFill>
                  <a:schemeClr val="accent6">
                    <a:lumMod val="50000"/>
                  </a:schemeClr>
                </a:solidFill>
                <a:effectLst>
                  <a:outerShdw blurRad="38100" dist="38100" dir="2700000" algn="tl">
                    <a:srgbClr val="000000">
                      <a:alpha val="43137"/>
                    </a:srgbClr>
                  </a:outerShdw>
                </a:effectLst>
              </a:rPr>
              <a:t>share</a:t>
            </a:r>
            <a:r>
              <a:rPr lang="en-US" sz="4000" dirty="0" smtClean="0"/>
              <a:t> electrons to complete their outer energy levels and become stable</a:t>
            </a:r>
          </a:p>
          <a:p>
            <a:pPr eaLnBrk="1" hangingPunct="1"/>
            <a:endParaRPr lang="en-US" sz="1200" dirty="0" smtClean="0"/>
          </a:p>
          <a:p>
            <a:pPr eaLnBrk="1" hangingPunct="1"/>
            <a:r>
              <a:rPr lang="en-US" sz="4000" dirty="0" smtClean="0"/>
              <a:t>Gaining, losing, and sharing electrons forms a </a:t>
            </a:r>
            <a:r>
              <a:rPr lang="en-US" sz="4000" b="1" i="1" u="sng" dirty="0" smtClean="0">
                <a:solidFill>
                  <a:schemeClr val="accent6">
                    <a:lumMod val="50000"/>
                  </a:schemeClr>
                </a:solidFill>
                <a:effectLst>
                  <a:outerShdw blurRad="38100" dist="38100" dir="2700000" algn="tl">
                    <a:srgbClr val="000000">
                      <a:alpha val="43137"/>
                    </a:srgbClr>
                  </a:outerShdw>
                </a:effectLst>
              </a:rPr>
              <a:t>chemical bond </a:t>
            </a:r>
            <a:r>
              <a:rPr lang="en-US" sz="4000" dirty="0" smtClean="0"/>
              <a:t>between atoms</a:t>
            </a:r>
          </a:p>
          <a:p>
            <a:pPr eaLnBrk="1" hangingPunct="1"/>
            <a:endParaRPr lang="en-US" sz="4000" dirty="0" smtClean="0"/>
          </a:p>
        </p:txBody>
      </p:sp>
    </p:spTree>
    <p:extLst>
      <p:ext uri="{BB962C8B-B14F-4D97-AF65-F5344CB8AC3E}">
        <p14:creationId xmlns:p14="http://schemas.microsoft.com/office/powerpoint/2010/main" val="179350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ctrTitle"/>
          </p:nvPr>
        </p:nvSpPr>
        <p:spPr/>
        <p:txBody>
          <a:bodyPr/>
          <a:lstStyle/>
          <a:p>
            <a:pPr eaLnBrk="1" hangingPunct="1"/>
            <a:r>
              <a:rPr lang="en-US" b="1" dirty="0" smtClean="0"/>
              <a:t>Kinds of Bonds</a:t>
            </a:r>
          </a:p>
        </p:txBody>
      </p:sp>
    </p:spTree>
    <p:extLst>
      <p:ext uri="{BB962C8B-B14F-4D97-AF65-F5344CB8AC3E}">
        <p14:creationId xmlns:p14="http://schemas.microsoft.com/office/powerpoint/2010/main" val="391643256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idx="4294967295"/>
          </p:nvPr>
        </p:nvSpPr>
        <p:spPr>
          <a:xfrm>
            <a:off x="0" y="312738"/>
            <a:ext cx="8216900" cy="917575"/>
          </a:xfrm>
        </p:spPr>
        <p:txBody>
          <a:bodyPr>
            <a:normAutofit/>
          </a:bodyPr>
          <a:lstStyle/>
          <a:p>
            <a:pPr marL="484632" algn="l" eaLnBrk="1" fontAlgn="auto" hangingPunct="1">
              <a:spcAft>
                <a:spcPts val="0"/>
              </a:spcAft>
              <a:defRPr/>
            </a:pPr>
            <a:r>
              <a:rPr lang="en-US" sz="4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t>Chemical Bonding</a:t>
            </a:r>
          </a:p>
        </p:txBody>
      </p:sp>
      <p:sp>
        <p:nvSpPr>
          <p:cNvPr id="22531" name="Rectangle 3"/>
          <p:cNvSpPr>
            <a:spLocks noGrp="1" noChangeArrowheads="1"/>
          </p:cNvSpPr>
          <p:nvPr>
            <p:ph type="body" sz="half" idx="4294967295"/>
          </p:nvPr>
        </p:nvSpPr>
        <p:spPr>
          <a:xfrm>
            <a:off x="854468" y="1371600"/>
            <a:ext cx="4038600" cy="4530725"/>
          </a:xfrm>
        </p:spPr>
        <p:txBody>
          <a:bodyPr/>
          <a:lstStyle/>
          <a:p>
            <a:pPr marL="447675" indent="-382588" eaLnBrk="1" hangingPunct="1"/>
            <a:r>
              <a:rPr lang="en-US" b="1" i="1" u="sng" dirty="0" smtClean="0"/>
              <a:t>Chemical Bonds</a:t>
            </a:r>
            <a:r>
              <a:rPr lang="en-US" i="1" u="sng" dirty="0" smtClean="0"/>
              <a:t> </a:t>
            </a:r>
            <a:r>
              <a:rPr lang="en-US" dirty="0" smtClean="0"/>
              <a:t>are formed when atoms </a:t>
            </a:r>
            <a:r>
              <a:rPr lang="en-US" b="1" i="1" dirty="0" smtClean="0"/>
              <a:t>gain</a:t>
            </a:r>
            <a:r>
              <a:rPr lang="en-US" dirty="0" smtClean="0"/>
              <a:t>, </a:t>
            </a:r>
            <a:r>
              <a:rPr lang="en-US" b="1" i="1" dirty="0" smtClean="0"/>
              <a:t>lose</a:t>
            </a:r>
            <a:r>
              <a:rPr lang="en-US" dirty="0" smtClean="0"/>
              <a:t>, or </a:t>
            </a:r>
            <a:r>
              <a:rPr lang="en-US" b="1" i="1" dirty="0" smtClean="0"/>
              <a:t>share</a:t>
            </a:r>
            <a:r>
              <a:rPr lang="en-US" dirty="0" smtClean="0"/>
              <a:t> electrons</a:t>
            </a:r>
            <a:endParaRPr lang="en-US" b="1" dirty="0" smtClean="0"/>
          </a:p>
        </p:txBody>
      </p:sp>
      <p:pic>
        <p:nvPicPr>
          <p:cNvPr id="22532" name="Picture 4" descr="h2o"/>
          <p:cNvPicPr>
            <a:picLocks noChangeAspect="1" noChangeArrowheads="1"/>
          </p:cNvPicPr>
          <p:nvPr/>
        </p:nvPicPr>
        <p:blipFill>
          <a:blip r:embed="rId2" cstate="print"/>
          <a:srcRect/>
          <a:stretch>
            <a:fillRect/>
          </a:stretch>
        </p:blipFill>
        <p:spPr bwMode="auto">
          <a:xfrm>
            <a:off x="1080843" y="3429000"/>
            <a:ext cx="2993261" cy="2374900"/>
          </a:xfrm>
          <a:prstGeom prst="rect">
            <a:avLst/>
          </a:prstGeom>
          <a:noFill/>
          <a:ln w="9525">
            <a:noFill/>
            <a:miter lim="800000"/>
            <a:headEnd/>
            <a:tailEnd/>
          </a:ln>
        </p:spPr>
      </p:pic>
      <p:pic>
        <p:nvPicPr>
          <p:cNvPr id="22533" name="Picture 13" descr="FG03_03"/>
          <p:cNvPicPr>
            <a:picLocks noChangeAspect="1" noChangeArrowheads="1"/>
          </p:cNvPicPr>
          <p:nvPr/>
        </p:nvPicPr>
        <p:blipFill>
          <a:blip r:embed="rId3" cstate="print"/>
          <a:srcRect/>
          <a:stretch>
            <a:fillRect/>
          </a:stretch>
        </p:blipFill>
        <p:spPr bwMode="auto">
          <a:xfrm>
            <a:off x="5638800" y="786369"/>
            <a:ext cx="1960563" cy="2438400"/>
          </a:xfrm>
          <a:prstGeom prst="rect">
            <a:avLst/>
          </a:prstGeom>
          <a:noFill/>
          <a:ln w="9525">
            <a:noFill/>
            <a:miter lim="800000"/>
            <a:headEnd/>
            <a:tailEnd/>
          </a:ln>
        </p:spPr>
      </p:pic>
      <p:pic>
        <p:nvPicPr>
          <p:cNvPr id="22534" name="Picture 3"/>
          <p:cNvPicPr>
            <a:picLocks noChangeAspect="1" noChangeArrowheads="1"/>
          </p:cNvPicPr>
          <p:nvPr/>
        </p:nvPicPr>
        <p:blipFill>
          <a:blip r:embed="rId4" cstate="print"/>
          <a:srcRect/>
          <a:stretch>
            <a:fillRect/>
          </a:stretch>
        </p:blipFill>
        <p:spPr bwMode="auto">
          <a:xfrm>
            <a:off x="4681002" y="3584259"/>
            <a:ext cx="3505200" cy="2239433"/>
          </a:xfrm>
          <a:prstGeom prst="rect">
            <a:avLst/>
          </a:prstGeom>
          <a:noFill/>
          <a:ln w="9525">
            <a:noFill/>
            <a:miter lim="800000"/>
            <a:headEnd/>
            <a:tailEnd/>
          </a:ln>
        </p:spPr>
      </p:pic>
    </p:spTree>
    <p:extLst>
      <p:ext uri="{BB962C8B-B14F-4D97-AF65-F5344CB8AC3E}">
        <p14:creationId xmlns:p14="http://schemas.microsoft.com/office/powerpoint/2010/main" val="240116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253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253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2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4800" y="457200"/>
            <a:ext cx="8534400" cy="758825"/>
          </a:xfrm>
        </p:spPr>
        <p:txBody>
          <a:bodyPr>
            <a:normAutofit fontScale="90000"/>
          </a:bodyPr>
          <a:lstStyle/>
          <a:p>
            <a:r>
              <a:rPr lang="en-US" sz="4400" b="1" dirty="0" smtClean="0"/>
              <a:t>Ionic Bonding</a:t>
            </a:r>
            <a:endParaRPr lang="en-US" sz="4400" b="1" dirty="0"/>
          </a:p>
        </p:txBody>
      </p:sp>
      <p:sp>
        <p:nvSpPr>
          <p:cNvPr id="25602" name="Rectangle 3"/>
          <p:cNvSpPr>
            <a:spLocks noGrp="1" noChangeArrowheads="1"/>
          </p:cNvSpPr>
          <p:nvPr>
            <p:ph idx="1"/>
          </p:nvPr>
        </p:nvSpPr>
        <p:spPr>
          <a:xfrm>
            <a:off x="457200" y="1905000"/>
            <a:ext cx="8001000" cy="3429000"/>
          </a:xfrm>
        </p:spPr>
        <p:txBody>
          <a:bodyPr>
            <a:normAutofit fontScale="92500" lnSpcReduction="20000"/>
          </a:bodyPr>
          <a:lstStyle/>
          <a:p>
            <a:pPr marL="447675" indent="-382588" eaLnBrk="1" hangingPunct="1"/>
            <a:r>
              <a:rPr lang="en-US" sz="4000" dirty="0" smtClean="0"/>
              <a:t>An </a:t>
            </a:r>
            <a:r>
              <a:rPr lang="en-US" sz="4000" b="1" i="1" u="sng" dirty="0" smtClean="0">
                <a:solidFill>
                  <a:schemeClr val="accent6">
                    <a:lumMod val="50000"/>
                  </a:schemeClr>
                </a:solidFill>
                <a:effectLst>
                  <a:outerShdw blurRad="38100" dist="38100" dir="2700000" algn="tl">
                    <a:srgbClr val="000000">
                      <a:alpha val="43137"/>
                    </a:srgbClr>
                  </a:outerShdw>
                </a:effectLst>
              </a:rPr>
              <a:t>ion </a:t>
            </a:r>
            <a:r>
              <a:rPr lang="en-US" sz="4000" dirty="0" smtClean="0"/>
              <a:t>is a charged particle – it has a different number of electrons than protons</a:t>
            </a:r>
          </a:p>
          <a:p>
            <a:pPr marL="447675" indent="-382588" eaLnBrk="1" hangingPunct="1"/>
            <a:endParaRPr lang="en-US" sz="1200" dirty="0" smtClean="0"/>
          </a:p>
          <a:p>
            <a:pPr marL="447675" indent="-382588" eaLnBrk="1" hangingPunct="1"/>
            <a:r>
              <a:rPr lang="en-US" sz="4000" dirty="0" smtClean="0"/>
              <a:t>An </a:t>
            </a:r>
            <a:r>
              <a:rPr lang="en-US" sz="4000" b="1" i="1" u="sng" dirty="0" smtClean="0">
                <a:solidFill>
                  <a:schemeClr val="accent6">
                    <a:lumMod val="50000"/>
                  </a:schemeClr>
                </a:solidFill>
                <a:effectLst>
                  <a:outerShdw blurRad="38100" dist="38100" dir="2700000" algn="tl">
                    <a:srgbClr val="000000">
                      <a:alpha val="43137"/>
                    </a:srgbClr>
                  </a:outerShdw>
                </a:effectLst>
              </a:rPr>
              <a:t>ionic bond</a:t>
            </a:r>
            <a:r>
              <a:rPr lang="en-US" sz="4000" i="1" dirty="0" smtClean="0">
                <a:solidFill>
                  <a:schemeClr val="accent6">
                    <a:lumMod val="50000"/>
                  </a:schemeClr>
                </a:solidFill>
                <a:effectLst>
                  <a:outerShdw blurRad="38100" dist="38100" dir="2700000" algn="tl">
                    <a:srgbClr val="000000">
                      <a:alpha val="43137"/>
                    </a:srgbClr>
                  </a:outerShdw>
                </a:effectLst>
              </a:rPr>
              <a:t> </a:t>
            </a:r>
            <a:r>
              <a:rPr lang="en-US" sz="4000" dirty="0" smtClean="0"/>
              <a:t>is the </a:t>
            </a:r>
            <a:r>
              <a:rPr lang="en-US" sz="4000" b="1" i="1" dirty="0" smtClean="0"/>
              <a:t>attractive</a:t>
            </a:r>
            <a:r>
              <a:rPr lang="en-US" sz="4000" dirty="0" smtClean="0"/>
              <a:t> force between the </a:t>
            </a:r>
            <a:r>
              <a:rPr lang="en-US" sz="4000" b="1" i="1" dirty="0" smtClean="0"/>
              <a:t>opposite charges </a:t>
            </a:r>
            <a:r>
              <a:rPr lang="en-US" sz="4000" dirty="0" smtClean="0"/>
              <a:t>of the ions</a:t>
            </a:r>
          </a:p>
          <a:p>
            <a:pPr marL="447675" indent="-382588" eaLnBrk="1" hangingPunct="1"/>
            <a:endParaRPr lang="en-US" sz="2500" dirty="0" smtClean="0"/>
          </a:p>
        </p:txBody>
      </p:sp>
    </p:spTree>
    <p:extLst>
      <p:ext uri="{BB962C8B-B14F-4D97-AF65-F5344CB8AC3E}">
        <p14:creationId xmlns:p14="http://schemas.microsoft.com/office/powerpoint/2010/main" val="133074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Ionic Bonding</a:t>
            </a:r>
          </a:p>
        </p:txBody>
      </p:sp>
      <p:sp>
        <p:nvSpPr>
          <p:cNvPr id="20483" name="Rectangle 3"/>
          <p:cNvSpPr>
            <a:spLocks noGrp="1" noChangeArrowheads="1"/>
          </p:cNvSpPr>
          <p:nvPr>
            <p:ph type="body" idx="1"/>
          </p:nvPr>
        </p:nvSpPr>
        <p:spPr>
          <a:xfrm>
            <a:off x="838200" y="2819400"/>
            <a:ext cx="8229600" cy="5029200"/>
          </a:xfrm>
        </p:spPr>
        <p:txBody>
          <a:bodyPr/>
          <a:lstStyle/>
          <a:p>
            <a:pPr eaLnBrk="1" hangingPunct="1">
              <a:lnSpc>
                <a:spcPct val="90000"/>
              </a:lnSpc>
            </a:pPr>
            <a:r>
              <a:rPr lang="en-US" altLang="en-US" dirty="0" smtClean="0"/>
              <a:t>This type of bonding occurs when a cation and an anion are attracted to each other (metal and a nonmetal).</a:t>
            </a:r>
          </a:p>
          <a:p>
            <a:pPr eaLnBrk="1" hangingPunct="1">
              <a:lnSpc>
                <a:spcPct val="90000"/>
              </a:lnSpc>
            </a:pPr>
            <a:r>
              <a:rPr lang="en-US" altLang="en-US" dirty="0" smtClean="0"/>
              <a:t>Typically metals lose electrons and become positive, and nonmetals gain electrons and become negative.</a:t>
            </a:r>
          </a:p>
          <a:p>
            <a:pPr eaLnBrk="1" hangingPunct="1">
              <a:lnSpc>
                <a:spcPct val="90000"/>
              </a:lnSpc>
            </a:pPr>
            <a:r>
              <a:rPr lang="en-US" altLang="en-US" dirty="0" smtClean="0"/>
              <a:t>This attraction between positive and negative charges is often referred to as “</a:t>
            </a:r>
            <a:r>
              <a:rPr lang="en-US" altLang="en-US" dirty="0" smtClean="0">
                <a:hlinkClick r:id="rId3"/>
              </a:rPr>
              <a:t>electrostatic attractions</a:t>
            </a:r>
            <a:r>
              <a:rPr lang="en-US" altLang="en-US" dirty="0" smtClean="0"/>
              <a:t>.”</a:t>
            </a:r>
          </a:p>
        </p:txBody>
      </p:sp>
    </p:spTree>
    <p:extLst>
      <p:ext uri="{BB962C8B-B14F-4D97-AF65-F5344CB8AC3E}">
        <p14:creationId xmlns:p14="http://schemas.microsoft.com/office/powerpoint/2010/main" val="3860537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92162"/>
          </a:xfrm>
        </p:spPr>
        <p:txBody>
          <a:bodyPr/>
          <a:lstStyle/>
          <a:p>
            <a:pPr eaLnBrk="1" hangingPunct="1"/>
            <a:r>
              <a:rPr lang="en-US" altLang="en-US" smtClean="0"/>
              <a:t>Ionic Bonding</a:t>
            </a:r>
          </a:p>
        </p:txBody>
      </p:sp>
      <p:sp>
        <p:nvSpPr>
          <p:cNvPr id="21507" name="Rectangle 3"/>
          <p:cNvSpPr>
            <a:spLocks noGrp="1" noChangeArrowheads="1"/>
          </p:cNvSpPr>
          <p:nvPr>
            <p:ph type="body" idx="1"/>
          </p:nvPr>
        </p:nvSpPr>
        <p:spPr>
          <a:xfrm>
            <a:off x="457200" y="1600200"/>
            <a:ext cx="6248400" cy="1524000"/>
          </a:xfrm>
        </p:spPr>
        <p:txBody>
          <a:bodyPr/>
          <a:lstStyle/>
          <a:p>
            <a:pPr eaLnBrk="1" hangingPunct="1"/>
            <a:endParaRPr lang="en-US" altLang="en-US" smtClean="0"/>
          </a:p>
        </p:txBody>
      </p:sp>
      <p:pic>
        <p:nvPicPr>
          <p:cNvPr id="21508" name="Picture 7" descr="http://revisionworld.co.uk/files/ionic%20bon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23938"/>
            <a:ext cx="7848600" cy="560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537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 11/13/18</a:t>
            </a:r>
            <a:endParaRPr lang="en-US" dirty="0"/>
          </a:p>
        </p:txBody>
      </p:sp>
      <p:sp>
        <p:nvSpPr>
          <p:cNvPr id="3" name="Content Placeholder 2"/>
          <p:cNvSpPr>
            <a:spLocks noGrp="1"/>
          </p:cNvSpPr>
          <p:nvPr>
            <p:ph idx="1"/>
          </p:nvPr>
        </p:nvSpPr>
        <p:spPr/>
        <p:txBody>
          <a:bodyPr>
            <a:normAutofit/>
          </a:bodyPr>
          <a:lstStyle/>
          <a:p>
            <a:r>
              <a:rPr lang="en-US" sz="3200" dirty="0" smtClean="0"/>
              <a:t>What are valence electrons?</a:t>
            </a:r>
          </a:p>
          <a:p>
            <a:r>
              <a:rPr lang="en-US" sz="3200" dirty="0" smtClean="0"/>
              <a:t>What is the difference between a Bohr Model and a Lewis Dot Structure?</a:t>
            </a:r>
          </a:p>
          <a:p>
            <a:r>
              <a:rPr lang="en-US" sz="3200" dirty="0" smtClean="0"/>
              <a:t>Draw both the Bohr Model and Lewis Dot Structure for Lithium.</a:t>
            </a:r>
            <a:endParaRPr lang="en-US" sz="3200" dirty="0"/>
          </a:p>
        </p:txBody>
      </p:sp>
    </p:spTree>
    <p:extLst>
      <p:ext uri="{BB962C8B-B14F-4D97-AF65-F5344CB8AC3E}">
        <p14:creationId xmlns:p14="http://schemas.microsoft.com/office/powerpoint/2010/main" val="4063158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Properties of Ionic Compounds</a:t>
            </a:r>
          </a:p>
        </p:txBody>
      </p:sp>
      <p:sp>
        <p:nvSpPr>
          <p:cNvPr id="22531" name="Rectangle 3"/>
          <p:cNvSpPr>
            <a:spLocks noGrp="1" noChangeArrowheads="1"/>
          </p:cNvSpPr>
          <p:nvPr>
            <p:ph type="body" idx="1"/>
          </p:nvPr>
        </p:nvSpPr>
        <p:spPr>
          <a:xfrm>
            <a:off x="838200" y="2362200"/>
            <a:ext cx="8229600" cy="5410200"/>
          </a:xfrm>
        </p:spPr>
        <p:txBody>
          <a:bodyPr/>
          <a:lstStyle/>
          <a:p>
            <a:pPr eaLnBrk="1" hangingPunct="1"/>
            <a:r>
              <a:rPr lang="en-US" altLang="en-US" dirty="0" smtClean="0"/>
              <a:t>The combination of atoms that results from an ionic bond is referred to as a </a:t>
            </a:r>
            <a:r>
              <a:rPr lang="en-US" altLang="en-US" b="1" i="1" dirty="0" smtClean="0"/>
              <a:t>compound.</a:t>
            </a:r>
          </a:p>
          <a:p>
            <a:pPr eaLnBrk="1" hangingPunct="1"/>
            <a:r>
              <a:rPr lang="en-US" altLang="en-US" dirty="0" smtClean="0"/>
              <a:t>The ionic bond itself is very strong.</a:t>
            </a:r>
          </a:p>
          <a:p>
            <a:pPr eaLnBrk="1" hangingPunct="1"/>
            <a:r>
              <a:rPr lang="en-US" altLang="en-US" dirty="0" smtClean="0"/>
              <a:t>Ionic compounds tend to have very high melting and boiling points.</a:t>
            </a:r>
          </a:p>
          <a:p>
            <a:pPr eaLnBrk="1" hangingPunct="1"/>
            <a:r>
              <a:rPr lang="en-US" altLang="en-US" dirty="0" smtClean="0"/>
              <a:t>Conductive in aqueous solution or when molten.</a:t>
            </a:r>
          </a:p>
          <a:p>
            <a:pPr eaLnBrk="1" hangingPunct="1"/>
            <a:r>
              <a:rPr lang="en-US" altLang="en-US" dirty="0" smtClean="0"/>
              <a:t>Hard and brittle. Usually solid at room temperature.</a:t>
            </a:r>
          </a:p>
        </p:txBody>
      </p:sp>
    </p:spTree>
    <p:extLst>
      <p:ext uri="{BB962C8B-B14F-4D97-AF65-F5344CB8AC3E}">
        <p14:creationId xmlns:p14="http://schemas.microsoft.com/office/powerpoint/2010/main" val="3958730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Ionic bonding Review</a:t>
            </a:r>
            <a:endParaRPr lang="en-US" dirty="0"/>
          </a:p>
        </p:txBody>
      </p:sp>
      <p:sp>
        <p:nvSpPr>
          <p:cNvPr id="3" name="Content Placeholder 2"/>
          <p:cNvSpPr>
            <a:spLocks noGrp="1"/>
          </p:cNvSpPr>
          <p:nvPr>
            <p:ph idx="1"/>
          </p:nvPr>
        </p:nvSpPr>
        <p:spPr/>
        <p:txBody>
          <a:bodyPr>
            <a:normAutofit lnSpcReduction="10000"/>
          </a:bodyPr>
          <a:lstStyle/>
          <a:p>
            <a:r>
              <a:rPr lang="en-US" sz="4000" dirty="0" smtClean="0"/>
              <a:t>Ionic bonding occurs between a metal and a non metal</a:t>
            </a:r>
          </a:p>
          <a:p>
            <a:endParaRPr lang="en-US" sz="4000" dirty="0" smtClean="0"/>
          </a:p>
          <a:p>
            <a:r>
              <a:rPr lang="en-US" sz="4000" dirty="0" smtClean="0"/>
              <a:t>One element will lose electrons while the other gains electrons</a:t>
            </a:r>
            <a:endParaRPr lang="en-US" sz="4000" dirty="0"/>
          </a:p>
        </p:txBody>
      </p:sp>
    </p:spTree>
    <p:extLst>
      <p:ext uri="{BB962C8B-B14F-4D97-AF65-F5344CB8AC3E}">
        <p14:creationId xmlns:p14="http://schemas.microsoft.com/office/powerpoint/2010/main" val="327979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34533" y="393613"/>
            <a:ext cx="6798734" cy="1303867"/>
          </a:xfrm>
        </p:spPr>
        <p:txBody>
          <a:bodyPr/>
          <a:lstStyle/>
          <a:p>
            <a:r>
              <a:rPr lang="en-US" sz="4400" b="1" dirty="0" smtClean="0"/>
              <a:t>Covalent Bonding</a:t>
            </a:r>
            <a:endParaRPr lang="en-US" sz="4400" b="1" dirty="0"/>
          </a:p>
        </p:txBody>
      </p:sp>
      <p:sp>
        <p:nvSpPr>
          <p:cNvPr id="23554" name="Rectangle 3"/>
          <p:cNvSpPr>
            <a:spLocks noGrp="1" noChangeArrowheads="1"/>
          </p:cNvSpPr>
          <p:nvPr>
            <p:ph idx="1"/>
          </p:nvPr>
        </p:nvSpPr>
        <p:spPr>
          <a:xfrm>
            <a:off x="1134533" y="1622157"/>
            <a:ext cx="6705599" cy="3813048"/>
          </a:xfrm>
        </p:spPr>
        <p:txBody>
          <a:bodyPr>
            <a:normAutofit lnSpcReduction="10000"/>
          </a:bodyPr>
          <a:lstStyle/>
          <a:p>
            <a:pPr marL="447675" indent="-382588" eaLnBrk="1" hangingPunct="1"/>
            <a:r>
              <a:rPr lang="en-US" sz="4000" dirty="0" smtClean="0"/>
              <a:t>A </a:t>
            </a:r>
            <a:r>
              <a:rPr lang="en-US" sz="4000" b="1" i="1" u="sng" dirty="0" smtClean="0">
                <a:solidFill>
                  <a:schemeClr val="accent6">
                    <a:lumMod val="50000"/>
                  </a:schemeClr>
                </a:solidFill>
                <a:effectLst>
                  <a:outerShdw blurRad="38100" dist="38100" dir="2700000" algn="tl">
                    <a:srgbClr val="000000">
                      <a:alpha val="43137"/>
                    </a:srgbClr>
                  </a:outerShdw>
                </a:effectLst>
              </a:rPr>
              <a:t>covalent</a:t>
            </a:r>
            <a:r>
              <a:rPr lang="en-US" sz="4000" dirty="0" smtClean="0"/>
              <a:t> bond forms when atoms </a:t>
            </a:r>
            <a:r>
              <a:rPr lang="en-US" sz="4000" b="1" i="1" u="sng" dirty="0" smtClean="0">
                <a:solidFill>
                  <a:schemeClr val="accent6">
                    <a:lumMod val="50000"/>
                  </a:schemeClr>
                </a:solidFill>
                <a:effectLst>
                  <a:outerShdw blurRad="38100" dist="38100" dir="2700000" algn="tl">
                    <a:srgbClr val="000000">
                      <a:alpha val="43137"/>
                    </a:srgbClr>
                  </a:outerShdw>
                </a:effectLst>
              </a:rPr>
              <a:t>share</a:t>
            </a:r>
            <a:r>
              <a:rPr lang="en-US" sz="4000" dirty="0" smtClean="0"/>
              <a:t> electrons </a:t>
            </a:r>
          </a:p>
          <a:p>
            <a:pPr marL="447675" indent="-382588" eaLnBrk="1" hangingPunct="1"/>
            <a:r>
              <a:rPr lang="en-US" sz="4000" dirty="0" smtClean="0"/>
              <a:t>A </a:t>
            </a:r>
            <a:r>
              <a:rPr lang="en-US" sz="4000" b="1" i="1" u="sng" dirty="0" smtClean="0">
                <a:solidFill>
                  <a:schemeClr val="accent6">
                    <a:lumMod val="50000"/>
                  </a:schemeClr>
                </a:solidFill>
                <a:effectLst>
                  <a:outerShdw blurRad="38100" dist="38100" dir="2700000" algn="tl">
                    <a:srgbClr val="000000">
                      <a:alpha val="43137"/>
                    </a:srgbClr>
                  </a:outerShdw>
                </a:effectLst>
              </a:rPr>
              <a:t>single</a:t>
            </a:r>
            <a:r>
              <a:rPr lang="en-US" sz="4000" dirty="0" smtClean="0"/>
              <a:t> bond contains </a:t>
            </a:r>
            <a:r>
              <a:rPr lang="en-US" sz="4000" b="1" i="1" u="sng" dirty="0" smtClean="0">
                <a:solidFill>
                  <a:schemeClr val="accent6">
                    <a:lumMod val="50000"/>
                  </a:schemeClr>
                </a:solidFill>
                <a:effectLst>
                  <a:outerShdw blurRad="38100" dist="38100" dir="2700000" algn="tl">
                    <a:srgbClr val="000000">
                      <a:alpha val="43137"/>
                    </a:srgbClr>
                  </a:outerShdw>
                </a:effectLst>
              </a:rPr>
              <a:t>one</a:t>
            </a:r>
            <a:r>
              <a:rPr lang="en-US" sz="4000" dirty="0" smtClean="0"/>
              <a:t> pair of electrons, but atoms can share </a:t>
            </a:r>
            <a:r>
              <a:rPr lang="en-US" sz="4000" b="1" i="1" u="sng" dirty="0" smtClean="0">
                <a:solidFill>
                  <a:schemeClr val="accent6">
                    <a:lumMod val="50000"/>
                  </a:schemeClr>
                </a:solidFill>
                <a:effectLst>
                  <a:outerShdw blurRad="38100" dist="38100" dir="2700000" algn="tl">
                    <a:srgbClr val="000000">
                      <a:alpha val="43137"/>
                    </a:srgbClr>
                  </a:outerShdw>
                </a:effectLst>
              </a:rPr>
              <a:t>multiple</a:t>
            </a:r>
            <a:r>
              <a:rPr lang="en-US" sz="4000" dirty="0" smtClean="0"/>
              <a:t> pairs of electrons.</a:t>
            </a:r>
          </a:p>
        </p:txBody>
      </p:sp>
      <p:pic>
        <p:nvPicPr>
          <p:cNvPr id="23555" name="Picture 8" descr="covalent_bonding"/>
          <p:cNvPicPr>
            <a:picLocks noChangeAspect="1" noChangeArrowheads="1"/>
          </p:cNvPicPr>
          <p:nvPr/>
        </p:nvPicPr>
        <p:blipFill>
          <a:blip r:embed="rId2" cstate="print"/>
          <a:srcRect/>
          <a:stretch>
            <a:fillRect/>
          </a:stretch>
        </p:blipFill>
        <p:spPr bwMode="auto">
          <a:xfrm rot="16200000">
            <a:off x="6541853" y="4278547"/>
            <a:ext cx="1622895" cy="2362201"/>
          </a:xfrm>
          <a:prstGeom prst="rect">
            <a:avLst/>
          </a:prstGeom>
          <a:noFill/>
          <a:ln w="9525">
            <a:noFill/>
            <a:miter lim="800000"/>
            <a:headEnd/>
            <a:tailEnd/>
          </a:ln>
        </p:spPr>
      </p:pic>
    </p:spTree>
    <p:extLst>
      <p:ext uri="{BB962C8B-B14F-4D97-AF65-F5344CB8AC3E}">
        <p14:creationId xmlns:p14="http://schemas.microsoft.com/office/powerpoint/2010/main" val="69343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2" name="Picture 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391400" cy="5449888"/>
          </a:xfrm>
          <a:prstGeom prst="rect">
            <a:avLst/>
          </a:prstGeom>
          <a:noFill/>
          <a:extLst>
            <a:ext uri="{909E8E84-426E-40DD-AFC4-6F175D3DCCD1}">
              <a14:hiddenFill xmlns:a14="http://schemas.microsoft.com/office/drawing/2010/main">
                <a:solidFill>
                  <a:srgbClr val="FFFFFF"/>
                </a:solidFill>
              </a14:hiddenFill>
            </a:ext>
          </a:extLst>
        </p:spPr>
      </p:pic>
      <p:sp>
        <p:nvSpPr>
          <p:cNvPr id="160773" name="WordArt 5"/>
          <p:cNvSpPr>
            <a:spLocks noChangeArrowheads="1" noChangeShapeType="1" noTextEdit="1"/>
          </p:cNvSpPr>
          <p:nvPr/>
        </p:nvSpPr>
        <p:spPr bwMode="auto">
          <a:xfrm>
            <a:off x="2590800" y="3200400"/>
            <a:ext cx="2867025" cy="611188"/>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a:r>
              <a:rPr lang="en-US" sz="3600" kern="10" dirty="0">
                <a:ln w="9525">
                  <a:solidFill>
                    <a:srgbClr val="000000"/>
                  </a:solidFill>
                  <a:round/>
                  <a:headEnd/>
                  <a:tailEnd/>
                </a:ln>
                <a:solidFill>
                  <a:srgbClr val="000000"/>
                </a:solidFill>
                <a:latin typeface="Times New Roman"/>
                <a:cs typeface="Times New Roman"/>
              </a:rPr>
              <a:t>Covalent Bonds</a:t>
            </a:r>
          </a:p>
        </p:txBody>
      </p:sp>
    </p:spTree>
    <p:extLst>
      <p:ext uri="{BB962C8B-B14F-4D97-AF65-F5344CB8AC3E}">
        <p14:creationId xmlns:p14="http://schemas.microsoft.com/office/powerpoint/2010/main" val="2295448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60773"/>
                                        </p:tgtEl>
                                        <p:attrNameLst>
                                          <p:attrName>style.visibility</p:attrName>
                                        </p:attrNameLst>
                                      </p:cBhvr>
                                      <p:to>
                                        <p:strVal val="visible"/>
                                      </p:to>
                                    </p:set>
                                    <p:anim calcmode="lin" valueType="num">
                                      <p:cBhvr>
                                        <p:cTn id="7" dur="1000" fill="hold"/>
                                        <p:tgtEl>
                                          <p:spTgt spid="160773"/>
                                        </p:tgtEl>
                                        <p:attrNameLst>
                                          <p:attrName>ppt_w</p:attrName>
                                        </p:attrNameLst>
                                      </p:cBhvr>
                                      <p:tavLst>
                                        <p:tav tm="0">
                                          <p:val>
                                            <p:strVal val="#ppt_w+.3"/>
                                          </p:val>
                                        </p:tav>
                                        <p:tav tm="100000">
                                          <p:val>
                                            <p:strVal val="#ppt_w"/>
                                          </p:val>
                                        </p:tav>
                                      </p:tavLst>
                                    </p:anim>
                                    <p:anim calcmode="lin" valueType="num">
                                      <p:cBhvr>
                                        <p:cTn id="8" dur="1000" fill="hold"/>
                                        <p:tgtEl>
                                          <p:spTgt spid="160773"/>
                                        </p:tgtEl>
                                        <p:attrNameLst>
                                          <p:attrName>ppt_h</p:attrName>
                                        </p:attrNameLst>
                                      </p:cBhvr>
                                      <p:tavLst>
                                        <p:tav tm="0">
                                          <p:val>
                                            <p:strVal val="#ppt_h"/>
                                          </p:val>
                                        </p:tav>
                                        <p:tav tm="100000">
                                          <p:val>
                                            <p:strVal val="#ppt_h"/>
                                          </p:val>
                                        </p:tav>
                                      </p:tavLst>
                                    </p:anim>
                                    <p:animEffect transition="in" filter="fade">
                                      <p:cBhvr>
                                        <p:cTn id="9" dur="1000"/>
                                        <p:tgtEl>
                                          <p:spTgt spid="160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92739" y="915337"/>
            <a:ext cx="7166987" cy="458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928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http://www.bbc.co.uk/schools/gcsebitesize/science/images/diag_methan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371600"/>
            <a:ext cx="2590800" cy="240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Grp="1" noChangeArrowheads="1"/>
          </p:cNvSpPr>
          <p:nvPr>
            <p:ph type="title"/>
          </p:nvPr>
        </p:nvSpPr>
        <p:spPr>
          <a:xfrm>
            <a:off x="914400" y="228600"/>
            <a:ext cx="6798734" cy="1303867"/>
          </a:xfrm>
        </p:spPr>
        <p:txBody>
          <a:bodyPr/>
          <a:lstStyle/>
          <a:p>
            <a:pPr eaLnBrk="1" hangingPunct="1"/>
            <a:r>
              <a:rPr lang="en-US" altLang="en-US" dirty="0" smtClean="0"/>
              <a:t>Covalent Bonding</a:t>
            </a:r>
          </a:p>
        </p:txBody>
      </p:sp>
      <p:sp>
        <p:nvSpPr>
          <p:cNvPr id="23556" name="Rectangle 3"/>
          <p:cNvSpPr>
            <a:spLocks noGrp="1" noChangeArrowheads="1"/>
          </p:cNvSpPr>
          <p:nvPr>
            <p:ph type="body" idx="1"/>
          </p:nvPr>
        </p:nvSpPr>
        <p:spPr>
          <a:xfrm>
            <a:off x="914400" y="2971800"/>
            <a:ext cx="5334000" cy="5181600"/>
          </a:xfrm>
        </p:spPr>
        <p:txBody>
          <a:bodyPr/>
          <a:lstStyle/>
          <a:p>
            <a:pPr eaLnBrk="1" hangingPunct="1"/>
            <a:r>
              <a:rPr lang="en-US" altLang="en-US" dirty="0" smtClean="0"/>
              <a:t>This type of bonding occurs when electrons are shared amongst atoms.</a:t>
            </a:r>
          </a:p>
          <a:p>
            <a:pPr eaLnBrk="1" hangingPunct="1"/>
            <a:r>
              <a:rPr lang="en-US" altLang="en-US" dirty="0" smtClean="0"/>
              <a:t>Typically this happens between atoms of nonmetals.</a:t>
            </a:r>
          </a:p>
          <a:p>
            <a:pPr eaLnBrk="1" hangingPunct="1"/>
            <a:r>
              <a:rPr lang="en-US" altLang="en-US" dirty="0" smtClean="0"/>
              <a:t>Covalent bonds form </a:t>
            </a:r>
            <a:r>
              <a:rPr lang="en-US" altLang="en-US" b="1" i="1" dirty="0" smtClean="0"/>
              <a:t>molecules</a:t>
            </a:r>
            <a:r>
              <a:rPr lang="en-US" altLang="en-US" dirty="0" smtClean="0"/>
              <a:t> which are not held together as tightly as ionic compounds.</a:t>
            </a:r>
          </a:p>
          <a:p>
            <a:pPr eaLnBrk="1" hangingPunct="1">
              <a:buFontTx/>
              <a:buNone/>
            </a:pP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1060715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Properties of Molecules</a:t>
            </a:r>
          </a:p>
        </p:txBody>
      </p:sp>
      <p:sp>
        <p:nvSpPr>
          <p:cNvPr id="24579" name="Rectangle 3"/>
          <p:cNvSpPr>
            <a:spLocks noGrp="1" noChangeArrowheads="1"/>
          </p:cNvSpPr>
          <p:nvPr>
            <p:ph type="body" idx="1"/>
          </p:nvPr>
        </p:nvSpPr>
        <p:spPr/>
        <p:txBody>
          <a:bodyPr/>
          <a:lstStyle/>
          <a:p>
            <a:pPr eaLnBrk="1" hangingPunct="1"/>
            <a:r>
              <a:rPr lang="en-US" altLang="en-US" smtClean="0"/>
              <a:t>Molecules are non-conductive. </a:t>
            </a:r>
          </a:p>
          <a:p>
            <a:pPr eaLnBrk="1" hangingPunct="1"/>
            <a:r>
              <a:rPr lang="en-US" altLang="en-US" smtClean="0"/>
              <a:t>Very low melting and boiling points.</a:t>
            </a:r>
          </a:p>
          <a:p>
            <a:pPr eaLnBrk="1" hangingPunct="1"/>
            <a:r>
              <a:rPr lang="en-US" altLang="en-US" smtClean="0"/>
              <a:t>They can be solid, but usually are liquids or gases at room temperature.</a:t>
            </a:r>
          </a:p>
        </p:txBody>
      </p:sp>
    </p:spTree>
    <p:extLst>
      <p:ext uri="{BB962C8B-B14F-4D97-AF65-F5344CB8AC3E}">
        <p14:creationId xmlns:p14="http://schemas.microsoft.com/office/powerpoint/2010/main" val="3763597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869990"/>
            <a:ext cx="6798734" cy="1303867"/>
          </a:xfrm>
        </p:spPr>
        <p:txBody>
          <a:bodyPr/>
          <a:lstStyle/>
          <a:p>
            <a:r>
              <a:rPr lang="en-US" sz="4400" b="1" dirty="0" smtClean="0"/>
              <a:t>Examples</a:t>
            </a:r>
            <a:endParaRPr lang="en-US" sz="4400" b="1" dirty="0"/>
          </a:p>
        </p:txBody>
      </p:sp>
      <p:sp>
        <p:nvSpPr>
          <p:cNvPr id="2" name="Content Placeholder 1"/>
          <p:cNvSpPr>
            <a:spLocks noGrp="1"/>
          </p:cNvSpPr>
          <p:nvPr>
            <p:ph idx="1"/>
          </p:nvPr>
        </p:nvSpPr>
        <p:spPr/>
        <p:txBody>
          <a:bodyPr/>
          <a:lstStyle/>
          <a:p>
            <a:r>
              <a:rPr lang="en-US" sz="4000" dirty="0" smtClean="0"/>
              <a:t>C</a:t>
            </a:r>
            <a:r>
              <a:rPr lang="en-US" sz="4000" baseline="-25000" dirty="0" smtClean="0"/>
              <a:t>12</a:t>
            </a:r>
            <a:r>
              <a:rPr lang="en-US" sz="4000" dirty="0" smtClean="0"/>
              <a:t>H</a:t>
            </a:r>
            <a:r>
              <a:rPr lang="en-US" sz="4000" baseline="-25000" dirty="0" smtClean="0"/>
              <a:t>22</a:t>
            </a:r>
            <a:r>
              <a:rPr lang="en-US" sz="4000" dirty="0" smtClean="0"/>
              <a:t>O</a:t>
            </a:r>
            <a:r>
              <a:rPr lang="en-US" sz="4000" baseline="-25000" dirty="0" smtClean="0"/>
              <a:t>11</a:t>
            </a:r>
            <a:r>
              <a:rPr lang="en-US" sz="4000" dirty="0" smtClean="0"/>
              <a:t> (Sugar)</a:t>
            </a:r>
          </a:p>
          <a:p>
            <a:r>
              <a:rPr lang="en-US" sz="4000" dirty="0" smtClean="0"/>
              <a:t>NH</a:t>
            </a:r>
            <a:r>
              <a:rPr lang="en-US" sz="4000" baseline="-25000" dirty="0" smtClean="0"/>
              <a:t>3</a:t>
            </a:r>
            <a:r>
              <a:rPr lang="en-US" sz="4000" dirty="0" smtClean="0"/>
              <a:t> (Ammonia)</a:t>
            </a:r>
          </a:p>
          <a:p>
            <a:r>
              <a:rPr lang="en-US" sz="4000" dirty="0" smtClean="0"/>
              <a:t>C</a:t>
            </a:r>
            <a:r>
              <a:rPr lang="en-US" sz="4000" baseline="-25000" dirty="0" smtClean="0"/>
              <a:t>3</a:t>
            </a:r>
            <a:r>
              <a:rPr lang="en-US" sz="4000" dirty="0" smtClean="0"/>
              <a:t>H</a:t>
            </a:r>
            <a:r>
              <a:rPr lang="en-US" sz="4000" baseline="-25000" dirty="0" smtClean="0"/>
              <a:t>8</a:t>
            </a:r>
            <a:r>
              <a:rPr lang="en-US" sz="4000" dirty="0" smtClean="0"/>
              <a:t> (Propane)</a:t>
            </a:r>
            <a:endParaRPr lang="en-US" sz="4000" dirty="0"/>
          </a:p>
        </p:txBody>
      </p:sp>
      <p:pic>
        <p:nvPicPr>
          <p:cNvPr id="19458" name="Picture 2" descr="http://t3.gstatic.com/images?q=tbn:9D27_85ODhWOmM:http://crossfitfire.com/site/wp-content/uploads/2009/07/pouring-sugar.jpg">
            <a:hlinkClick r:id="rId2"/>
          </p:cNvPr>
          <p:cNvPicPr>
            <a:picLocks noChangeAspect="1" noChangeArrowheads="1"/>
          </p:cNvPicPr>
          <p:nvPr/>
        </p:nvPicPr>
        <p:blipFill>
          <a:blip r:embed="rId3" cstate="print"/>
          <a:srcRect/>
          <a:stretch>
            <a:fillRect/>
          </a:stretch>
        </p:blipFill>
        <p:spPr bwMode="auto">
          <a:xfrm>
            <a:off x="555721" y="553711"/>
            <a:ext cx="1295400" cy="1936424"/>
          </a:xfrm>
          <a:prstGeom prst="rect">
            <a:avLst/>
          </a:prstGeom>
          <a:noFill/>
        </p:spPr>
      </p:pic>
      <p:pic>
        <p:nvPicPr>
          <p:cNvPr id="19460" name="Picture 4" descr="http://t0.gstatic.com/images?q=tbn:HRGMzuDpvBzMKM:http://www.architecturalclassics.com/blog/wp-content/uploads/2007/06/ammonia-vapour.jpg">
            <a:hlinkClick r:id="rId4"/>
          </p:cNvPr>
          <p:cNvPicPr>
            <a:picLocks noChangeAspect="1" noChangeArrowheads="1"/>
          </p:cNvPicPr>
          <p:nvPr/>
        </p:nvPicPr>
        <p:blipFill>
          <a:blip r:embed="rId5" cstate="print"/>
          <a:srcRect/>
          <a:stretch>
            <a:fillRect/>
          </a:stretch>
        </p:blipFill>
        <p:spPr bwMode="auto">
          <a:xfrm>
            <a:off x="6096000" y="473376"/>
            <a:ext cx="2514600" cy="1881294"/>
          </a:xfrm>
          <a:prstGeom prst="rect">
            <a:avLst/>
          </a:prstGeom>
          <a:noFill/>
        </p:spPr>
      </p:pic>
      <p:pic>
        <p:nvPicPr>
          <p:cNvPr id="19462" name="Picture 6" descr="http://t0.gstatic.com/images?q=tbn:PQFwuks9d_twfM:http://static.howstuffworks.com/gif/grill-tank.jpg">
            <a:hlinkClick r:id="rId6"/>
          </p:cNvPr>
          <p:cNvPicPr>
            <a:picLocks noChangeAspect="1" noChangeArrowheads="1"/>
          </p:cNvPicPr>
          <p:nvPr/>
        </p:nvPicPr>
        <p:blipFill>
          <a:blip r:embed="rId7" cstate="print"/>
          <a:srcRect/>
          <a:stretch>
            <a:fillRect/>
          </a:stretch>
        </p:blipFill>
        <p:spPr bwMode="auto">
          <a:xfrm>
            <a:off x="6515100" y="2695801"/>
            <a:ext cx="1676400" cy="1968618"/>
          </a:xfrm>
          <a:prstGeom prst="rect">
            <a:avLst/>
          </a:prstGeom>
          <a:noFill/>
        </p:spPr>
      </p:pic>
    </p:spTree>
    <p:extLst>
      <p:ext uri="{BB962C8B-B14F-4D97-AF65-F5344CB8AC3E}">
        <p14:creationId xmlns:p14="http://schemas.microsoft.com/office/powerpoint/2010/main" val="361141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205" y="330623"/>
            <a:ext cx="6798734" cy="1303867"/>
          </a:xfrm>
        </p:spPr>
        <p:txBody>
          <a:bodyPr/>
          <a:lstStyle/>
          <a:p>
            <a:pPr eaLnBrk="1" fontAlgn="auto" hangingPunct="1">
              <a:spcAft>
                <a:spcPts val="0"/>
              </a:spcAft>
              <a:defRPr/>
            </a:pPr>
            <a:r>
              <a:rPr lang="en-US" sz="4400" b="1" dirty="0" smtClean="0"/>
              <a:t>Metallic Bonds</a:t>
            </a:r>
            <a:endParaRPr lang="en-US" sz="4400" b="1" dirty="0"/>
          </a:p>
        </p:txBody>
      </p:sp>
      <p:sp>
        <p:nvSpPr>
          <p:cNvPr id="23554" name="Subtitle 2"/>
          <p:cNvSpPr>
            <a:spLocks noGrp="1"/>
          </p:cNvSpPr>
          <p:nvPr>
            <p:ph idx="1"/>
          </p:nvPr>
        </p:nvSpPr>
        <p:spPr>
          <a:xfrm>
            <a:off x="1827150" y="1514364"/>
            <a:ext cx="5193805" cy="3409950"/>
          </a:xfrm>
        </p:spPr>
        <p:txBody>
          <a:bodyPr>
            <a:normAutofit fontScale="92500" lnSpcReduction="20000"/>
          </a:bodyPr>
          <a:lstStyle/>
          <a:p>
            <a:pPr marR="0" algn="l" eaLnBrk="1" hangingPunct="1">
              <a:buFont typeface="Arial" charset="0"/>
              <a:buChar char="•"/>
            </a:pPr>
            <a:r>
              <a:rPr lang="en-US" sz="4000" dirty="0" smtClean="0"/>
              <a:t>A metallic bond involves an attraction between </a:t>
            </a:r>
            <a:r>
              <a:rPr lang="en-US" sz="4000" b="1" i="1" u="sng" dirty="0" smtClean="0">
                <a:solidFill>
                  <a:schemeClr val="accent6">
                    <a:lumMod val="50000"/>
                  </a:schemeClr>
                </a:solidFill>
                <a:effectLst>
                  <a:outerShdw blurRad="38100" dist="38100" dir="2700000" algn="tl">
                    <a:srgbClr val="000000">
                      <a:alpha val="43137"/>
                    </a:srgbClr>
                  </a:outerShdw>
                </a:effectLst>
              </a:rPr>
              <a:t>metal</a:t>
            </a:r>
            <a:r>
              <a:rPr lang="en-US" sz="4000" dirty="0" smtClean="0"/>
              <a:t> atoms that loosely involves many electrons.</a:t>
            </a:r>
          </a:p>
          <a:p>
            <a:pPr marR="0" algn="l" eaLnBrk="1" hangingPunct="1">
              <a:buFont typeface="Arial" charset="0"/>
              <a:buChar char="•"/>
            </a:pPr>
            <a:endParaRPr lang="en-US" sz="1200" dirty="0"/>
          </a:p>
          <a:p>
            <a:pPr marR="0" algn="l" eaLnBrk="1" hangingPunct="1">
              <a:buFont typeface="Arial" charset="0"/>
              <a:buChar char="•"/>
            </a:pPr>
            <a:r>
              <a:rPr lang="en-US" sz="4000" dirty="0" smtClean="0"/>
              <a:t>We call this a “</a:t>
            </a:r>
            <a:r>
              <a:rPr lang="en-US" sz="4000" b="1" i="1" u="sng" dirty="0" smtClean="0">
                <a:solidFill>
                  <a:schemeClr val="accent6">
                    <a:lumMod val="50000"/>
                  </a:schemeClr>
                </a:solidFill>
                <a:effectLst>
                  <a:outerShdw blurRad="38100" dist="38100" dir="2700000" algn="tl">
                    <a:srgbClr val="000000">
                      <a:alpha val="43137"/>
                    </a:srgbClr>
                  </a:outerShdw>
                </a:effectLst>
              </a:rPr>
              <a:t>Sea of Electrons</a:t>
            </a:r>
            <a:r>
              <a:rPr lang="en-US" sz="4000" dirty="0" smtClean="0"/>
              <a:t>”</a:t>
            </a:r>
            <a:endParaRPr lang="en-US" sz="4000" dirty="0"/>
          </a:p>
          <a:p>
            <a:pPr marR="0" algn="l" eaLnBrk="1" hangingPunct="1">
              <a:buFont typeface="Arial" charset="0"/>
              <a:buChar char="•"/>
            </a:pPr>
            <a:endParaRPr lang="en-US" sz="2400" dirty="0" smtClean="0"/>
          </a:p>
        </p:txBody>
      </p:sp>
      <p:pic>
        <p:nvPicPr>
          <p:cNvPr id="4" name="Picture 5" descr="Thick copper wire"/>
          <p:cNvPicPr>
            <a:picLocks noChangeAspect="1" noChangeArrowheads="1"/>
          </p:cNvPicPr>
          <p:nvPr/>
        </p:nvPicPr>
        <p:blipFill>
          <a:blip r:embed="rId2" cstate="print"/>
          <a:srcRect/>
          <a:stretch>
            <a:fillRect/>
          </a:stretch>
        </p:blipFill>
        <p:spPr bwMode="auto">
          <a:xfrm>
            <a:off x="604065" y="4945952"/>
            <a:ext cx="1528967" cy="1290066"/>
          </a:xfrm>
          <a:prstGeom prst="rect">
            <a:avLst/>
          </a:prstGeom>
          <a:noFill/>
          <a:ln w="9525">
            <a:noFill/>
            <a:miter lim="800000"/>
            <a:headEnd/>
            <a:tailEnd/>
          </a:ln>
        </p:spPr>
      </p:pic>
      <p:pic>
        <p:nvPicPr>
          <p:cNvPr id="5" name="Picture 7" descr="metals"/>
          <p:cNvPicPr>
            <a:picLocks noChangeAspect="1" noChangeArrowheads="1"/>
          </p:cNvPicPr>
          <p:nvPr/>
        </p:nvPicPr>
        <p:blipFill>
          <a:blip r:embed="rId3" cstate="print"/>
          <a:srcRect/>
          <a:stretch>
            <a:fillRect/>
          </a:stretch>
        </p:blipFill>
        <p:spPr bwMode="auto">
          <a:xfrm>
            <a:off x="6774047" y="4858381"/>
            <a:ext cx="1828800" cy="1394460"/>
          </a:xfrm>
          <a:prstGeom prst="rect">
            <a:avLst/>
          </a:prstGeom>
          <a:noFill/>
          <a:ln w="9525">
            <a:noFill/>
            <a:miter lim="800000"/>
            <a:headEnd/>
            <a:tailEnd/>
          </a:ln>
        </p:spPr>
      </p:pic>
      <p:pic>
        <p:nvPicPr>
          <p:cNvPr id="6" name="Picture 9" descr="Ground Electrical Devices"/>
          <p:cNvPicPr>
            <a:picLocks noChangeAspect="1" noChangeArrowheads="1"/>
          </p:cNvPicPr>
          <p:nvPr/>
        </p:nvPicPr>
        <p:blipFill>
          <a:blip r:embed="rId4" cstate="print"/>
          <a:srcRect b="10001"/>
          <a:stretch>
            <a:fillRect/>
          </a:stretch>
        </p:blipFill>
        <p:spPr bwMode="auto">
          <a:xfrm>
            <a:off x="7047674" y="2819400"/>
            <a:ext cx="1447800" cy="1433322"/>
          </a:xfrm>
          <a:prstGeom prst="rect">
            <a:avLst/>
          </a:prstGeom>
          <a:noFill/>
          <a:ln w="9525">
            <a:noFill/>
            <a:miter lim="800000"/>
            <a:headEnd/>
            <a:tailEnd/>
          </a:ln>
        </p:spPr>
      </p:pic>
    </p:spTree>
    <p:extLst>
      <p:ext uri="{BB962C8B-B14F-4D97-AF65-F5344CB8AC3E}">
        <p14:creationId xmlns:p14="http://schemas.microsoft.com/office/powerpoint/2010/main" val="374324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219200" y="609600"/>
            <a:ext cx="6798734" cy="1303867"/>
          </a:xfrm>
        </p:spPr>
        <p:txBody>
          <a:bodyPr>
            <a:normAutofit fontScale="90000"/>
          </a:bodyPr>
          <a:lstStyle/>
          <a:p>
            <a:r>
              <a:rPr lang="en-US" altLang="en-US" dirty="0" smtClean="0"/>
              <a:t>Metallic </a:t>
            </a:r>
            <a:r>
              <a:rPr lang="en-US" altLang="en-US" dirty="0"/>
              <a:t>Bond, A Sea of Electrons</a:t>
            </a:r>
          </a:p>
        </p:txBody>
      </p:sp>
      <p:pic>
        <p:nvPicPr>
          <p:cNvPr id="134148" name="Picture 4"/>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606550"/>
            <a:ext cx="6858000" cy="4657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49480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72633" y="533400"/>
            <a:ext cx="6798734" cy="1303867"/>
          </a:xfrm>
        </p:spPr>
        <p:txBody>
          <a:bodyPr>
            <a:normAutofit fontScale="90000"/>
          </a:bodyPr>
          <a:lstStyle/>
          <a:p>
            <a:pPr eaLnBrk="1" hangingPunct="1"/>
            <a:r>
              <a:rPr lang="en-US" b="1" i="1" dirty="0" smtClean="0">
                <a:solidFill>
                  <a:srgbClr val="7B9899"/>
                </a:solidFill>
              </a:rPr>
              <a:t>Review</a:t>
            </a:r>
            <a:r>
              <a:rPr lang="en-US" b="1" dirty="0" smtClean="0">
                <a:solidFill>
                  <a:srgbClr val="7B9899"/>
                </a:solidFill>
              </a:rPr>
              <a:t> – What are Valence Electrons?</a:t>
            </a:r>
          </a:p>
        </p:txBody>
      </p:sp>
      <p:sp>
        <p:nvSpPr>
          <p:cNvPr id="19459" name="Rectangle 3"/>
          <p:cNvSpPr>
            <a:spLocks noGrp="1" noChangeArrowheads="1"/>
          </p:cNvSpPr>
          <p:nvPr>
            <p:ph idx="1"/>
          </p:nvPr>
        </p:nvSpPr>
        <p:spPr>
          <a:xfrm>
            <a:off x="762000" y="1668483"/>
            <a:ext cx="7848600" cy="5181600"/>
          </a:xfrm>
        </p:spPr>
        <p:txBody>
          <a:bodyPr/>
          <a:lstStyle/>
          <a:p>
            <a:pPr eaLnBrk="1" hangingPunct="1">
              <a:lnSpc>
                <a:spcPct val="90000"/>
              </a:lnSpc>
            </a:pPr>
            <a:r>
              <a:rPr lang="en-US" sz="4000" b="1" i="1" dirty="0" smtClean="0"/>
              <a:t>Valence electrons </a:t>
            </a:r>
            <a:r>
              <a:rPr lang="en-US" sz="4000" dirty="0" smtClean="0"/>
              <a:t>are the electrons in the </a:t>
            </a:r>
            <a:r>
              <a:rPr lang="en-US" sz="4000" b="1" i="1" u="sng" dirty="0" smtClean="0">
                <a:solidFill>
                  <a:schemeClr val="accent6">
                    <a:lumMod val="50000"/>
                  </a:schemeClr>
                </a:solidFill>
                <a:effectLst>
                  <a:outerShdw blurRad="38100" dist="38100" dir="2700000" algn="tl">
                    <a:srgbClr val="000000">
                      <a:alpha val="43137"/>
                    </a:srgbClr>
                  </a:outerShdw>
                </a:effectLst>
              </a:rPr>
              <a:t>outer shell</a:t>
            </a:r>
            <a:r>
              <a:rPr lang="en-US" sz="4000" dirty="0" smtClean="0"/>
              <a:t>.</a:t>
            </a:r>
          </a:p>
          <a:p>
            <a:pPr eaLnBrk="1" hangingPunct="1">
              <a:lnSpc>
                <a:spcPct val="90000"/>
              </a:lnSpc>
            </a:pPr>
            <a:endParaRPr lang="en-US" sz="2800" dirty="0" smtClean="0"/>
          </a:p>
          <a:p>
            <a:pPr eaLnBrk="1" hangingPunct="1">
              <a:lnSpc>
                <a:spcPct val="90000"/>
              </a:lnSpc>
            </a:pPr>
            <a:r>
              <a:rPr lang="en-US" sz="3600" dirty="0" smtClean="0"/>
              <a:t> The </a:t>
            </a:r>
            <a:r>
              <a:rPr lang="en-US" sz="3600" b="1" i="1" u="sng" dirty="0" smtClean="0">
                <a:solidFill>
                  <a:schemeClr val="accent6">
                    <a:lumMod val="50000"/>
                  </a:schemeClr>
                </a:solidFill>
                <a:effectLst>
                  <a:outerShdw blurRad="38100" dist="38100" dir="2700000" algn="tl">
                    <a:srgbClr val="000000">
                      <a:alpha val="43137"/>
                    </a:srgbClr>
                  </a:outerShdw>
                </a:effectLst>
              </a:rPr>
              <a:t>group number </a:t>
            </a:r>
            <a:r>
              <a:rPr lang="en-US" sz="3600" dirty="0" smtClean="0"/>
              <a:t>of the periodic table tells us the number of valence electrons an element has.</a:t>
            </a:r>
          </a:p>
        </p:txBody>
      </p:sp>
      <p:pic>
        <p:nvPicPr>
          <p:cNvPr id="19460" name="Picture 8" descr="Sodium and chlorine bonding ionically to form sodium chloride. Sodium loses its outer electron endothermically to give it a noble gas electron configuration, and this electron enters the chlorine atom exothermically. The oppositely charged ions are then attracted to each other, and their bonding releases energy. The net transfer of energy is that energy leaves the atoms, so the reaction is able to take place.">
            <a:hlinkClick r:id="rId2" tooltip="Sodium and chlorine bonding ionically to form sodium chloride. Sodium loses its outer electron endothermically to give it a noble gas electron configuration, and this electron enters the chlorine atom exothermically. The oppositely charged ions are then attracted to each other, and their bonding releases energy. The net transfer of energy is that energy leaves the atoms, so the reaction is able to take place."/>
          </p:cNvPr>
          <p:cNvPicPr>
            <a:picLocks noChangeAspect="1" noChangeArrowheads="1" noCrop="1"/>
          </p:cNvPicPr>
          <p:nvPr/>
        </p:nvPicPr>
        <p:blipFill>
          <a:blip r:embed="rId3" cstate="print"/>
          <a:srcRect/>
          <a:stretch>
            <a:fillRect/>
          </a:stretch>
        </p:blipFill>
        <p:spPr bwMode="auto">
          <a:xfrm>
            <a:off x="6096000" y="5000625"/>
            <a:ext cx="2800350" cy="1400175"/>
          </a:xfrm>
          <a:prstGeom prst="rect">
            <a:avLst/>
          </a:prstGeom>
          <a:noFill/>
          <a:ln w="9525">
            <a:noFill/>
            <a:miter lim="800000"/>
            <a:headEnd/>
            <a:tailEnd/>
          </a:ln>
        </p:spPr>
      </p:pic>
      <p:pic>
        <p:nvPicPr>
          <p:cNvPr id="19461" name="Picture 2"/>
          <p:cNvPicPr>
            <a:picLocks noChangeAspect="1" noChangeArrowheads="1"/>
          </p:cNvPicPr>
          <p:nvPr/>
        </p:nvPicPr>
        <p:blipFill>
          <a:blip r:embed="rId4" cstate="print"/>
          <a:srcRect/>
          <a:stretch>
            <a:fillRect/>
          </a:stretch>
        </p:blipFill>
        <p:spPr bwMode="auto">
          <a:xfrm>
            <a:off x="228600" y="5029200"/>
            <a:ext cx="5600700" cy="1400175"/>
          </a:xfrm>
          <a:prstGeom prst="rect">
            <a:avLst/>
          </a:prstGeom>
          <a:noFill/>
          <a:ln w="9525">
            <a:noFill/>
            <a:miter lim="800000"/>
            <a:headEnd/>
            <a:tailEnd/>
          </a:ln>
        </p:spPr>
      </p:pic>
    </p:spTree>
    <p:extLst>
      <p:ext uri="{BB962C8B-B14F-4D97-AF65-F5344CB8AC3E}">
        <p14:creationId xmlns:p14="http://schemas.microsoft.com/office/powerpoint/2010/main" val="361878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199" y="606769"/>
            <a:ext cx="6798734" cy="1303867"/>
          </a:xfrm>
        </p:spPr>
        <p:txBody>
          <a:bodyPr/>
          <a:lstStyle/>
          <a:p>
            <a:pPr eaLnBrk="1" fontAlgn="auto" hangingPunct="1">
              <a:spcAft>
                <a:spcPts val="0"/>
              </a:spcAft>
              <a:defRPr/>
            </a:pPr>
            <a:r>
              <a:rPr lang="en-US" sz="4400" b="1" dirty="0" smtClean="0"/>
              <a:t>Metallic Bonds</a:t>
            </a:r>
            <a:endParaRPr lang="en-US" sz="4400" b="1" dirty="0"/>
          </a:p>
        </p:txBody>
      </p:sp>
      <p:sp>
        <p:nvSpPr>
          <p:cNvPr id="23554" name="Subtitle 2"/>
          <p:cNvSpPr>
            <a:spLocks noGrp="1"/>
          </p:cNvSpPr>
          <p:nvPr>
            <p:ph idx="1"/>
          </p:nvPr>
        </p:nvSpPr>
        <p:spPr>
          <a:xfrm>
            <a:off x="1486395" y="1707034"/>
            <a:ext cx="6798736" cy="3444997"/>
          </a:xfrm>
        </p:spPr>
        <p:txBody>
          <a:bodyPr>
            <a:normAutofit/>
          </a:bodyPr>
          <a:lstStyle/>
          <a:p>
            <a:pPr marR="0" algn="l" eaLnBrk="1" hangingPunct="1">
              <a:buFont typeface="Arial" charset="0"/>
              <a:buChar char="•"/>
            </a:pPr>
            <a:r>
              <a:rPr lang="en-US" sz="4000" dirty="0" smtClean="0"/>
              <a:t>Many electrons are moving around the metal which makes the metal highly conductive to </a:t>
            </a:r>
            <a:r>
              <a:rPr lang="en-US" sz="4000" b="1" i="1" u="sng" dirty="0" smtClean="0">
                <a:solidFill>
                  <a:schemeClr val="accent6">
                    <a:lumMod val="50000"/>
                  </a:schemeClr>
                </a:solidFill>
                <a:effectLst>
                  <a:outerShdw blurRad="38100" dist="38100" dir="2700000" algn="tl">
                    <a:srgbClr val="000000">
                      <a:alpha val="43137"/>
                    </a:srgbClr>
                  </a:outerShdw>
                </a:effectLst>
              </a:rPr>
              <a:t>heat</a:t>
            </a:r>
            <a:r>
              <a:rPr lang="en-US" sz="4000" dirty="0" smtClean="0"/>
              <a:t> and</a:t>
            </a:r>
            <a:r>
              <a:rPr lang="en-US" sz="4000" u="sng" dirty="0" smtClean="0"/>
              <a:t> </a:t>
            </a:r>
            <a:r>
              <a:rPr lang="en-US" sz="4000" b="1" i="1" u="sng" dirty="0" smtClean="0">
                <a:solidFill>
                  <a:schemeClr val="accent6">
                    <a:lumMod val="50000"/>
                  </a:schemeClr>
                </a:solidFill>
                <a:effectLst>
                  <a:outerShdw blurRad="38100" dist="38100" dir="2700000" algn="tl">
                    <a:srgbClr val="000000">
                      <a:alpha val="43137"/>
                    </a:srgbClr>
                  </a:outerShdw>
                </a:effectLst>
              </a:rPr>
              <a:t>electricity</a:t>
            </a:r>
            <a:r>
              <a:rPr lang="en-US" sz="4000" dirty="0" smtClean="0"/>
              <a:t>.</a:t>
            </a:r>
          </a:p>
        </p:txBody>
      </p:sp>
      <p:pic>
        <p:nvPicPr>
          <p:cNvPr id="7" name="Picture 5" descr="Thick copper wire"/>
          <p:cNvPicPr>
            <a:picLocks noChangeAspect="1" noChangeArrowheads="1"/>
          </p:cNvPicPr>
          <p:nvPr/>
        </p:nvPicPr>
        <p:blipFill>
          <a:blip r:embed="rId2" cstate="print"/>
          <a:srcRect/>
          <a:stretch>
            <a:fillRect/>
          </a:stretch>
        </p:blipFill>
        <p:spPr bwMode="auto">
          <a:xfrm>
            <a:off x="838200" y="4648200"/>
            <a:ext cx="1828800" cy="1543050"/>
          </a:xfrm>
          <a:prstGeom prst="rect">
            <a:avLst/>
          </a:prstGeom>
          <a:noFill/>
          <a:ln w="9525">
            <a:noFill/>
            <a:miter lim="800000"/>
            <a:headEnd/>
            <a:tailEnd/>
          </a:ln>
        </p:spPr>
      </p:pic>
      <p:pic>
        <p:nvPicPr>
          <p:cNvPr id="8" name="Picture 7" descr="metals"/>
          <p:cNvPicPr>
            <a:picLocks noChangeAspect="1" noChangeArrowheads="1"/>
          </p:cNvPicPr>
          <p:nvPr/>
        </p:nvPicPr>
        <p:blipFill>
          <a:blip r:embed="rId3" cstate="print"/>
          <a:srcRect/>
          <a:stretch>
            <a:fillRect/>
          </a:stretch>
        </p:blipFill>
        <p:spPr bwMode="auto">
          <a:xfrm>
            <a:off x="3505200" y="4722495"/>
            <a:ext cx="1828800" cy="1394460"/>
          </a:xfrm>
          <a:prstGeom prst="rect">
            <a:avLst/>
          </a:prstGeom>
          <a:noFill/>
          <a:ln w="9525">
            <a:noFill/>
            <a:miter lim="800000"/>
            <a:headEnd/>
            <a:tailEnd/>
          </a:ln>
        </p:spPr>
      </p:pic>
      <p:pic>
        <p:nvPicPr>
          <p:cNvPr id="9" name="Picture 9" descr="Ground Electrical Devices"/>
          <p:cNvPicPr>
            <a:picLocks noChangeAspect="1" noChangeArrowheads="1"/>
          </p:cNvPicPr>
          <p:nvPr/>
        </p:nvPicPr>
        <p:blipFill>
          <a:blip r:embed="rId4" cstate="print"/>
          <a:srcRect b="10001"/>
          <a:stretch>
            <a:fillRect/>
          </a:stretch>
        </p:blipFill>
        <p:spPr bwMode="auto">
          <a:xfrm>
            <a:off x="6629400" y="4722495"/>
            <a:ext cx="1447800" cy="1433322"/>
          </a:xfrm>
          <a:prstGeom prst="rect">
            <a:avLst/>
          </a:prstGeom>
          <a:noFill/>
          <a:ln w="9525">
            <a:noFill/>
            <a:miter lim="800000"/>
            <a:headEnd/>
            <a:tailEnd/>
          </a:ln>
        </p:spPr>
      </p:pic>
    </p:spTree>
    <p:extLst>
      <p:ext uri="{BB962C8B-B14F-4D97-AF65-F5344CB8AC3E}">
        <p14:creationId xmlns:p14="http://schemas.microsoft.com/office/powerpoint/2010/main" val="205599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title"/>
          </p:nvPr>
        </p:nvSpPr>
        <p:spPr>
          <a:xfrm>
            <a:off x="1219200" y="609600"/>
            <a:ext cx="6798734" cy="1303867"/>
          </a:xfrm>
        </p:spPr>
        <p:txBody>
          <a:bodyPr>
            <a:normAutofit fontScale="90000"/>
          </a:bodyPr>
          <a:lstStyle/>
          <a:p>
            <a:pPr eaLnBrk="1" hangingPunct="1"/>
            <a:r>
              <a:rPr lang="en-US" sz="4400" b="1" dirty="0" smtClean="0">
                <a:solidFill>
                  <a:srgbClr val="7B9899"/>
                </a:solidFill>
              </a:rPr>
              <a:t>Oxidation/“Magic” Numbers</a:t>
            </a:r>
          </a:p>
        </p:txBody>
      </p:sp>
      <p:sp>
        <p:nvSpPr>
          <p:cNvPr id="26627" name="Rectangle 3"/>
          <p:cNvSpPr>
            <a:spLocks noGrp="1" noChangeArrowheads="1"/>
          </p:cNvSpPr>
          <p:nvPr>
            <p:ph idx="1"/>
          </p:nvPr>
        </p:nvSpPr>
        <p:spPr>
          <a:xfrm>
            <a:off x="694267" y="1752600"/>
            <a:ext cx="7848600" cy="4419600"/>
          </a:xfrm>
        </p:spPr>
        <p:txBody>
          <a:bodyPr/>
          <a:lstStyle/>
          <a:p>
            <a:pPr marL="447675" indent="-382588" eaLnBrk="1" hangingPunct="1"/>
            <a:r>
              <a:rPr lang="en-US" sz="4000" dirty="0" smtClean="0"/>
              <a:t>Atoms gain / lose electrons to form an ionic bond to get to the </a:t>
            </a:r>
            <a:r>
              <a:rPr lang="en-US" sz="4000" b="1" i="1" dirty="0" smtClean="0"/>
              <a:t>magic number </a:t>
            </a:r>
            <a:r>
              <a:rPr lang="en-US" sz="4000" dirty="0" smtClean="0"/>
              <a:t>of</a:t>
            </a:r>
            <a:r>
              <a:rPr lang="en-US" sz="4000" b="1" i="1" dirty="0" smtClean="0"/>
              <a:t> </a:t>
            </a:r>
            <a:r>
              <a:rPr lang="en-US" sz="4000" b="1" i="1" u="sng" dirty="0" smtClean="0">
                <a:solidFill>
                  <a:schemeClr val="accent6">
                    <a:lumMod val="50000"/>
                  </a:schemeClr>
                </a:solidFill>
                <a:effectLst>
                  <a:outerShdw blurRad="38100" dist="38100" dir="2700000" algn="tl">
                    <a:srgbClr val="000000">
                      <a:alpha val="43137"/>
                    </a:srgbClr>
                  </a:outerShdw>
                </a:effectLst>
              </a:rPr>
              <a:t>0 or 8</a:t>
            </a:r>
          </a:p>
          <a:p>
            <a:pPr marL="447675" indent="-382588" eaLnBrk="1" hangingPunct="1"/>
            <a:endParaRPr lang="en-US" sz="1200" b="1" i="1" u="sng" dirty="0" smtClean="0">
              <a:solidFill>
                <a:schemeClr val="accent6">
                  <a:lumMod val="50000"/>
                </a:schemeClr>
              </a:solidFill>
              <a:effectLst>
                <a:outerShdw blurRad="38100" dist="38100" dir="2700000" algn="tl">
                  <a:srgbClr val="000000">
                    <a:alpha val="43137"/>
                  </a:srgbClr>
                </a:outerShdw>
              </a:effectLst>
            </a:endParaRPr>
          </a:p>
          <a:p>
            <a:pPr marL="447675" indent="-382588" eaLnBrk="1" hangingPunct="1"/>
            <a:r>
              <a:rPr lang="en-US" sz="4000" dirty="0" smtClean="0"/>
              <a:t>Oxidation is </a:t>
            </a:r>
            <a:r>
              <a:rPr lang="en-US" sz="4000" b="1" i="1" u="sng" dirty="0" smtClean="0">
                <a:solidFill>
                  <a:schemeClr val="accent6">
                    <a:lumMod val="50000"/>
                  </a:schemeClr>
                </a:solidFill>
                <a:effectLst>
                  <a:outerShdw blurRad="38100" dist="38100" dir="2700000" algn="tl">
                    <a:srgbClr val="000000">
                      <a:alpha val="43137"/>
                    </a:srgbClr>
                  </a:outerShdw>
                </a:effectLst>
              </a:rPr>
              <a:t>how many </a:t>
            </a:r>
            <a:r>
              <a:rPr lang="en-US" sz="4000" dirty="0" smtClean="0"/>
              <a:t>electrons you will gain or lose to get to 0 or 8.  (basically it’s the charge!!!) </a:t>
            </a:r>
          </a:p>
          <a:p>
            <a:pPr marL="447675" indent="-382588" eaLnBrk="1" hangingPunct="1"/>
            <a:endParaRPr lang="en-US" sz="2400" dirty="0" smtClean="0"/>
          </a:p>
        </p:txBody>
      </p:sp>
    </p:spTree>
    <p:extLst>
      <p:ext uri="{BB962C8B-B14F-4D97-AF65-F5344CB8AC3E}">
        <p14:creationId xmlns:p14="http://schemas.microsoft.com/office/powerpoint/2010/main" val="122598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title"/>
          </p:nvPr>
        </p:nvSpPr>
        <p:spPr/>
        <p:txBody>
          <a:bodyPr>
            <a:normAutofit fontScale="90000"/>
          </a:bodyPr>
          <a:lstStyle/>
          <a:p>
            <a:pPr eaLnBrk="1" hangingPunct="1"/>
            <a:r>
              <a:rPr lang="en-US" sz="4400" b="1" dirty="0" smtClean="0">
                <a:solidFill>
                  <a:srgbClr val="7B9899"/>
                </a:solidFill>
              </a:rPr>
              <a:t>Oxidation/“Magic” Numbers</a:t>
            </a:r>
          </a:p>
        </p:txBody>
      </p:sp>
      <p:pic>
        <p:nvPicPr>
          <p:cNvPr id="26629" name="Picture 8" descr="Sodium and chlorine bonding ionically to form sodium chloride. Sodium loses its outer electron endothermically to give it a noble gas electron configuration, and this electron enters the chlorine atom exothermically. The oppositely charged ions are then attracted to each other, and their bonding releases energy. The net transfer of energy is that energy leaves the atoms, so the reaction is able to take place.">
            <a:hlinkClick r:id="rId2" tooltip="Sodium and chlorine bonding ionically to form sodium chloride. Sodium loses its outer electron endothermically to give it a noble gas electron configuration, and this electron enters the chlorine atom exothermically. The oppositely charged ions are then attracted to each other, and their bonding releases energy. The net transfer of energy is that energy leaves the atoms, so the reaction is able to take place."/>
          </p:cNvPr>
          <p:cNvPicPr>
            <a:picLocks noChangeAspect="1" noChangeArrowheads="1" noCrop="1"/>
          </p:cNvPicPr>
          <p:nvPr/>
        </p:nvPicPr>
        <p:blipFill>
          <a:blip r:embed="rId3" cstate="print"/>
          <a:srcRect/>
          <a:stretch>
            <a:fillRect/>
          </a:stretch>
        </p:blipFill>
        <p:spPr bwMode="auto">
          <a:xfrm>
            <a:off x="762000" y="2937192"/>
            <a:ext cx="3409950" cy="1704975"/>
          </a:xfrm>
          <a:prstGeom prst="rect">
            <a:avLst/>
          </a:prstGeom>
          <a:noFill/>
          <a:ln w="9525">
            <a:noFill/>
            <a:miter lim="800000"/>
            <a:headEnd/>
            <a:tailEnd/>
          </a:ln>
        </p:spPr>
      </p:pic>
      <p:pic>
        <p:nvPicPr>
          <p:cNvPr id="18434" name="Picture 2" descr="http://ts2.mm.bing.net/images/thumbnail.aspx?q=1187096370421&amp;id=a8b135eb910edbbab03d6be71ea47707"/>
          <p:cNvPicPr>
            <a:picLocks noChangeAspect="1" noChangeArrowheads="1"/>
          </p:cNvPicPr>
          <p:nvPr/>
        </p:nvPicPr>
        <p:blipFill>
          <a:blip r:embed="rId4" cstate="print"/>
          <a:srcRect/>
          <a:stretch>
            <a:fillRect/>
          </a:stretch>
        </p:blipFill>
        <p:spPr bwMode="auto">
          <a:xfrm>
            <a:off x="4876800" y="2819399"/>
            <a:ext cx="3424515" cy="1940560"/>
          </a:xfrm>
          <a:prstGeom prst="rect">
            <a:avLst/>
          </a:prstGeom>
          <a:noFill/>
        </p:spPr>
      </p:pic>
    </p:spTree>
    <p:extLst>
      <p:ext uri="{BB962C8B-B14F-4D97-AF65-F5344CB8AC3E}">
        <p14:creationId xmlns:p14="http://schemas.microsoft.com/office/powerpoint/2010/main" val="208128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5" y="767969"/>
            <a:ext cx="6798734" cy="1303867"/>
          </a:xfrm>
        </p:spPr>
        <p:txBody>
          <a:bodyPr/>
          <a:lstStyle/>
          <a:p>
            <a:r>
              <a:rPr lang="en-US" sz="4400" b="1" dirty="0" smtClean="0"/>
              <a:t>Oxidation Numbers</a:t>
            </a:r>
            <a:endParaRPr lang="en-US" sz="4400" b="1" dirty="0"/>
          </a:p>
        </p:txBody>
      </p:sp>
      <p:sp>
        <p:nvSpPr>
          <p:cNvPr id="3" name="Content Placeholder 2"/>
          <p:cNvSpPr>
            <a:spLocks noGrp="1"/>
          </p:cNvSpPr>
          <p:nvPr>
            <p:ph idx="1"/>
          </p:nvPr>
        </p:nvSpPr>
        <p:spPr>
          <a:xfrm>
            <a:off x="1371600" y="1853443"/>
            <a:ext cx="6798736" cy="3444997"/>
          </a:xfrm>
        </p:spPr>
        <p:txBody>
          <a:bodyPr/>
          <a:lstStyle/>
          <a:p>
            <a:pPr marL="447675" indent="-382588" eaLnBrk="1" hangingPunct="1">
              <a:lnSpc>
                <a:spcPct val="90000"/>
              </a:lnSpc>
            </a:pPr>
            <a:r>
              <a:rPr lang="en-US" sz="3600" dirty="0" smtClean="0"/>
              <a:t>If an atom </a:t>
            </a:r>
            <a:r>
              <a:rPr lang="en-US" sz="3600" b="1" i="1" dirty="0" smtClean="0"/>
              <a:t>gains</a:t>
            </a:r>
            <a:r>
              <a:rPr lang="en-US" sz="3600" dirty="0" smtClean="0"/>
              <a:t> electrons, it has a </a:t>
            </a:r>
            <a:r>
              <a:rPr lang="en-US" sz="3600" b="1" i="1" u="sng" dirty="0" smtClean="0">
                <a:solidFill>
                  <a:schemeClr val="accent6">
                    <a:lumMod val="50000"/>
                  </a:schemeClr>
                </a:solidFill>
                <a:effectLst>
                  <a:outerShdw blurRad="38100" dist="38100" dir="2700000" algn="tl">
                    <a:srgbClr val="000000">
                      <a:alpha val="43137"/>
                    </a:srgbClr>
                  </a:outerShdw>
                </a:effectLst>
              </a:rPr>
              <a:t>negative</a:t>
            </a:r>
            <a:r>
              <a:rPr lang="en-US" sz="3600" dirty="0" smtClean="0"/>
              <a:t> oxidation number.  </a:t>
            </a:r>
          </a:p>
          <a:p>
            <a:pPr marL="447675" indent="-382588" eaLnBrk="1" hangingPunct="1">
              <a:lnSpc>
                <a:spcPct val="90000"/>
              </a:lnSpc>
            </a:pPr>
            <a:endParaRPr lang="en-US" sz="1200" dirty="0" smtClean="0"/>
          </a:p>
          <a:p>
            <a:pPr marL="447675" indent="-382588" eaLnBrk="1" hangingPunct="1">
              <a:lnSpc>
                <a:spcPct val="90000"/>
              </a:lnSpc>
            </a:pPr>
            <a:r>
              <a:rPr lang="en-US" sz="3600" dirty="0" smtClean="0"/>
              <a:t>If an atom </a:t>
            </a:r>
            <a:r>
              <a:rPr lang="en-US" sz="3600" b="1" i="1" dirty="0" smtClean="0"/>
              <a:t>loses</a:t>
            </a:r>
            <a:r>
              <a:rPr lang="en-US" sz="3600" dirty="0" smtClean="0"/>
              <a:t> electrons, it has a </a:t>
            </a:r>
            <a:r>
              <a:rPr lang="en-US" sz="3600" b="1" i="1" u="sng" dirty="0" smtClean="0">
                <a:solidFill>
                  <a:schemeClr val="accent6">
                    <a:lumMod val="50000"/>
                  </a:schemeClr>
                </a:solidFill>
                <a:effectLst>
                  <a:outerShdw blurRad="38100" dist="38100" dir="2700000" algn="tl">
                    <a:srgbClr val="000000">
                      <a:alpha val="43137"/>
                    </a:srgbClr>
                  </a:outerShdw>
                </a:effectLst>
              </a:rPr>
              <a:t>positive</a:t>
            </a:r>
            <a:r>
              <a:rPr lang="en-US" sz="3600" dirty="0" smtClean="0"/>
              <a:t> oxidation number. </a:t>
            </a:r>
          </a:p>
          <a:p>
            <a:endParaRPr lang="en-US" dirty="0"/>
          </a:p>
        </p:txBody>
      </p:sp>
      <p:pic>
        <p:nvPicPr>
          <p:cNvPr id="4" name="Picture 5" descr="ionicbond"/>
          <p:cNvPicPr>
            <a:picLocks noChangeAspect="1" noChangeArrowheads="1"/>
          </p:cNvPicPr>
          <p:nvPr/>
        </p:nvPicPr>
        <p:blipFill>
          <a:blip r:embed="rId2" cstate="print"/>
          <a:srcRect/>
          <a:stretch>
            <a:fillRect/>
          </a:stretch>
        </p:blipFill>
        <p:spPr bwMode="auto">
          <a:xfrm>
            <a:off x="3200400" y="4340860"/>
            <a:ext cx="2971800" cy="1915160"/>
          </a:xfrm>
          <a:prstGeom prst="rect">
            <a:avLst/>
          </a:prstGeom>
          <a:noFill/>
          <a:ln w="9525">
            <a:noFill/>
            <a:miter lim="800000"/>
            <a:headEnd/>
            <a:tailEnd/>
          </a:ln>
        </p:spPr>
      </p:pic>
    </p:spTree>
    <p:extLst>
      <p:ext uri="{BB962C8B-B14F-4D97-AF65-F5344CB8AC3E}">
        <p14:creationId xmlns:p14="http://schemas.microsoft.com/office/powerpoint/2010/main" val="427968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33" y="560559"/>
            <a:ext cx="6798734" cy="1303867"/>
          </a:xfrm>
        </p:spPr>
        <p:txBody>
          <a:bodyPr/>
          <a:lstStyle/>
          <a:p>
            <a:r>
              <a:rPr lang="en-US" sz="4400" b="1" dirty="0" smtClean="0"/>
              <a:t>Oxidation Numbers</a:t>
            </a:r>
            <a:endParaRPr lang="en-US" sz="4400" b="1" dirty="0"/>
          </a:p>
        </p:txBody>
      </p:sp>
      <p:sp>
        <p:nvSpPr>
          <p:cNvPr id="3" name="Content Placeholder 2"/>
          <p:cNvSpPr>
            <a:spLocks noGrp="1"/>
          </p:cNvSpPr>
          <p:nvPr>
            <p:ph idx="1"/>
          </p:nvPr>
        </p:nvSpPr>
        <p:spPr>
          <a:xfrm>
            <a:off x="990600" y="1828800"/>
            <a:ext cx="6798736" cy="3444997"/>
          </a:xfrm>
        </p:spPr>
        <p:txBody>
          <a:bodyPr/>
          <a:lstStyle/>
          <a:p>
            <a:pPr marL="447675" indent="-382588" eaLnBrk="1" hangingPunct="1">
              <a:lnSpc>
                <a:spcPct val="90000"/>
              </a:lnSpc>
            </a:pPr>
            <a:r>
              <a:rPr lang="en-US" sz="3600" b="1" i="1" dirty="0" smtClean="0"/>
              <a:t>For Bonding: </a:t>
            </a:r>
          </a:p>
          <a:p>
            <a:pPr marL="447675" indent="-382588" eaLnBrk="1" hangingPunct="1">
              <a:lnSpc>
                <a:spcPct val="90000"/>
              </a:lnSpc>
            </a:pPr>
            <a:endParaRPr lang="en-US" sz="3600" b="1" i="1" dirty="0" smtClean="0"/>
          </a:p>
          <a:p>
            <a:pPr marL="447675" indent="-382588" algn="ctr" eaLnBrk="1" hangingPunct="1">
              <a:lnSpc>
                <a:spcPct val="90000"/>
              </a:lnSpc>
              <a:buNone/>
            </a:pPr>
            <a:r>
              <a:rPr lang="en-US" sz="3600" b="1" dirty="0" smtClean="0"/>
              <a:t>Oxidation means CHARGE!!!!!!</a:t>
            </a:r>
          </a:p>
          <a:p>
            <a:endParaRPr lang="en-US" dirty="0"/>
          </a:p>
        </p:txBody>
      </p:sp>
      <p:pic>
        <p:nvPicPr>
          <p:cNvPr id="4" name="Picture 5" descr="ionicbond"/>
          <p:cNvPicPr>
            <a:picLocks noChangeAspect="1" noChangeArrowheads="1"/>
          </p:cNvPicPr>
          <p:nvPr/>
        </p:nvPicPr>
        <p:blipFill>
          <a:blip r:embed="rId2" cstate="print"/>
          <a:srcRect/>
          <a:stretch>
            <a:fillRect/>
          </a:stretch>
        </p:blipFill>
        <p:spPr bwMode="auto">
          <a:xfrm>
            <a:off x="2971800" y="3962400"/>
            <a:ext cx="3200400" cy="2062480"/>
          </a:xfrm>
          <a:prstGeom prst="rect">
            <a:avLst/>
          </a:prstGeom>
          <a:noFill/>
          <a:ln w="9525">
            <a:noFill/>
            <a:miter lim="800000"/>
            <a:headEnd/>
            <a:tailEnd/>
          </a:ln>
        </p:spPr>
      </p:pic>
    </p:spTree>
    <p:extLst>
      <p:ext uri="{BB962C8B-B14F-4D97-AF65-F5344CB8AC3E}">
        <p14:creationId xmlns:p14="http://schemas.microsoft.com/office/powerpoint/2010/main" val="324655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219200" y="685800"/>
            <a:ext cx="6798734" cy="1303867"/>
          </a:xfrm>
        </p:spPr>
        <p:txBody>
          <a:bodyPr>
            <a:normAutofit fontScale="90000"/>
          </a:bodyPr>
          <a:lstStyle/>
          <a:p>
            <a:pPr eaLnBrk="1" hangingPunct="1"/>
            <a:r>
              <a:rPr lang="en-US" dirty="0" smtClean="0">
                <a:solidFill>
                  <a:srgbClr val="7B9899"/>
                </a:solidFill>
              </a:rPr>
              <a:t>What is the oxidation number (</a:t>
            </a:r>
            <a:r>
              <a:rPr lang="en-US" b="1" dirty="0" smtClean="0">
                <a:solidFill>
                  <a:srgbClr val="7B9899"/>
                </a:solidFill>
              </a:rPr>
              <a:t>charge</a:t>
            </a:r>
            <a:r>
              <a:rPr lang="en-US" dirty="0" smtClean="0">
                <a:solidFill>
                  <a:srgbClr val="7B9899"/>
                </a:solidFill>
              </a:rPr>
              <a:t>) of:</a:t>
            </a:r>
          </a:p>
        </p:txBody>
      </p:sp>
      <p:sp>
        <p:nvSpPr>
          <p:cNvPr id="23555" name="Rectangle 3"/>
          <p:cNvSpPr>
            <a:spLocks noGrp="1" noChangeArrowheads="1"/>
          </p:cNvSpPr>
          <p:nvPr>
            <p:ph idx="1"/>
          </p:nvPr>
        </p:nvSpPr>
        <p:spPr>
          <a:xfrm>
            <a:off x="2133600" y="1676400"/>
            <a:ext cx="5181600" cy="4225925"/>
          </a:xfrm>
        </p:spPr>
        <p:txBody>
          <a:bodyPr>
            <a:normAutofit fontScale="92500" lnSpcReduction="20000"/>
          </a:bodyPr>
          <a:lstStyle/>
          <a:p>
            <a:pPr marL="274320" indent="-274320" eaLnBrk="1" fontAlgn="auto" hangingPunct="1">
              <a:lnSpc>
                <a:spcPct val="220000"/>
              </a:lnSpc>
              <a:spcAft>
                <a:spcPts val="0"/>
              </a:spcAft>
              <a:buNone/>
              <a:defRPr/>
            </a:pPr>
            <a:r>
              <a:rPr lang="en-US" sz="4400" dirty="0" smtClean="0"/>
              <a:t>H				</a:t>
            </a:r>
            <a:r>
              <a:rPr lang="en-US" sz="4400" dirty="0" err="1" smtClean="0"/>
              <a:t>Ba</a:t>
            </a:r>
            <a:endParaRPr lang="en-US" sz="4400" dirty="0" smtClean="0"/>
          </a:p>
          <a:p>
            <a:pPr marL="274320" indent="-274320" eaLnBrk="1" fontAlgn="auto" hangingPunct="1">
              <a:lnSpc>
                <a:spcPct val="220000"/>
              </a:lnSpc>
              <a:spcAft>
                <a:spcPts val="0"/>
              </a:spcAft>
              <a:buNone/>
              <a:defRPr/>
            </a:pPr>
            <a:r>
              <a:rPr lang="en-US" sz="4400" dirty="0" smtClean="0"/>
              <a:t>S					F</a:t>
            </a:r>
          </a:p>
          <a:p>
            <a:pPr marL="274320" indent="-274320" eaLnBrk="1" fontAlgn="auto" hangingPunct="1">
              <a:lnSpc>
                <a:spcPct val="220000"/>
              </a:lnSpc>
              <a:spcAft>
                <a:spcPts val="0"/>
              </a:spcAft>
              <a:buNone/>
              <a:defRPr/>
            </a:pPr>
            <a:r>
              <a:rPr lang="en-US" sz="4400" dirty="0" smtClean="0"/>
              <a:t>Na			Si</a:t>
            </a:r>
          </a:p>
        </p:txBody>
      </p:sp>
    </p:spTree>
    <p:extLst>
      <p:ext uri="{BB962C8B-B14F-4D97-AF65-F5344CB8AC3E}">
        <p14:creationId xmlns:p14="http://schemas.microsoft.com/office/powerpoint/2010/main" val="38731289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idx="4294967295"/>
          </p:nvPr>
        </p:nvSpPr>
        <p:spPr>
          <a:xfrm>
            <a:off x="76200" y="348824"/>
            <a:ext cx="8229600" cy="941388"/>
          </a:xfrm>
        </p:spPr>
        <p:txBody>
          <a:bodyPr>
            <a:normAutofit/>
          </a:bodyPr>
          <a:lstStyle/>
          <a:p>
            <a:pPr marL="484632" eaLnBrk="1" fontAlgn="auto" hangingPunct="1">
              <a:spcAft>
                <a:spcPts val="0"/>
              </a:spcAft>
              <a:defRPr/>
            </a:pPr>
            <a:r>
              <a:rPr lang="en-US" sz="4200" b="1"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t>Polyatomic Ions </a:t>
            </a:r>
            <a:endParaRPr lang="en-US" sz="42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endParaRPr>
          </a:p>
        </p:txBody>
      </p:sp>
      <p:sp>
        <p:nvSpPr>
          <p:cNvPr id="28675" name="Rectangle 3"/>
          <p:cNvSpPr>
            <a:spLocks noGrp="1" noChangeArrowheads="1"/>
          </p:cNvSpPr>
          <p:nvPr>
            <p:ph idx="4294967295"/>
          </p:nvPr>
        </p:nvSpPr>
        <p:spPr>
          <a:xfrm>
            <a:off x="685800" y="1295400"/>
            <a:ext cx="8458200" cy="4572000"/>
          </a:xfrm>
        </p:spPr>
        <p:txBody>
          <a:bodyPr/>
          <a:lstStyle/>
          <a:p>
            <a:pPr marL="447675" indent="-382588" eaLnBrk="1" hangingPunct="1"/>
            <a:r>
              <a:rPr lang="en-US" sz="3600" dirty="0" smtClean="0"/>
              <a:t>A </a:t>
            </a:r>
            <a:r>
              <a:rPr lang="en-US" sz="3600" b="1" i="1" dirty="0" smtClean="0"/>
              <a:t>polyatomic ion </a:t>
            </a:r>
            <a:r>
              <a:rPr lang="en-US" sz="3600" dirty="0" smtClean="0"/>
              <a:t>is a covalently bonded </a:t>
            </a:r>
            <a:r>
              <a:rPr lang="en-US" sz="3600" b="1" i="1" u="sng" dirty="0" smtClean="0">
                <a:solidFill>
                  <a:schemeClr val="accent6">
                    <a:lumMod val="50000"/>
                  </a:schemeClr>
                </a:solidFill>
                <a:effectLst>
                  <a:outerShdw blurRad="38100" dist="38100" dir="2700000" algn="tl">
                    <a:srgbClr val="000000">
                      <a:alpha val="43137"/>
                    </a:srgbClr>
                  </a:outerShdw>
                </a:effectLst>
              </a:rPr>
              <a:t>group</a:t>
            </a:r>
            <a:r>
              <a:rPr lang="en-US" sz="3600" b="1" dirty="0" smtClean="0"/>
              <a:t> </a:t>
            </a:r>
            <a:r>
              <a:rPr lang="en-US" sz="3600" dirty="0" smtClean="0"/>
              <a:t>of atoms with either a positive or negative </a:t>
            </a:r>
            <a:r>
              <a:rPr lang="en-US" sz="3600" b="1" i="1" u="sng" dirty="0" smtClean="0">
                <a:solidFill>
                  <a:schemeClr val="accent6">
                    <a:lumMod val="50000"/>
                  </a:schemeClr>
                </a:solidFill>
                <a:effectLst>
                  <a:outerShdw blurRad="38100" dist="38100" dir="2700000" algn="tl">
                    <a:srgbClr val="000000">
                      <a:alpha val="43137"/>
                    </a:srgbClr>
                  </a:outerShdw>
                </a:effectLst>
              </a:rPr>
              <a:t>charge</a:t>
            </a:r>
          </a:p>
          <a:p>
            <a:pPr marL="447675" indent="-382588" eaLnBrk="1" hangingPunct="1"/>
            <a:endParaRPr lang="en-US" sz="1200" b="1" i="1" u="sng" dirty="0" smtClean="0">
              <a:solidFill>
                <a:schemeClr val="accent6">
                  <a:lumMod val="50000"/>
                </a:schemeClr>
              </a:solidFill>
              <a:effectLst>
                <a:outerShdw blurRad="38100" dist="38100" dir="2700000" algn="tl">
                  <a:srgbClr val="000000">
                    <a:alpha val="43137"/>
                  </a:srgbClr>
                </a:outerShdw>
              </a:effectLst>
            </a:endParaRPr>
          </a:p>
        </p:txBody>
      </p:sp>
      <p:pic>
        <p:nvPicPr>
          <p:cNvPr id="28676" name="Picture 8" descr="polyatomic_ion_ex"/>
          <p:cNvPicPr>
            <a:picLocks noChangeAspect="1" noChangeArrowheads="1"/>
          </p:cNvPicPr>
          <p:nvPr/>
        </p:nvPicPr>
        <p:blipFill>
          <a:blip r:embed="rId2" cstate="print"/>
          <a:srcRect/>
          <a:stretch>
            <a:fillRect/>
          </a:stretch>
        </p:blipFill>
        <p:spPr bwMode="auto">
          <a:xfrm>
            <a:off x="990600" y="3429000"/>
            <a:ext cx="3757280" cy="2514600"/>
          </a:xfrm>
          <a:prstGeom prst="rect">
            <a:avLst/>
          </a:prstGeom>
          <a:noFill/>
          <a:ln w="9525">
            <a:noFill/>
            <a:miter lim="800000"/>
            <a:headEnd/>
            <a:tailEnd/>
          </a:ln>
        </p:spPr>
      </p:pic>
      <p:pic>
        <p:nvPicPr>
          <p:cNvPr id="16386" name="Picture 2" descr="http://ts2.mm.bing.net/images/thumbnail.aspx?q=1200161103593&amp;id=32bfac0cfcb1fdd15a7f7bd2b478b72d">
            <a:hlinkClick r:id="rId3" tooltip="Thermaltake iXoft Review (Page 2 of 3) | APH Networks"/>
          </p:cNvPr>
          <p:cNvPicPr>
            <a:picLocks noChangeAspect="1" noChangeArrowheads="1"/>
          </p:cNvPicPr>
          <p:nvPr/>
        </p:nvPicPr>
        <p:blipFill>
          <a:blip r:embed="rId4" cstate="print"/>
          <a:srcRect/>
          <a:stretch>
            <a:fillRect/>
          </a:stretch>
        </p:blipFill>
        <p:spPr bwMode="auto">
          <a:xfrm>
            <a:off x="5791200" y="4038600"/>
            <a:ext cx="2044460" cy="1540612"/>
          </a:xfrm>
          <a:prstGeom prst="rect">
            <a:avLst/>
          </a:prstGeom>
          <a:noFill/>
        </p:spPr>
      </p:pic>
    </p:spTree>
    <p:extLst>
      <p:ext uri="{BB962C8B-B14F-4D97-AF65-F5344CB8AC3E}">
        <p14:creationId xmlns:p14="http://schemas.microsoft.com/office/powerpoint/2010/main" val="326796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304800" y="399019"/>
            <a:ext cx="8229600" cy="911225"/>
          </a:xfrm>
        </p:spPr>
        <p:txBody>
          <a:bodyPr/>
          <a:lstStyle/>
          <a:p>
            <a:pPr eaLnBrk="1" hangingPunct="1"/>
            <a:r>
              <a:rPr lang="en-US" sz="4400" b="1" dirty="0" smtClean="0"/>
              <a:t>Making Compounds</a:t>
            </a:r>
          </a:p>
        </p:txBody>
      </p:sp>
      <p:sp>
        <p:nvSpPr>
          <p:cNvPr id="14339" name="Rectangle 3"/>
          <p:cNvSpPr>
            <a:spLocks noGrp="1" noChangeArrowheads="1"/>
          </p:cNvSpPr>
          <p:nvPr>
            <p:ph type="body" idx="4294967295"/>
          </p:nvPr>
        </p:nvSpPr>
        <p:spPr>
          <a:xfrm>
            <a:off x="533400" y="1295400"/>
            <a:ext cx="8458200" cy="4835525"/>
          </a:xfrm>
        </p:spPr>
        <p:txBody>
          <a:bodyPr/>
          <a:lstStyle/>
          <a:p>
            <a:pPr eaLnBrk="1" hangingPunct="1">
              <a:lnSpc>
                <a:spcPct val="90000"/>
              </a:lnSpc>
            </a:pPr>
            <a:r>
              <a:rPr lang="en-US" sz="3600" dirty="0" smtClean="0"/>
              <a:t>Many elements exist around you in their uncombined forms, but elements can unite chemically to form </a:t>
            </a:r>
            <a:r>
              <a:rPr lang="en-US" sz="3600" b="1" i="1" u="sng" dirty="0" smtClean="0">
                <a:solidFill>
                  <a:schemeClr val="accent6">
                    <a:lumMod val="50000"/>
                  </a:schemeClr>
                </a:solidFill>
                <a:effectLst>
                  <a:outerShdw blurRad="38100" dist="38100" dir="2700000" algn="tl">
                    <a:srgbClr val="000000">
                      <a:alpha val="43137"/>
                    </a:srgbClr>
                  </a:outerShdw>
                </a:effectLst>
              </a:rPr>
              <a:t>compounds</a:t>
            </a:r>
            <a:r>
              <a:rPr lang="en-US" sz="3600" dirty="0" smtClean="0"/>
              <a:t> when conditions are right</a:t>
            </a:r>
          </a:p>
          <a:p>
            <a:pPr eaLnBrk="1" hangingPunct="1">
              <a:lnSpc>
                <a:spcPct val="90000"/>
              </a:lnSpc>
            </a:pPr>
            <a:endParaRPr lang="en-US" sz="2800" dirty="0" smtClean="0"/>
          </a:p>
          <a:p>
            <a:pPr eaLnBrk="1" hangingPunct="1">
              <a:lnSpc>
                <a:spcPct val="90000"/>
              </a:lnSpc>
            </a:pPr>
            <a:r>
              <a:rPr lang="en-US" sz="3600" dirty="0" smtClean="0"/>
              <a:t>Compounds unite by </a:t>
            </a:r>
            <a:r>
              <a:rPr lang="en-US" sz="3600" b="1" i="1" u="sng" dirty="0" smtClean="0">
                <a:solidFill>
                  <a:schemeClr val="accent6">
                    <a:lumMod val="50000"/>
                  </a:schemeClr>
                </a:solidFill>
                <a:effectLst>
                  <a:outerShdw blurRad="38100" dist="38100" dir="2700000" algn="tl">
                    <a:srgbClr val="000000">
                      <a:alpha val="43137"/>
                    </a:srgbClr>
                  </a:outerShdw>
                </a:effectLst>
              </a:rPr>
              <a:t>sharing</a:t>
            </a:r>
            <a:r>
              <a:rPr lang="en-US" sz="3600" b="1" dirty="0" smtClean="0"/>
              <a:t> </a:t>
            </a:r>
            <a:r>
              <a:rPr lang="en-US" sz="3600" dirty="0" smtClean="0"/>
              <a:t>electrons</a:t>
            </a:r>
            <a:r>
              <a:rPr lang="en-US" sz="3600" b="1" dirty="0" smtClean="0"/>
              <a:t> </a:t>
            </a:r>
            <a:r>
              <a:rPr lang="en-US" sz="3600" dirty="0" smtClean="0"/>
              <a:t>or </a:t>
            </a:r>
            <a:r>
              <a:rPr lang="en-US" sz="3600" b="1" i="1" u="sng" dirty="0" smtClean="0">
                <a:solidFill>
                  <a:schemeClr val="accent6">
                    <a:lumMod val="50000"/>
                  </a:schemeClr>
                </a:solidFill>
                <a:effectLst>
                  <a:outerShdw blurRad="38100" dist="38100" dir="2700000" algn="tl">
                    <a:srgbClr val="000000">
                      <a:alpha val="43137"/>
                    </a:srgbClr>
                  </a:outerShdw>
                </a:effectLst>
              </a:rPr>
              <a:t>transferring</a:t>
            </a:r>
            <a:r>
              <a:rPr lang="en-US" sz="3600" b="1" dirty="0" smtClean="0"/>
              <a:t> </a:t>
            </a:r>
            <a:r>
              <a:rPr lang="en-US" sz="3600" dirty="0" smtClean="0"/>
              <a:t>electrons in a </a:t>
            </a:r>
            <a:r>
              <a:rPr lang="en-US" sz="3600" b="1" i="1" u="sng" dirty="0" smtClean="0">
                <a:solidFill>
                  <a:schemeClr val="accent6">
                    <a:lumMod val="50000"/>
                  </a:schemeClr>
                </a:solidFill>
                <a:effectLst>
                  <a:outerShdw blurRad="38100" dist="38100" dir="2700000" algn="tl">
                    <a:srgbClr val="000000">
                      <a:alpha val="43137"/>
                    </a:srgbClr>
                  </a:outerShdw>
                </a:effectLst>
              </a:rPr>
              <a:t>chemical bond</a:t>
            </a:r>
            <a:r>
              <a:rPr lang="en-US" sz="3600" dirty="0" smtClean="0"/>
              <a:t>.</a:t>
            </a:r>
          </a:p>
        </p:txBody>
      </p:sp>
    </p:spTree>
    <p:extLst>
      <p:ext uri="{BB962C8B-B14F-4D97-AF65-F5344CB8AC3E}">
        <p14:creationId xmlns:p14="http://schemas.microsoft.com/office/powerpoint/2010/main" val="52535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2o"/>
          <p:cNvPicPr>
            <a:picLocks noChangeAspect="1" noChangeArrowheads="1"/>
          </p:cNvPicPr>
          <p:nvPr/>
        </p:nvPicPr>
        <p:blipFill>
          <a:blip r:embed="rId2" cstate="print"/>
          <a:srcRect/>
          <a:stretch>
            <a:fillRect/>
          </a:stretch>
        </p:blipFill>
        <p:spPr bwMode="auto">
          <a:xfrm>
            <a:off x="2286000" y="1665675"/>
            <a:ext cx="4876800" cy="3869331"/>
          </a:xfrm>
          <a:prstGeom prst="rect">
            <a:avLst/>
          </a:prstGeom>
          <a:noFill/>
          <a:ln w="9525">
            <a:noFill/>
            <a:miter lim="800000"/>
            <a:headEnd/>
            <a:tailEnd/>
          </a:ln>
        </p:spPr>
      </p:pic>
      <p:sp>
        <p:nvSpPr>
          <p:cNvPr id="3" name="Rectangle 2"/>
          <p:cNvSpPr txBox="1">
            <a:spLocks noChangeArrowheads="1"/>
          </p:cNvSpPr>
          <p:nvPr/>
        </p:nvSpPr>
        <p:spPr bwMode="auto">
          <a:xfrm>
            <a:off x="533400" y="457200"/>
            <a:ext cx="8229600" cy="9112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algn="ctr" fontAlgn="base">
              <a:spcBef>
                <a:spcPct val="0"/>
              </a:spcBef>
              <a:spcAft>
                <a:spcPct val="0"/>
              </a:spcAft>
              <a:defRPr/>
            </a:pPr>
            <a:r>
              <a:rPr lang="en-US" sz="4400" b="1" dirty="0">
                <a:solidFill>
                  <a:srgbClr val="7B9899"/>
                </a:solidFill>
              </a:rPr>
              <a:t>Making Compounds</a:t>
            </a:r>
          </a:p>
        </p:txBody>
      </p:sp>
    </p:spTree>
    <p:extLst>
      <p:ext uri="{BB962C8B-B14F-4D97-AF65-F5344CB8AC3E}">
        <p14:creationId xmlns:p14="http://schemas.microsoft.com/office/powerpoint/2010/main" val="3942049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sz="half" idx="4294967295"/>
          </p:nvPr>
        </p:nvSpPr>
        <p:spPr>
          <a:xfrm>
            <a:off x="457200" y="1676400"/>
            <a:ext cx="8229600" cy="4495800"/>
          </a:xfrm>
        </p:spPr>
        <p:txBody>
          <a:bodyPr/>
          <a:lstStyle/>
          <a:p>
            <a:pPr eaLnBrk="1" hangingPunct="1"/>
            <a:r>
              <a:rPr lang="en-US" sz="4000" dirty="0" smtClean="0"/>
              <a:t>Compounds often have unique, different properties than </a:t>
            </a:r>
            <a:r>
              <a:rPr lang="en-US" sz="4000" dirty="0" smtClean="0">
                <a:solidFill>
                  <a:schemeClr val="accent6">
                    <a:lumMod val="50000"/>
                  </a:schemeClr>
                </a:solidFill>
              </a:rPr>
              <a:t>the individual elements that make up the compound.</a:t>
            </a:r>
          </a:p>
          <a:p>
            <a:pPr eaLnBrk="1" hangingPunct="1"/>
            <a:endParaRPr lang="en-US" sz="2800" dirty="0" smtClean="0"/>
          </a:p>
        </p:txBody>
      </p:sp>
      <p:sp>
        <p:nvSpPr>
          <p:cNvPr id="11" name="Rectangle 2"/>
          <p:cNvSpPr txBox="1">
            <a:spLocks noChangeArrowheads="1"/>
          </p:cNvSpPr>
          <p:nvPr/>
        </p:nvSpPr>
        <p:spPr bwMode="auto">
          <a:xfrm>
            <a:off x="457200" y="228600"/>
            <a:ext cx="8229600" cy="9112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algn="ctr" fontAlgn="base">
              <a:spcBef>
                <a:spcPct val="0"/>
              </a:spcBef>
              <a:spcAft>
                <a:spcPct val="0"/>
              </a:spcAft>
              <a:defRPr/>
            </a:pPr>
            <a:r>
              <a:rPr lang="en-US" sz="4400" b="1" dirty="0">
                <a:solidFill>
                  <a:srgbClr val="7B9899"/>
                </a:solidFill>
              </a:rPr>
              <a:t>Making Compounds</a:t>
            </a:r>
          </a:p>
        </p:txBody>
      </p:sp>
    </p:spTree>
    <p:extLst>
      <p:ext uri="{BB962C8B-B14F-4D97-AF65-F5344CB8AC3E}">
        <p14:creationId xmlns:p14="http://schemas.microsoft.com/office/powerpoint/2010/main" val="302262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Na">
            <a:hlinkClick r:id="rId2"/>
          </p:cNvPr>
          <p:cNvPicPr>
            <a:picLocks noChangeAspect="1" noChangeArrowheads="1"/>
          </p:cNvPicPr>
          <p:nvPr/>
        </p:nvPicPr>
        <p:blipFill>
          <a:blip r:embed="rId3" cstate="print"/>
          <a:srcRect/>
          <a:stretch>
            <a:fillRect/>
          </a:stretch>
        </p:blipFill>
        <p:spPr bwMode="auto">
          <a:xfrm>
            <a:off x="629392" y="4419600"/>
            <a:ext cx="1905000" cy="1905000"/>
          </a:xfrm>
          <a:prstGeom prst="rect">
            <a:avLst/>
          </a:prstGeom>
          <a:noFill/>
          <a:ln w="9525">
            <a:noFill/>
            <a:miter lim="800000"/>
            <a:headEnd/>
            <a:tailEnd/>
          </a:ln>
        </p:spPr>
      </p:pic>
      <p:pic>
        <p:nvPicPr>
          <p:cNvPr id="3" name="Picture 13" descr="339808940_bc073c2397"/>
          <p:cNvPicPr>
            <a:picLocks noChangeAspect="1" noChangeArrowheads="1"/>
          </p:cNvPicPr>
          <p:nvPr/>
        </p:nvPicPr>
        <p:blipFill>
          <a:blip r:embed="rId4" cstate="print"/>
          <a:srcRect/>
          <a:stretch>
            <a:fillRect/>
          </a:stretch>
        </p:blipFill>
        <p:spPr bwMode="auto">
          <a:xfrm>
            <a:off x="5666881" y="4572000"/>
            <a:ext cx="2942433" cy="1738313"/>
          </a:xfrm>
          <a:prstGeom prst="rect">
            <a:avLst/>
          </a:prstGeom>
          <a:noFill/>
          <a:ln w="9525">
            <a:noFill/>
            <a:miter lim="800000"/>
            <a:headEnd/>
            <a:tailEnd/>
          </a:ln>
        </p:spPr>
      </p:pic>
      <p:pic>
        <p:nvPicPr>
          <p:cNvPr id="4" name="Picture 11" descr="s11s"/>
          <p:cNvPicPr>
            <a:picLocks noChangeAspect="1" noChangeArrowheads="1"/>
          </p:cNvPicPr>
          <p:nvPr/>
        </p:nvPicPr>
        <p:blipFill>
          <a:blip r:embed="rId5" cstate="print"/>
          <a:srcRect/>
          <a:stretch>
            <a:fillRect/>
          </a:stretch>
        </p:blipFill>
        <p:spPr bwMode="auto">
          <a:xfrm>
            <a:off x="3132117" y="4352925"/>
            <a:ext cx="1971675" cy="1971675"/>
          </a:xfrm>
          <a:prstGeom prst="rect">
            <a:avLst/>
          </a:prstGeom>
          <a:noFill/>
          <a:ln w="9525">
            <a:noFill/>
            <a:miter lim="800000"/>
            <a:headEnd/>
            <a:tailEnd/>
          </a:ln>
        </p:spPr>
      </p:pic>
      <p:sp>
        <p:nvSpPr>
          <p:cNvPr id="5" name="Text Box 7"/>
          <p:cNvSpPr txBox="1">
            <a:spLocks noChangeArrowheads="1"/>
          </p:cNvSpPr>
          <p:nvPr/>
        </p:nvSpPr>
        <p:spPr bwMode="auto">
          <a:xfrm>
            <a:off x="1371600" y="1524000"/>
            <a:ext cx="2438400" cy="13112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4000" b="1" dirty="0">
                <a:solidFill>
                  <a:prstClr val="black"/>
                </a:solidFill>
                <a:latin typeface="Arial" charset="0"/>
              </a:rPr>
              <a:t>Consider </a:t>
            </a:r>
            <a:r>
              <a:rPr lang="en-US" sz="4000" b="1" dirty="0" err="1">
                <a:solidFill>
                  <a:prstClr val="black"/>
                </a:solidFill>
                <a:latin typeface="Arial" charset="0"/>
              </a:rPr>
              <a:t>NaCl</a:t>
            </a:r>
            <a:endParaRPr lang="en-US" sz="4000" b="1" dirty="0">
              <a:solidFill>
                <a:prstClr val="black"/>
              </a:solidFill>
              <a:latin typeface="Arial" charset="0"/>
            </a:endParaRPr>
          </a:p>
        </p:txBody>
      </p:sp>
      <p:sp>
        <p:nvSpPr>
          <p:cNvPr id="6" name="Text Box 8"/>
          <p:cNvSpPr txBox="1">
            <a:spLocks noChangeArrowheads="1"/>
          </p:cNvSpPr>
          <p:nvPr/>
        </p:nvSpPr>
        <p:spPr bwMode="auto">
          <a:xfrm>
            <a:off x="2514600" y="5105400"/>
            <a:ext cx="685800" cy="7016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4000" b="1" dirty="0">
                <a:solidFill>
                  <a:prstClr val="black"/>
                </a:solidFill>
                <a:latin typeface="Arial" charset="0"/>
              </a:rPr>
              <a:t>+</a:t>
            </a:r>
          </a:p>
        </p:txBody>
      </p:sp>
      <p:sp>
        <p:nvSpPr>
          <p:cNvPr id="7" name="Text Box 9"/>
          <p:cNvSpPr txBox="1">
            <a:spLocks noChangeArrowheads="1"/>
          </p:cNvSpPr>
          <p:nvPr/>
        </p:nvSpPr>
        <p:spPr bwMode="auto">
          <a:xfrm>
            <a:off x="5105400" y="5105400"/>
            <a:ext cx="685800" cy="7016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4000" b="1" dirty="0">
                <a:solidFill>
                  <a:prstClr val="black"/>
                </a:solidFill>
                <a:latin typeface="Arial" charset="0"/>
              </a:rPr>
              <a:t>=</a:t>
            </a:r>
          </a:p>
        </p:txBody>
      </p:sp>
      <p:pic>
        <p:nvPicPr>
          <p:cNvPr id="8" name="Picture 13" descr="FG03_03"/>
          <p:cNvPicPr>
            <a:picLocks noChangeAspect="1" noChangeArrowheads="1"/>
          </p:cNvPicPr>
          <p:nvPr/>
        </p:nvPicPr>
        <p:blipFill>
          <a:blip r:embed="rId6" cstate="print"/>
          <a:srcRect/>
          <a:stretch>
            <a:fillRect/>
          </a:stretch>
        </p:blipFill>
        <p:spPr bwMode="auto">
          <a:xfrm>
            <a:off x="4724400" y="1295400"/>
            <a:ext cx="1960563" cy="2438400"/>
          </a:xfrm>
          <a:prstGeom prst="rect">
            <a:avLst/>
          </a:prstGeom>
          <a:noFill/>
          <a:ln w="9525">
            <a:noFill/>
            <a:miter lim="800000"/>
            <a:headEnd/>
            <a:tailEnd/>
          </a:ln>
        </p:spPr>
      </p:pic>
      <p:sp>
        <p:nvSpPr>
          <p:cNvPr id="9" name="Rectangle 2"/>
          <p:cNvSpPr txBox="1">
            <a:spLocks noChangeArrowheads="1"/>
          </p:cNvSpPr>
          <p:nvPr/>
        </p:nvSpPr>
        <p:spPr bwMode="auto">
          <a:xfrm>
            <a:off x="457200" y="228600"/>
            <a:ext cx="8229600" cy="9112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algn="ctr" fontAlgn="base">
              <a:spcBef>
                <a:spcPct val="0"/>
              </a:spcBef>
              <a:spcAft>
                <a:spcPct val="0"/>
              </a:spcAft>
              <a:defRPr/>
            </a:pPr>
            <a:r>
              <a:rPr lang="en-US" sz="4400" b="1" dirty="0">
                <a:solidFill>
                  <a:srgbClr val="7B9899"/>
                </a:solidFill>
              </a:rPr>
              <a:t>Making Compounds</a:t>
            </a:r>
          </a:p>
        </p:txBody>
      </p:sp>
    </p:spTree>
    <p:extLst>
      <p:ext uri="{BB962C8B-B14F-4D97-AF65-F5344CB8AC3E}">
        <p14:creationId xmlns:p14="http://schemas.microsoft.com/office/powerpoint/2010/main" val="176887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588077" y="562140"/>
            <a:ext cx="6477000" cy="835025"/>
          </a:xfrm>
        </p:spPr>
        <p:txBody>
          <a:bodyPr/>
          <a:lstStyle/>
          <a:p>
            <a:pPr eaLnBrk="1" hangingPunct="1"/>
            <a:r>
              <a:rPr lang="en-US" sz="4400" b="1" dirty="0" smtClean="0"/>
              <a:t>Chemical Formulas</a:t>
            </a:r>
          </a:p>
        </p:txBody>
      </p:sp>
      <p:sp>
        <p:nvSpPr>
          <p:cNvPr id="16387" name="Rectangle 3"/>
          <p:cNvSpPr>
            <a:spLocks noGrp="1" noChangeArrowheads="1"/>
          </p:cNvSpPr>
          <p:nvPr>
            <p:ph type="body" sz="half" idx="4294967295"/>
          </p:nvPr>
        </p:nvSpPr>
        <p:spPr>
          <a:xfrm>
            <a:off x="533400" y="1752600"/>
            <a:ext cx="8153400" cy="3810000"/>
          </a:xfrm>
        </p:spPr>
        <p:txBody>
          <a:bodyPr/>
          <a:lstStyle/>
          <a:p>
            <a:pPr eaLnBrk="1" hangingPunct="1">
              <a:lnSpc>
                <a:spcPct val="90000"/>
              </a:lnSpc>
            </a:pPr>
            <a:r>
              <a:rPr lang="en-US" sz="4000" dirty="0" smtClean="0"/>
              <a:t>A chemical formula tells us </a:t>
            </a:r>
            <a:r>
              <a:rPr lang="en-US" sz="4000" b="1" i="1" u="sng" dirty="0" smtClean="0">
                <a:solidFill>
                  <a:schemeClr val="accent6">
                    <a:lumMod val="50000"/>
                  </a:schemeClr>
                </a:solidFill>
                <a:effectLst>
                  <a:outerShdw blurRad="38100" dist="38100" dir="2700000" algn="tl">
                    <a:srgbClr val="000000">
                      <a:alpha val="43137"/>
                    </a:srgbClr>
                  </a:outerShdw>
                </a:effectLst>
              </a:rPr>
              <a:t>what </a:t>
            </a:r>
            <a:r>
              <a:rPr lang="en-US" sz="4000" dirty="0" smtClean="0"/>
              <a:t>elements a compound contains and the </a:t>
            </a:r>
            <a:r>
              <a:rPr lang="en-US" sz="4000" b="1" i="1" u="sng" dirty="0" smtClean="0">
                <a:solidFill>
                  <a:schemeClr val="accent6">
                    <a:lumMod val="50000"/>
                  </a:schemeClr>
                </a:solidFill>
                <a:effectLst>
                  <a:outerShdw blurRad="38100" dist="38100" dir="2700000" algn="tl">
                    <a:srgbClr val="000000">
                      <a:alpha val="43137"/>
                    </a:srgbClr>
                  </a:outerShdw>
                </a:effectLst>
              </a:rPr>
              <a:t>exact number </a:t>
            </a:r>
            <a:r>
              <a:rPr lang="en-US" sz="4000" dirty="0" smtClean="0"/>
              <a:t>of atoms of each element in a unit of the compound</a:t>
            </a:r>
          </a:p>
          <a:p>
            <a:pPr eaLnBrk="1" hangingPunct="1">
              <a:lnSpc>
                <a:spcPct val="90000"/>
              </a:lnSpc>
            </a:pPr>
            <a:endParaRPr lang="en-US" sz="2800" dirty="0" smtClean="0"/>
          </a:p>
          <a:p>
            <a:pPr eaLnBrk="1" hangingPunct="1">
              <a:lnSpc>
                <a:spcPct val="90000"/>
              </a:lnSpc>
            </a:pPr>
            <a:endParaRPr lang="en-US" sz="2800" dirty="0" smtClean="0"/>
          </a:p>
        </p:txBody>
      </p:sp>
      <p:pic>
        <p:nvPicPr>
          <p:cNvPr id="16388" name="Picture 8" descr="CO2"/>
          <p:cNvPicPr>
            <a:picLocks noGrp="1" noChangeAspect="1" noChangeArrowheads="1"/>
          </p:cNvPicPr>
          <p:nvPr>
            <p:ph sz="half" idx="4294967295"/>
          </p:nvPr>
        </p:nvPicPr>
        <p:blipFill>
          <a:blip r:embed="rId2" cstate="print"/>
          <a:srcRect/>
          <a:stretch>
            <a:fillRect/>
          </a:stretch>
        </p:blipFill>
        <p:spPr>
          <a:xfrm>
            <a:off x="533400" y="4682383"/>
            <a:ext cx="2408238" cy="1666875"/>
          </a:xfrm>
          <a:noFill/>
        </p:spPr>
      </p:pic>
      <p:pic>
        <p:nvPicPr>
          <p:cNvPr id="16389" name="Picture 11" descr="Raylec_Software%2BCovalent_Bonding"/>
          <p:cNvPicPr>
            <a:picLocks noChangeAspect="1" noChangeArrowheads="1"/>
          </p:cNvPicPr>
          <p:nvPr/>
        </p:nvPicPr>
        <p:blipFill>
          <a:blip r:embed="rId3" cstate="print"/>
          <a:srcRect l="53773" t="54706"/>
          <a:stretch>
            <a:fillRect/>
          </a:stretch>
        </p:blipFill>
        <p:spPr bwMode="auto">
          <a:xfrm>
            <a:off x="6332765" y="4562640"/>
            <a:ext cx="2273877" cy="1786618"/>
          </a:xfrm>
          <a:prstGeom prst="rect">
            <a:avLst/>
          </a:prstGeom>
          <a:noFill/>
          <a:ln w="9525">
            <a:noFill/>
            <a:miter lim="800000"/>
            <a:headEnd/>
            <a:tailEnd/>
          </a:ln>
        </p:spPr>
      </p:pic>
      <p:sp>
        <p:nvSpPr>
          <p:cNvPr id="16390" name="Text Box 12"/>
          <p:cNvSpPr txBox="1">
            <a:spLocks noChangeArrowheads="1"/>
          </p:cNvSpPr>
          <p:nvPr/>
        </p:nvSpPr>
        <p:spPr bwMode="auto">
          <a:xfrm>
            <a:off x="7848600" y="304800"/>
            <a:ext cx="1524000" cy="6413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3600" b="1">
                <a:solidFill>
                  <a:prstClr val="white"/>
                </a:solidFill>
                <a:latin typeface="Arial" charset="0"/>
              </a:rPr>
              <a:t>NH</a:t>
            </a:r>
            <a:r>
              <a:rPr lang="en-US" sz="3600" b="1" baseline="-25000">
                <a:solidFill>
                  <a:prstClr val="white"/>
                </a:solidFill>
                <a:latin typeface="Arial" charset="0"/>
              </a:rPr>
              <a:t>3</a:t>
            </a:r>
          </a:p>
        </p:txBody>
      </p:sp>
    </p:spTree>
    <p:extLst>
      <p:ext uri="{BB962C8B-B14F-4D97-AF65-F5344CB8AC3E}">
        <p14:creationId xmlns:p14="http://schemas.microsoft.com/office/powerpoint/2010/main" val="225308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1219200"/>
            <a:ext cx="8504237" cy="4572000"/>
          </a:xfrm>
        </p:spPr>
        <p:txBody>
          <a:bodyPr/>
          <a:lstStyle/>
          <a:p>
            <a:pPr eaLnBrk="1" hangingPunct="1">
              <a:lnSpc>
                <a:spcPct val="90000"/>
              </a:lnSpc>
            </a:pPr>
            <a:r>
              <a:rPr lang="en-US" sz="4000" dirty="0" smtClean="0"/>
              <a:t>A </a:t>
            </a:r>
            <a:r>
              <a:rPr lang="en-US" sz="4000" b="1" i="1" u="sng" dirty="0" smtClean="0">
                <a:solidFill>
                  <a:schemeClr val="accent6">
                    <a:lumMod val="50000"/>
                  </a:schemeClr>
                </a:solidFill>
                <a:effectLst>
                  <a:outerShdw blurRad="38100" dist="38100" dir="2700000" algn="tl">
                    <a:srgbClr val="000000">
                      <a:alpha val="43137"/>
                    </a:srgbClr>
                  </a:outerShdw>
                </a:effectLst>
              </a:rPr>
              <a:t>subscript</a:t>
            </a:r>
            <a:r>
              <a:rPr lang="en-US" sz="4000" dirty="0" smtClean="0"/>
              <a:t> is written </a:t>
            </a:r>
            <a:r>
              <a:rPr lang="en-US" sz="4000" b="1" dirty="0" smtClean="0"/>
              <a:t>after </a:t>
            </a:r>
            <a:r>
              <a:rPr lang="en-US" sz="4000" i="1" dirty="0" smtClean="0"/>
              <a:t>and</a:t>
            </a:r>
            <a:r>
              <a:rPr lang="en-US" sz="4000" b="1" i="1" dirty="0" smtClean="0"/>
              <a:t> </a:t>
            </a:r>
            <a:r>
              <a:rPr lang="en-US" sz="4000" b="1" dirty="0" smtClean="0"/>
              <a:t>below </a:t>
            </a:r>
            <a:r>
              <a:rPr lang="en-US" sz="4000" dirty="0" smtClean="0"/>
              <a:t>the element’s symbol</a:t>
            </a:r>
          </a:p>
          <a:p>
            <a:pPr eaLnBrk="1" hangingPunct="1">
              <a:lnSpc>
                <a:spcPct val="90000"/>
              </a:lnSpc>
            </a:pPr>
            <a:endParaRPr lang="en-US" sz="1200" dirty="0" smtClean="0"/>
          </a:p>
          <a:p>
            <a:pPr eaLnBrk="1" hangingPunct="1">
              <a:lnSpc>
                <a:spcPct val="90000"/>
              </a:lnSpc>
            </a:pPr>
            <a:r>
              <a:rPr lang="en-US" sz="4000" dirty="0" smtClean="0"/>
              <a:t>Subscripts tell how many atoms are in each unit of a compound</a:t>
            </a:r>
          </a:p>
          <a:p>
            <a:pPr eaLnBrk="1" hangingPunct="1">
              <a:lnSpc>
                <a:spcPct val="90000"/>
              </a:lnSpc>
              <a:buNone/>
            </a:pPr>
            <a:r>
              <a:rPr lang="en-US" sz="4000" dirty="0" smtClean="0"/>
              <a:t>          (</a:t>
            </a:r>
            <a:r>
              <a:rPr lang="en-US" sz="4000" b="1" dirty="0" smtClean="0"/>
              <a:t>ex.</a:t>
            </a:r>
            <a:r>
              <a:rPr lang="en-US" sz="4000" dirty="0" smtClean="0"/>
              <a:t> C</a:t>
            </a:r>
            <a:r>
              <a:rPr lang="en-US" sz="4000" baseline="-25000" dirty="0" smtClean="0"/>
              <a:t>6</a:t>
            </a:r>
            <a:r>
              <a:rPr lang="en-US" sz="4000" dirty="0" smtClean="0"/>
              <a:t>H</a:t>
            </a:r>
            <a:r>
              <a:rPr lang="en-US" sz="4000" baseline="-25000" dirty="0" smtClean="0"/>
              <a:t>12</a:t>
            </a:r>
            <a:r>
              <a:rPr lang="en-US" sz="4000" dirty="0" smtClean="0"/>
              <a:t>O</a:t>
            </a:r>
            <a:r>
              <a:rPr lang="en-US" sz="4000" baseline="-25000" dirty="0" smtClean="0"/>
              <a:t>6</a:t>
            </a:r>
            <a:r>
              <a:rPr lang="en-US" sz="4000" dirty="0" smtClean="0"/>
              <a:t> )</a:t>
            </a:r>
          </a:p>
          <a:p>
            <a:pPr>
              <a:buNone/>
            </a:pPr>
            <a:endParaRPr lang="en-US" dirty="0"/>
          </a:p>
        </p:txBody>
      </p:sp>
      <p:sp>
        <p:nvSpPr>
          <p:cNvPr id="2" name="Title 1"/>
          <p:cNvSpPr>
            <a:spLocks noGrp="1"/>
          </p:cNvSpPr>
          <p:nvPr>
            <p:ph type="title" idx="4294967295"/>
          </p:nvPr>
        </p:nvSpPr>
        <p:spPr>
          <a:xfrm>
            <a:off x="0" y="434645"/>
            <a:ext cx="8534400" cy="758825"/>
          </a:xfrm>
        </p:spPr>
        <p:txBody>
          <a:bodyPr>
            <a:normAutofit fontScale="90000"/>
          </a:bodyPr>
          <a:lstStyle/>
          <a:p>
            <a:r>
              <a:rPr lang="en-US" sz="4400" b="1" dirty="0" smtClean="0"/>
              <a:t>Chemical Formulas</a:t>
            </a:r>
            <a:endParaRPr lang="en-US" sz="4400" b="1" dirty="0"/>
          </a:p>
        </p:txBody>
      </p:sp>
      <p:pic>
        <p:nvPicPr>
          <p:cNvPr id="1026" name="Picture 2" descr="http://ts3.mm.bing.net/images/thumbnail.aspx?q=1188336570406&amp;id=b61d503f87888e28ebad87d546fbd0c9"/>
          <p:cNvPicPr>
            <a:picLocks noChangeAspect="1" noChangeArrowheads="1"/>
          </p:cNvPicPr>
          <p:nvPr/>
        </p:nvPicPr>
        <p:blipFill>
          <a:blip r:embed="rId2" cstate="print"/>
          <a:srcRect/>
          <a:stretch>
            <a:fillRect/>
          </a:stretch>
        </p:blipFill>
        <p:spPr bwMode="auto">
          <a:xfrm>
            <a:off x="6019800" y="4343400"/>
            <a:ext cx="2628900" cy="2050542"/>
          </a:xfrm>
          <a:prstGeom prst="rect">
            <a:avLst/>
          </a:prstGeom>
          <a:noFill/>
        </p:spPr>
      </p:pic>
    </p:spTree>
    <p:extLst>
      <p:ext uri="{BB962C8B-B14F-4D97-AF65-F5344CB8AC3E}">
        <p14:creationId xmlns:p14="http://schemas.microsoft.com/office/powerpoint/2010/main" val="409354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375</TotalTime>
  <Words>784</Words>
  <Application>Microsoft Office PowerPoint</Application>
  <PresentationFormat>On-screen Show (4:3)</PresentationFormat>
  <Paragraphs>112</Paragraphs>
  <Slides>36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Garamond</vt:lpstr>
      <vt:lpstr>Times New Roman</vt:lpstr>
      <vt:lpstr>Organic</vt:lpstr>
      <vt:lpstr>Unit 5 Chemical Bonding</vt:lpstr>
      <vt:lpstr>Bell Ringer 11/13/18</vt:lpstr>
      <vt:lpstr>Review – What are Valence Electrons?</vt:lpstr>
      <vt:lpstr>Making Compounds</vt:lpstr>
      <vt:lpstr>PowerPoint Presentation</vt:lpstr>
      <vt:lpstr>PowerPoint Presentation</vt:lpstr>
      <vt:lpstr>PowerPoint Presentation</vt:lpstr>
      <vt:lpstr>Chemical Formulas</vt:lpstr>
      <vt:lpstr>Chemical Formulas</vt:lpstr>
      <vt:lpstr>Chemical Formulas</vt:lpstr>
      <vt:lpstr>Atomic Stability</vt:lpstr>
      <vt:lpstr>Atomic Stability</vt:lpstr>
      <vt:lpstr>Atomic Stability</vt:lpstr>
      <vt:lpstr>Atomic Stability</vt:lpstr>
      <vt:lpstr>Kinds of Bonds</vt:lpstr>
      <vt:lpstr>Chemical Bonding</vt:lpstr>
      <vt:lpstr>Ionic Bonding</vt:lpstr>
      <vt:lpstr>Ionic Bonding</vt:lpstr>
      <vt:lpstr>Ionic Bonding</vt:lpstr>
      <vt:lpstr>Properties of Ionic Compounds</vt:lpstr>
      <vt:lpstr>Ionic bonding Review</vt:lpstr>
      <vt:lpstr>Covalent Bonding</vt:lpstr>
      <vt:lpstr>PowerPoint Presentation</vt:lpstr>
      <vt:lpstr>PowerPoint Presentation</vt:lpstr>
      <vt:lpstr>Covalent Bonding</vt:lpstr>
      <vt:lpstr>Properties of Molecules</vt:lpstr>
      <vt:lpstr>Examples</vt:lpstr>
      <vt:lpstr>Metallic Bonds</vt:lpstr>
      <vt:lpstr>Metallic Bond, A Sea of Electrons</vt:lpstr>
      <vt:lpstr>Metallic Bonds</vt:lpstr>
      <vt:lpstr>Oxidation/“Magic” Numbers</vt:lpstr>
      <vt:lpstr>Oxidation/“Magic” Numbers</vt:lpstr>
      <vt:lpstr>Oxidation Numbers</vt:lpstr>
      <vt:lpstr>Oxidation Numbers</vt:lpstr>
      <vt:lpstr>What is the oxidation number (charge) of:</vt:lpstr>
      <vt:lpstr>Polyatomic Ions </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Alvord</dc:creator>
  <cp:lastModifiedBy>Kelly Mastin</cp:lastModifiedBy>
  <cp:revision>23</cp:revision>
  <dcterms:created xsi:type="dcterms:W3CDTF">2015-03-18T12:13:15Z</dcterms:created>
  <dcterms:modified xsi:type="dcterms:W3CDTF">2018-11-13T12:17:51Z</dcterms:modified>
</cp:coreProperties>
</file>