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40"/>
  </p:handoutMasterIdLst>
  <p:sldIdLst>
    <p:sldId id="256" r:id="rId2"/>
    <p:sldId id="258" r:id="rId3"/>
    <p:sldId id="257" r:id="rId4"/>
    <p:sldId id="259" r:id="rId5"/>
    <p:sldId id="260" r:id="rId6"/>
    <p:sldId id="267" r:id="rId7"/>
    <p:sldId id="261" r:id="rId8"/>
    <p:sldId id="268" r:id="rId9"/>
    <p:sldId id="262" r:id="rId10"/>
    <p:sldId id="263" r:id="rId11"/>
    <p:sldId id="269" r:id="rId12"/>
    <p:sldId id="264" r:id="rId13"/>
    <p:sldId id="265" r:id="rId14"/>
    <p:sldId id="266"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5" r:id="rId31"/>
    <p:sldId id="286" r:id="rId32"/>
    <p:sldId id="289" r:id="rId33"/>
    <p:sldId id="290" r:id="rId34"/>
    <p:sldId id="291" r:id="rId35"/>
    <p:sldId id="292" r:id="rId36"/>
    <p:sldId id="293" r:id="rId37"/>
    <p:sldId id="287" r:id="rId38"/>
    <p:sldId id="288"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33DD5D7-B64E-42F5-975B-12F378BED8C7}" type="datetimeFigureOut">
              <a:rPr lang="en-US" smtClean="0"/>
              <a:t>3/31/2020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745FEDB-D5A4-4395-B269-F95030375854}" type="slidenum">
              <a:rPr lang="en-US" smtClean="0"/>
              <a:t>‹#›</a:t>
            </a:fld>
            <a:endParaRPr lang="en-US"/>
          </a:p>
        </p:txBody>
      </p:sp>
    </p:spTree>
    <p:extLst>
      <p:ext uri="{BB962C8B-B14F-4D97-AF65-F5344CB8AC3E}">
        <p14:creationId xmlns:p14="http://schemas.microsoft.com/office/powerpoint/2010/main" val="19587991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3/31/2020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3/31/2020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3/31/2020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het.colorado.edu/en/simulation/projectile-motion"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file:///C:\Users\kmastin\AppData\Local\Temp\gravity-and-orbits_e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11 Forces</a:t>
            </a:r>
          </a:p>
        </p:txBody>
      </p:sp>
      <p:sp>
        <p:nvSpPr>
          <p:cNvPr id="3" name="Subtitle 2"/>
          <p:cNvSpPr>
            <a:spLocks noGrp="1"/>
          </p:cNvSpPr>
          <p:nvPr>
            <p:ph type="subTitle" idx="1"/>
          </p:nvPr>
        </p:nvSpPr>
        <p:spPr/>
        <p:txBody>
          <a:bodyPr/>
          <a:lstStyle/>
          <a:p>
            <a:r>
              <a:rPr lang="en-US" dirty="0"/>
              <a:t>7</a:t>
            </a:r>
            <a:r>
              <a:rPr lang="en-US" baseline="30000" dirty="0"/>
              <a:t>th</a:t>
            </a:r>
            <a:r>
              <a:rPr lang="en-US" dirty="0"/>
              <a:t> Grade Physical Science</a:t>
            </a:r>
          </a:p>
        </p:txBody>
      </p:sp>
    </p:spTree>
    <p:extLst>
      <p:ext uri="{BB962C8B-B14F-4D97-AF65-F5344CB8AC3E}">
        <p14:creationId xmlns:p14="http://schemas.microsoft.com/office/powerpoint/2010/main" val="324750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friction</a:t>
            </a:r>
          </a:p>
        </p:txBody>
      </p:sp>
      <p:sp>
        <p:nvSpPr>
          <p:cNvPr id="3" name="Content Placeholder 2"/>
          <p:cNvSpPr>
            <a:spLocks noGrp="1"/>
          </p:cNvSpPr>
          <p:nvPr>
            <p:ph idx="1"/>
          </p:nvPr>
        </p:nvSpPr>
        <p:spPr/>
        <p:txBody>
          <a:bodyPr>
            <a:normAutofit fontScale="92500" lnSpcReduction="10000"/>
          </a:bodyPr>
          <a:lstStyle/>
          <a:p>
            <a:r>
              <a:rPr lang="en-US" sz="3200" dirty="0"/>
              <a:t>A force that opposes motion between two surfaces that are in contact.</a:t>
            </a:r>
          </a:p>
          <a:p>
            <a:r>
              <a:rPr lang="en-US" sz="3200" dirty="0"/>
              <a:t>Friction can cause a moving object to slow down and to eventually stop. It can work for or </a:t>
            </a:r>
            <a:r>
              <a:rPr lang="en-US" sz="3200"/>
              <a:t>against us</a:t>
            </a:r>
            <a:r>
              <a:rPr lang="en-US" sz="3200" dirty="0"/>
              <a:t>.</a:t>
            </a:r>
          </a:p>
          <a:p>
            <a:pPr marL="0" indent="0">
              <a:buNone/>
            </a:pPr>
            <a:r>
              <a:rPr lang="en-US" sz="3200" dirty="0"/>
              <a:t>Examples:</a:t>
            </a:r>
          </a:p>
          <a:p>
            <a:pPr marL="0" indent="0">
              <a:buNone/>
            </a:pPr>
            <a:r>
              <a:rPr lang="en-US" sz="3200" dirty="0"/>
              <a:t>Putting sand on an icy sidewalk increases friction so you are less likely to slip.</a:t>
            </a:r>
          </a:p>
          <a:p>
            <a:pPr marL="0" indent="0">
              <a:buNone/>
            </a:pPr>
            <a:r>
              <a:rPr lang="en-US" sz="3200" dirty="0"/>
              <a:t>Too much friction between moving parts in a car engine can cause the parts to wear out.</a:t>
            </a:r>
          </a:p>
        </p:txBody>
      </p:sp>
    </p:spTree>
    <p:extLst>
      <p:ext uri="{BB962C8B-B14F-4D97-AF65-F5344CB8AC3E}">
        <p14:creationId xmlns:p14="http://schemas.microsoft.com/office/powerpoint/2010/main" val="401097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9973" y="1792936"/>
            <a:ext cx="6371150" cy="5065064"/>
          </a:xfrm>
        </p:spPr>
      </p:pic>
    </p:spTree>
    <p:extLst>
      <p:ext uri="{BB962C8B-B14F-4D97-AF65-F5344CB8AC3E}">
        <p14:creationId xmlns:p14="http://schemas.microsoft.com/office/powerpoint/2010/main" val="2349047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friction occurs</a:t>
            </a:r>
          </a:p>
        </p:txBody>
      </p:sp>
      <p:sp>
        <p:nvSpPr>
          <p:cNvPr id="3" name="Content Placeholder 2"/>
          <p:cNvSpPr>
            <a:spLocks noGrp="1"/>
          </p:cNvSpPr>
          <p:nvPr>
            <p:ph idx="1"/>
          </p:nvPr>
        </p:nvSpPr>
        <p:spPr/>
        <p:txBody>
          <a:bodyPr>
            <a:normAutofit/>
          </a:bodyPr>
          <a:lstStyle/>
          <a:p>
            <a:r>
              <a:rPr lang="en-US" sz="3200" dirty="0"/>
              <a:t>Friction occurs because no surface is perfectly smooth. Even surfaces that look smooth to the unaided eye appear rough or bumpy when viewed under a microscope.</a:t>
            </a:r>
          </a:p>
          <a:p>
            <a:pPr marL="0" indent="0">
              <a:buNone/>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553" y="3574070"/>
            <a:ext cx="5688106" cy="2900934"/>
          </a:xfrm>
          <a:prstGeom prst="rect">
            <a:avLst/>
          </a:prstGeom>
        </p:spPr>
      </p:pic>
      <p:sp>
        <p:nvSpPr>
          <p:cNvPr id="5" name="TextBox 4"/>
          <p:cNvSpPr txBox="1"/>
          <p:nvPr/>
        </p:nvSpPr>
        <p:spPr>
          <a:xfrm>
            <a:off x="712694" y="4208929"/>
            <a:ext cx="3845859" cy="1631216"/>
          </a:xfrm>
          <a:prstGeom prst="rect">
            <a:avLst/>
          </a:prstGeom>
          <a:noFill/>
        </p:spPr>
        <p:txBody>
          <a:bodyPr wrap="square" rtlCol="0">
            <a:spAutoFit/>
          </a:bodyPr>
          <a:lstStyle/>
          <a:p>
            <a:r>
              <a:rPr lang="en-US" sz="2000" b="1" dirty="0"/>
              <a:t>All those mountains and valleys catch and grab the mountains and valleys of any other surface that contacts the metal. This creates friction.</a:t>
            </a:r>
          </a:p>
        </p:txBody>
      </p:sp>
    </p:spTree>
    <p:extLst>
      <p:ext uri="{BB962C8B-B14F-4D97-AF65-F5344CB8AC3E}">
        <p14:creationId xmlns:p14="http://schemas.microsoft.com/office/powerpoint/2010/main" val="33762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friction</a:t>
            </a:r>
          </a:p>
        </p:txBody>
      </p:sp>
      <p:sp>
        <p:nvSpPr>
          <p:cNvPr id="3" name="Content Placeholder 2"/>
          <p:cNvSpPr>
            <a:spLocks noGrp="1"/>
          </p:cNvSpPr>
          <p:nvPr>
            <p:ph idx="1"/>
          </p:nvPr>
        </p:nvSpPr>
        <p:spPr/>
        <p:txBody>
          <a:bodyPr>
            <a:normAutofit/>
          </a:bodyPr>
          <a:lstStyle/>
          <a:p>
            <a:r>
              <a:rPr lang="en-US" sz="3600" dirty="0"/>
              <a:t>Rougher surfaces have more friction between them than smoother surfaces.</a:t>
            </a:r>
          </a:p>
          <a:p>
            <a:r>
              <a:rPr lang="en-US" sz="3600" dirty="0"/>
              <a:t>Heavier objects also have more friction because they press together with greater force.</a:t>
            </a:r>
          </a:p>
        </p:txBody>
      </p:sp>
    </p:spTree>
    <p:extLst>
      <p:ext uri="{BB962C8B-B14F-4D97-AF65-F5344CB8AC3E}">
        <p14:creationId xmlns:p14="http://schemas.microsoft.com/office/powerpoint/2010/main" val="174126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friction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2120" y="2011363"/>
            <a:ext cx="8296621" cy="4206875"/>
          </a:xfrm>
        </p:spPr>
      </p:pic>
    </p:spTree>
    <p:extLst>
      <p:ext uri="{BB962C8B-B14F-4D97-AF65-F5344CB8AC3E}">
        <p14:creationId xmlns:p14="http://schemas.microsoft.com/office/powerpoint/2010/main" val="1407292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friction</a:t>
            </a:r>
          </a:p>
        </p:txBody>
      </p:sp>
      <p:sp>
        <p:nvSpPr>
          <p:cNvPr id="3" name="Content Placeholder 2"/>
          <p:cNvSpPr>
            <a:spLocks noGrp="1"/>
          </p:cNvSpPr>
          <p:nvPr>
            <p:ph idx="1"/>
          </p:nvPr>
        </p:nvSpPr>
        <p:spPr/>
        <p:txBody>
          <a:bodyPr>
            <a:normAutofit/>
          </a:bodyPr>
          <a:lstStyle/>
          <a:p>
            <a:r>
              <a:rPr lang="en-US" sz="3600" dirty="0"/>
              <a:t>Static Friction 	(Group 1)</a:t>
            </a:r>
          </a:p>
          <a:p>
            <a:r>
              <a:rPr lang="en-US" sz="3600" dirty="0"/>
              <a:t>Rolling Friction 	(Group 2)</a:t>
            </a:r>
          </a:p>
          <a:p>
            <a:r>
              <a:rPr lang="en-US" sz="3600" dirty="0"/>
              <a:t>Sliding Friction 	(Group 3)</a:t>
            </a:r>
          </a:p>
          <a:p>
            <a:r>
              <a:rPr lang="en-US" sz="3600" dirty="0"/>
              <a:t>Fluid Friction 		(Group 4)</a:t>
            </a:r>
          </a:p>
        </p:txBody>
      </p:sp>
    </p:spTree>
    <p:extLst>
      <p:ext uri="{BB962C8B-B14F-4D97-AF65-F5344CB8AC3E}">
        <p14:creationId xmlns:p14="http://schemas.microsoft.com/office/powerpoint/2010/main" val="405908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Friction Activity</a:t>
            </a:r>
          </a:p>
        </p:txBody>
      </p:sp>
      <p:sp>
        <p:nvSpPr>
          <p:cNvPr id="3" name="Content Placeholder 2"/>
          <p:cNvSpPr>
            <a:spLocks noGrp="1"/>
          </p:cNvSpPr>
          <p:nvPr>
            <p:ph idx="1"/>
          </p:nvPr>
        </p:nvSpPr>
        <p:spPr/>
        <p:txBody>
          <a:bodyPr>
            <a:normAutofit lnSpcReduction="10000"/>
          </a:bodyPr>
          <a:lstStyle/>
          <a:p>
            <a:r>
              <a:rPr lang="en-US" sz="2800" dirty="0"/>
              <a:t>You will be divided into 4 groups of 6.</a:t>
            </a:r>
          </a:p>
          <a:p>
            <a:r>
              <a:rPr lang="en-US" sz="2800" dirty="0"/>
              <a:t>Each group will be assigned a type of friction.</a:t>
            </a:r>
          </a:p>
          <a:p>
            <a:r>
              <a:rPr lang="en-US" sz="2800" dirty="0"/>
              <a:t>You and your group will design a demo to illustrate the assigned type of friction to the class.</a:t>
            </a:r>
          </a:p>
          <a:p>
            <a:r>
              <a:rPr lang="en-US" sz="2800" dirty="0"/>
              <a:t>Every person in the group must be included in the demo.</a:t>
            </a:r>
          </a:p>
          <a:p>
            <a:r>
              <a:rPr lang="en-US" sz="2800" dirty="0"/>
              <a:t>As the demo is carried out, you will be required to thoroughly explain the type of friction you and your group are portraying.</a:t>
            </a:r>
          </a:p>
          <a:p>
            <a:r>
              <a:rPr lang="en-US" sz="2800" dirty="0"/>
              <a:t>You have 10 minutes to design your demo. Demos cannot exceed 5 minutes.</a:t>
            </a:r>
          </a:p>
        </p:txBody>
      </p:sp>
    </p:spTree>
    <p:extLst>
      <p:ext uri="{BB962C8B-B14F-4D97-AF65-F5344CB8AC3E}">
        <p14:creationId xmlns:p14="http://schemas.microsoft.com/office/powerpoint/2010/main" val="383358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friction</a:t>
            </a:r>
          </a:p>
        </p:txBody>
      </p:sp>
      <p:sp>
        <p:nvSpPr>
          <p:cNvPr id="3" name="Content Placeholder 2"/>
          <p:cNvSpPr>
            <a:spLocks noGrp="1"/>
          </p:cNvSpPr>
          <p:nvPr>
            <p:ph idx="1"/>
          </p:nvPr>
        </p:nvSpPr>
        <p:spPr/>
        <p:txBody>
          <a:bodyPr>
            <a:normAutofit/>
          </a:bodyPr>
          <a:lstStyle/>
          <a:p>
            <a:r>
              <a:rPr lang="en-US" sz="2800" dirty="0"/>
              <a:t>When a force is applied to an object but does not cause the object to move, static friction occurs. The word static means “not moving.” The object does not move because the force of static friction balances the force applied. Static friction can be overcome by applying a large enough force. Static friction disappears as soon as an object starts moving, and then kinetic friction immediately occurs. </a:t>
            </a:r>
          </a:p>
        </p:txBody>
      </p:sp>
    </p:spTree>
    <p:extLst>
      <p:ext uri="{BB962C8B-B14F-4D97-AF65-F5344CB8AC3E}">
        <p14:creationId xmlns:p14="http://schemas.microsoft.com/office/powerpoint/2010/main" val="921232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Rolling friction</a:t>
            </a:r>
          </a:p>
        </p:txBody>
      </p:sp>
      <p:sp>
        <p:nvSpPr>
          <p:cNvPr id="3" name="Content Placeholder 2"/>
          <p:cNvSpPr>
            <a:spLocks noGrp="1"/>
          </p:cNvSpPr>
          <p:nvPr>
            <p:ph idx="1"/>
          </p:nvPr>
        </p:nvSpPr>
        <p:spPr/>
        <p:txBody>
          <a:bodyPr>
            <a:normAutofit/>
          </a:bodyPr>
          <a:lstStyle/>
          <a:p>
            <a:r>
              <a:rPr lang="en-US" sz="3600" dirty="0"/>
              <a:t>Rolling friction is friction that acts on objects when they are rolling over a surface. Rolling friction is much weaker than sliding friction or static friction.</a:t>
            </a:r>
          </a:p>
        </p:txBody>
      </p:sp>
    </p:spTree>
    <p:extLst>
      <p:ext uri="{BB962C8B-B14F-4D97-AF65-F5344CB8AC3E}">
        <p14:creationId xmlns:p14="http://schemas.microsoft.com/office/powerpoint/2010/main" val="215999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Sliding friction</a:t>
            </a:r>
          </a:p>
        </p:txBody>
      </p:sp>
      <p:sp>
        <p:nvSpPr>
          <p:cNvPr id="3" name="Content Placeholder 2"/>
          <p:cNvSpPr>
            <a:spLocks noGrp="1"/>
          </p:cNvSpPr>
          <p:nvPr>
            <p:ph idx="1"/>
          </p:nvPr>
        </p:nvSpPr>
        <p:spPr/>
        <p:txBody>
          <a:bodyPr>
            <a:normAutofit/>
          </a:bodyPr>
          <a:lstStyle/>
          <a:p>
            <a:r>
              <a:rPr lang="en-US" sz="3600" dirty="0"/>
              <a:t>Sliding friction is friction that acts on objects when they are sliding over a surface. Sliding friction is weaker than static friction. </a:t>
            </a:r>
          </a:p>
        </p:txBody>
      </p:sp>
    </p:spTree>
    <p:extLst>
      <p:ext uri="{BB962C8B-B14F-4D97-AF65-F5344CB8AC3E}">
        <p14:creationId xmlns:p14="http://schemas.microsoft.com/office/powerpoint/2010/main" val="3120756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force?</a:t>
            </a:r>
          </a:p>
        </p:txBody>
      </p:sp>
      <p:sp>
        <p:nvSpPr>
          <p:cNvPr id="3" name="Content Placeholder 2"/>
          <p:cNvSpPr>
            <a:spLocks noGrp="1"/>
          </p:cNvSpPr>
          <p:nvPr>
            <p:ph sz="quarter" idx="4294967295"/>
          </p:nvPr>
        </p:nvSpPr>
        <p:spPr>
          <a:xfrm>
            <a:off x="437255" y="1862566"/>
            <a:ext cx="10363826" cy="3424107"/>
          </a:xfrm>
          <a:prstGeom prst="rect">
            <a:avLst/>
          </a:prstGeom>
        </p:spPr>
        <p:txBody>
          <a:bodyPr/>
          <a:lstStyle/>
          <a:p>
            <a:r>
              <a:rPr lang="en-US" sz="2800" dirty="0"/>
              <a:t>A force is any push or pull on an object in a particular direction.</a:t>
            </a:r>
          </a:p>
          <a:p>
            <a:pPr marL="0" indent="0">
              <a:buNone/>
            </a:pPr>
            <a:r>
              <a:rPr lang="en-US" sz="2800" dirty="0"/>
              <a:t>Examples???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467" y="3574619"/>
            <a:ext cx="3608003" cy="22726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175" y="3663178"/>
            <a:ext cx="2895600" cy="2095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480" y="4352584"/>
            <a:ext cx="3246259" cy="1406094"/>
          </a:xfrm>
          <a:prstGeom prst="rect">
            <a:avLst/>
          </a:prstGeom>
        </p:spPr>
      </p:pic>
    </p:spTree>
    <p:extLst>
      <p:ext uri="{BB962C8B-B14F-4D97-AF65-F5344CB8AC3E}">
        <p14:creationId xmlns:p14="http://schemas.microsoft.com/office/powerpoint/2010/main" val="1828118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 friction</a:t>
            </a:r>
          </a:p>
        </p:txBody>
      </p:sp>
      <p:sp>
        <p:nvSpPr>
          <p:cNvPr id="3" name="Content Placeholder 2"/>
          <p:cNvSpPr>
            <a:spLocks noGrp="1"/>
          </p:cNvSpPr>
          <p:nvPr>
            <p:ph idx="1"/>
          </p:nvPr>
        </p:nvSpPr>
        <p:spPr/>
        <p:txBody>
          <a:bodyPr>
            <a:normAutofit/>
          </a:bodyPr>
          <a:lstStyle/>
          <a:p>
            <a:r>
              <a:rPr lang="en-US" sz="3600" dirty="0"/>
              <a:t>Fluid friction is friction that acts on objects that are moving through a fluid. A </a:t>
            </a:r>
            <a:r>
              <a:rPr lang="en-US" sz="3600" b="1" dirty="0"/>
              <a:t>fluid</a:t>
            </a:r>
            <a:r>
              <a:rPr lang="en-US" sz="3600" dirty="0"/>
              <a:t> is a substance that can flow and take the shape of its container.</a:t>
            </a:r>
          </a:p>
          <a:p>
            <a:r>
              <a:rPr lang="en-US" sz="3600" dirty="0"/>
              <a:t>Fluids include liquids and gases.</a:t>
            </a:r>
          </a:p>
          <a:p>
            <a:r>
              <a:rPr lang="en-US" sz="3600" dirty="0"/>
              <a:t>Fluid pressure with the air is called </a:t>
            </a:r>
            <a:r>
              <a:rPr lang="en-US" sz="3600" u="sng" dirty="0"/>
              <a:t>air resistance</a:t>
            </a:r>
            <a:r>
              <a:rPr lang="en-US" sz="3600" dirty="0"/>
              <a:t>. The faster or larger a moving object is, the greater is the fluid friction resisting its motion.</a:t>
            </a:r>
          </a:p>
        </p:txBody>
      </p:sp>
    </p:spTree>
    <p:extLst>
      <p:ext uri="{BB962C8B-B14F-4D97-AF65-F5344CB8AC3E}">
        <p14:creationId xmlns:p14="http://schemas.microsoft.com/office/powerpoint/2010/main" val="1646425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gravity</a:t>
            </a:r>
          </a:p>
        </p:txBody>
      </p:sp>
      <p:sp>
        <p:nvSpPr>
          <p:cNvPr id="5" name="Subtitle 4"/>
          <p:cNvSpPr>
            <a:spLocks noGrp="1"/>
          </p:cNvSpPr>
          <p:nvPr>
            <p:ph type="subTitle" idx="1"/>
          </p:nvPr>
        </p:nvSpPr>
        <p:spPr/>
        <p:txBody>
          <a:bodyPr/>
          <a:lstStyle/>
          <a:p>
            <a:r>
              <a:rPr lang="en-US" dirty="0"/>
              <a:t>Continuation of Forces Unit</a:t>
            </a:r>
          </a:p>
        </p:txBody>
      </p:sp>
    </p:spTree>
    <p:extLst>
      <p:ext uri="{BB962C8B-B14F-4D97-AF65-F5344CB8AC3E}">
        <p14:creationId xmlns:p14="http://schemas.microsoft.com/office/powerpoint/2010/main" val="13980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gravity?</a:t>
            </a:r>
          </a:p>
        </p:txBody>
      </p:sp>
      <p:sp>
        <p:nvSpPr>
          <p:cNvPr id="3" name="Content Placeholder 2"/>
          <p:cNvSpPr>
            <a:spLocks noGrp="1"/>
          </p:cNvSpPr>
          <p:nvPr>
            <p:ph idx="1"/>
          </p:nvPr>
        </p:nvSpPr>
        <p:spPr/>
        <p:txBody>
          <a:bodyPr/>
          <a:lstStyle/>
          <a:p>
            <a:r>
              <a:rPr lang="en-US" dirty="0"/>
              <a:t>Ben is throwing a ball below. What is happening to the ball? What is happening to Ben?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350" y="2694260"/>
            <a:ext cx="6780909" cy="3430342"/>
          </a:xfrm>
          <a:prstGeom prst="rect">
            <a:avLst/>
          </a:prstGeom>
        </p:spPr>
      </p:pic>
    </p:spTree>
    <p:extLst>
      <p:ext uri="{BB962C8B-B14F-4D97-AF65-F5344CB8AC3E}">
        <p14:creationId xmlns:p14="http://schemas.microsoft.com/office/powerpoint/2010/main" val="1483237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gravity?</a:t>
            </a:r>
          </a:p>
        </p:txBody>
      </p:sp>
      <p:sp>
        <p:nvSpPr>
          <p:cNvPr id="3" name="Content Placeholder 2"/>
          <p:cNvSpPr>
            <a:spLocks noGrp="1"/>
          </p:cNvSpPr>
          <p:nvPr>
            <p:ph idx="1"/>
          </p:nvPr>
        </p:nvSpPr>
        <p:spPr/>
        <p:txBody>
          <a:bodyPr/>
          <a:lstStyle/>
          <a:p>
            <a:r>
              <a:rPr lang="en-US" sz="2800" b="1" dirty="0"/>
              <a:t>Gravity</a:t>
            </a:r>
            <a:r>
              <a:rPr lang="en-US" sz="2800" dirty="0"/>
              <a:t> has traditionally been defined as a force of attraction between two masses. </a:t>
            </a:r>
          </a:p>
          <a:p>
            <a:r>
              <a:rPr lang="en-US" sz="2800" dirty="0"/>
              <a:t>According to this conception of gravity, anything that has mass, no matter how small, exerts gravity on other matter. </a:t>
            </a:r>
          </a:p>
          <a:p>
            <a:r>
              <a:rPr lang="en-US" sz="2800" dirty="0"/>
              <a:t>The effect of gravity is that objects exert a pull on other objects. Unlike friction, which acts only between objects that are touching, gravity also acts between objects that are not touching. In fact, gravity can act over very long distances. </a:t>
            </a:r>
          </a:p>
        </p:txBody>
      </p:sp>
    </p:spTree>
    <p:extLst>
      <p:ext uri="{BB962C8B-B14F-4D97-AF65-F5344CB8AC3E}">
        <p14:creationId xmlns:p14="http://schemas.microsoft.com/office/powerpoint/2010/main" val="88338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Gravity</a:t>
            </a:r>
          </a:p>
        </p:txBody>
      </p:sp>
      <p:sp>
        <p:nvSpPr>
          <p:cNvPr id="3" name="Content Placeholder 2"/>
          <p:cNvSpPr>
            <a:spLocks noGrp="1"/>
          </p:cNvSpPr>
          <p:nvPr>
            <p:ph idx="1"/>
          </p:nvPr>
        </p:nvSpPr>
        <p:spPr/>
        <p:txBody>
          <a:bodyPr/>
          <a:lstStyle/>
          <a:p>
            <a:r>
              <a:rPr lang="en-US" sz="2800" dirty="0"/>
              <a:t>You are already very familiar with Earth’s gravity. It constantly pulls you toward the center of the planet. It prevents you and everything else on Earth from being flung out into space as the planet spins on its axis. It also pulls objects above the surface, from meteors to skydivers, down to the ground. Gravity between Earth and the moon and between Earth and artificial satellites keeps all these objects circling around Earth. Gravity also keeps Earth moving around the sun</a:t>
            </a:r>
            <a:r>
              <a:rPr lang="en-US" dirty="0"/>
              <a:t>.</a:t>
            </a:r>
          </a:p>
        </p:txBody>
      </p:sp>
    </p:spTree>
    <p:extLst>
      <p:ext uri="{BB962C8B-B14F-4D97-AF65-F5344CB8AC3E}">
        <p14:creationId xmlns:p14="http://schemas.microsoft.com/office/powerpoint/2010/main" val="423719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Earth’s Gravity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325" y="2132251"/>
            <a:ext cx="9783763" cy="3965099"/>
          </a:xfrm>
        </p:spPr>
      </p:pic>
    </p:spTree>
    <p:extLst>
      <p:ext uri="{BB962C8B-B14F-4D97-AF65-F5344CB8AC3E}">
        <p14:creationId xmlns:p14="http://schemas.microsoft.com/office/powerpoint/2010/main" val="177857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Gravity and weight</a:t>
            </a:r>
          </a:p>
        </p:txBody>
      </p:sp>
      <p:sp>
        <p:nvSpPr>
          <p:cNvPr id="3" name="Content Placeholder 2"/>
          <p:cNvSpPr>
            <a:spLocks noGrp="1"/>
          </p:cNvSpPr>
          <p:nvPr>
            <p:ph idx="1"/>
          </p:nvPr>
        </p:nvSpPr>
        <p:spPr/>
        <p:txBody>
          <a:bodyPr>
            <a:normAutofit/>
          </a:bodyPr>
          <a:lstStyle/>
          <a:p>
            <a:r>
              <a:rPr lang="en-US" sz="2800" b="1" dirty="0"/>
              <a:t>Weight</a:t>
            </a:r>
            <a:r>
              <a:rPr lang="en-US" sz="2800" dirty="0"/>
              <a:t> measures the force of gravity pulling on an object. Because weight measures force, the SI unit for weight is the </a:t>
            </a:r>
            <a:r>
              <a:rPr lang="en-US" sz="2800" b="1" dirty="0"/>
              <a:t>newton (N).</a:t>
            </a:r>
          </a:p>
          <a:p>
            <a:r>
              <a:rPr lang="en-US" sz="2800" b="1" dirty="0"/>
              <a:t>Mass </a:t>
            </a:r>
            <a:r>
              <a:rPr lang="en-US" sz="2800" dirty="0"/>
              <a:t>is the measure of the amount of matter in an object. This seems similar to weight, but it is not. MASS DOES NOT CHANGE when gravitational forces change. Mass is measured in kilograms or grams </a:t>
            </a:r>
            <a:r>
              <a:rPr lang="en-US" sz="2800" b="1" dirty="0"/>
              <a:t>(kg/ g).</a:t>
            </a:r>
          </a:p>
        </p:txBody>
      </p:sp>
    </p:spTree>
    <p:extLst>
      <p:ext uri="{BB962C8B-B14F-4D97-AF65-F5344CB8AC3E}">
        <p14:creationId xmlns:p14="http://schemas.microsoft.com/office/powerpoint/2010/main" val="802477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verse weight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9713" y="1957523"/>
            <a:ext cx="7046633" cy="4779966"/>
          </a:xfrm>
        </p:spPr>
      </p:pic>
    </p:spTree>
    <p:extLst>
      <p:ext uri="{BB962C8B-B14F-4D97-AF65-F5344CB8AC3E}">
        <p14:creationId xmlns:p14="http://schemas.microsoft.com/office/powerpoint/2010/main" val="935989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law of universal gravitation</a:t>
            </a:r>
          </a:p>
        </p:txBody>
      </p:sp>
      <p:sp>
        <p:nvSpPr>
          <p:cNvPr id="3" name="Content Placeholder 2"/>
          <p:cNvSpPr>
            <a:spLocks noGrp="1"/>
          </p:cNvSpPr>
          <p:nvPr>
            <p:ph idx="1"/>
          </p:nvPr>
        </p:nvSpPr>
        <p:spPr/>
        <p:txBody>
          <a:bodyPr>
            <a:normAutofit lnSpcReduction="10000"/>
          </a:bodyPr>
          <a:lstStyle/>
          <a:p>
            <a:r>
              <a:rPr lang="en-US" sz="2800" dirty="0"/>
              <a:t>Newton was the first one to suggest that gravity is universal and affects all objects in the universe. That’s why his law of gravity is called the </a:t>
            </a:r>
            <a:r>
              <a:rPr lang="en-US" sz="2800" b="1" dirty="0"/>
              <a:t>law of universal gravitation</a:t>
            </a:r>
            <a:r>
              <a:rPr lang="en-US" sz="2800" dirty="0"/>
              <a:t>. </a:t>
            </a:r>
          </a:p>
          <a:p>
            <a:r>
              <a:rPr lang="en-US" sz="2800" dirty="0"/>
              <a:t>Universal gravitation means that the force that causes an apple to fall from a tree to the ground is the same force that causes the moon to keep moving around Earth. </a:t>
            </a:r>
          </a:p>
          <a:p>
            <a:r>
              <a:rPr lang="en-US" sz="2800" dirty="0"/>
              <a:t>Universal gravitation also means that while Earth exerts a pull on you, you exert a pull on Earth. In fact, there is gravity between you and every mass around you — your desk, your book, your pen. Even tiny molecules of gas are attracted to one another by the force of gravity.</a:t>
            </a:r>
          </a:p>
        </p:txBody>
      </p:sp>
    </p:spTree>
    <p:extLst>
      <p:ext uri="{BB962C8B-B14F-4D97-AF65-F5344CB8AC3E}">
        <p14:creationId xmlns:p14="http://schemas.microsoft.com/office/powerpoint/2010/main" val="2706070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influence the strength of gravity</a:t>
            </a:r>
          </a:p>
        </p:txBody>
      </p:sp>
      <p:sp>
        <p:nvSpPr>
          <p:cNvPr id="3" name="Content Placeholder 2"/>
          <p:cNvSpPr>
            <a:spLocks noGrp="1"/>
          </p:cNvSpPr>
          <p:nvPr>
            <p:ph idx="1"/>
          </p:nvPr>
        </p:nvSpPr>
        <p:spPr>
          <a:xfrm>
            <a:off x="516338" y="2228046"/>
            <a:ext cx="3697556" cy="3140635"/>
          </a:xfrm>
        </p:spPr>
        <p:txBody>
          <a:bodyPr/>
          <a:lstStyle/>
          <a:p>
            <a:r>
              <a:rPr lang="en-US" sz="2800" dirty="0"/>
              <a:t>Objects with greater mass have a stronger force of gravity.</a:t>
            </a:r>
          </a:p>
          <a:p>
            <a:r>
              <a:rPr lang="en-US" sz="2800" dirty="0"/>
              <a:t>Objects that are closer together have a stronger force of gravity.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8366" y="1038556"/>
            <a:ext cx="5876589" cy="5729214"/>
          </a:xfrm>
          <a:prstGeom prst="rect">
            <a:avLst/>
          </a:prstGeom>
        </p:spPr>
      </p:pic>
    </p:spTree>
    <p:extLst>
      <p:ext uri="{BB962C8B-B14F-4D97-AF65-F5344CB8AC3E}">
        <p14:creationId xmlns:p14="http://schemas.microsoft.com/office/powerpoint/2010/main" val="1199063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 as a vector</a:t>
            </a:r>
          </a:p>
        </p:txBody>
      </p:sp>
      <p:sp>
        <p:nvSpPr>
          <p:cNvPr id="3" name="Content Placeholder 2"/>
          <p:cNvSpPr>
            <a:spLocks noGrp="1"/>
          </p:cNvSpPr>
          <p:nvPr>
            <p:ph idx="1"/>
          </p:nvPr>
        </p:nvSpPr>
        <p:spPr/>
        <p:txBody>
          <a:bodyPr>
            <a:normAutofit/>
          </a:bodyPr>
          <a:lstStyle/>
          <a:p>
            <a:r>
              <a:rPr lang="en-US" sz="2800" dirty="0"/>
              <a:t>Force is a vector because it has both size and direction.</a:t>
            </a:r>
          </a:p>
          <a:p>
            <a:r>
              <a:rPr lang="en-US" sz="2800" dirty="0"/>
              <a:t>The length of the arrow represents the strength of the force, which is also referred to as </a:t>
            </a:r>
            <a:r>
              <a:rPr lang="en-US" sz="2800" u="sng" dirty="0"/>
              <a:t>magnitude.</a:t>
            </a:r>
          </a:p>
          <a:p>
            <a:r>
              <a:rPr lang="en-US" sz="2800" dirty="0"/>
              <a:t>The arrow represents the direction of the force.</a:t>
            </a:r>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293" y="4174901"/>
            <a:ext cx="7429161" cy="2043019"/>
          </a:xfrm>
          <a:prstGeom prst="rect">
            <a:avLst/>
          </a:prstGeom>
        </p:spPr>
      </p:pic>
    </p:spTree>
    <p:extLst>
      <p:ext uri="{BB962C8B-B14F-4D97-AF65-F5344CB8AC3E}">
        <p14:creationId xmlns:p14="http://schemas.microsoft.com/office/powerpoint/2010/main" val="3359640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Acceleration due to gravity</a:t>
            </a:r>
          </a:p>
        </p:txBody>
      </p:sp>
      <p:sp>
        <p:nvSpPr>
          <p:cNvPr id="3" name="Content Placeholder 2"/>
          <p:cNvSpPr>
            <a:spLocks noGrp="1"/>
          </p:cNvSpPr>
          <p:nvPr>
            <p:ph idx="1"/>
          </p:nvPr>
        </p:nvSpPr>
        <p:spPr/>
        <p:txBody>
          <a:bodyPr>
            <a:normAutofit/>
          </a:bodyPr>
          <a:lstStyle/>
          <a:p>
            <a:r>
              <a:rPr lang="en-US" sz="2800" dirty="0"/>
              <a:t>When gravity pulls objects toward the ground, it causes them to accelerate. Acceleration due to gravity equals 9.8 m/s</a:t>
            </a:r>
            <a:r>
              <a:rPr lang="en-US" sz="2800" baseline="30000" dirty="0"/>
              <a:t>2</a:t>
            </a:r>
            <a:r>
              <a:rPr lang="en-US" sz="2800" dirty="0"/>
              <a:t>.</a:t>
            </a:r>
          </a:p>
          <a:p>
            <a:r>
              <a:rPr lang="en-US" sz="2800" dirty="0"/>
              <a:t>In other words, the velocity at which an object falls toward Earth increases each second by 9.8 m/s. Therefore, after 1 second, an object is falling at a velocity of 9.8 m/s. After 2 seconds, it is falling at a velocity of 19.6 m/s (9.8 m/s × 2), and so on.</a:t>
            </a:r>
          </a:p>
        </p:txBody>
      </p:sp>
    </p:spTree>
    <p:extLst>
      <p:ext uri="{BB962C8B-B14F-4D97-AF65-F5344CB8AC3E}">
        <p14:creationId xmlns:p14="http://schemas.microsoft.com/office/powerpoint/2010/main" val="1720823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Acceleration due to gravity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2413" y="1792936"/>
            <a:ext cx="3876171" cy="5309825"/>
          </a:xfrm>
        </p:spPr>
      </p:pic>
      <p:sp>
        <p:nvSpPr>
          <p:cNvPr id="5" name="TextBox 4"/>
          <p:cNvSpPr txBox="1"/>
          <p:nvPr/>
        </p:nvSpPr>
        <p:spPr>
          <a:xfrm>
            <a:off x="8511988" y="1990165"/>
            <a:ext cx="3240741" cy="4524315"/>
          </a:xfrm>
          <a:prstGeom prst="rect">
            <a:avLst/>
          </a:prstGeom>
          <a:noFill/>
        </p:spPr>
        <p:txBody>
          <a:bodyPr wrap="square" rtlCol="0">
            <a:spAutoFit/>
          </a:bodyPr>
          <a:lstStyle/>
          <a:p>
            <a:r>
              <a:rPr lang="en-US" dirty="0"/>
              <a:t>You might think that an object with greater mass would accelerate faster than an object with less mass. After all, its greater mass means that it is pulled by a stronger force of gravity. However, a more massive object accelerates at the same rate as a less massive object. The reason? The more massive object is harder to move because of its greater mass. As a result, it ends up moving at the same acceleration as the less massive object.</a:t>
            </a:r>
          </a:p>
        </p:txBody>
      </p:sp>
    </p:spTree>
    <p:extLst>
      <p:ext uri="{BB962C8B-B14F-4D97-AF65-F5344CB8AC3E}">
        <p14:creationId xmlns:p14="http://schemas.microsoft.com/office/powerpoint/2010/main" val="1056408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Velocity of falling objects</a:t>
            </a:r>
          </a:p>
        </p:txBody>
      </p:sp>
      <p:sp>
        <p:nvSpPr>
          <p:cNvPr id="3" name="Content Placeholder 2"/>
          <p:cNvSpPr>
            <a:spLocks noGrp="1"/>
          </p:cNvSpPr>
          <p:nvPr>
            <p:ph idx="1"/>
          </p:nvPr>
        </p:nvSpPr>
        <p:spPr/>
        <p:txBody>
          <a:bodyPr>
            <a:normAutofit/>
          </a:bodyPr>
          <a:lstStyle/>
          <a:p>
            <a:r>
              <a:rPr lang="en-US" sz="3600" dirty="0" err="1"/>
              <a:t>V</a:t>
            </a:r>
            <a:r>
              <a:rPr lang="en-US" sz="3600" baseline="-25000" dirty="0" err="1"/>
              <a:t>final</a:t>
            </a:r>
            <a:r>
              <a:rPr lang="en-US" sz="3600" baseline="-25000" dirty="0"/>
              <a:t> </a:t>
            </a:r>
            <a:r>
              <a:rPr lang="en-US" sz="3600" dirty="0"/>
              <a:t>= g x t</a:t>
            </a:r>
          </a:p>
          <a:p>
            <a:r>
              <a:rPr lang="en-US" sz="3600" dirty="0"/>
              <a:t>V= final velocity in meters per second</a:t>
            </a:r>
          </a:p>
          <a:p>
            <a:r>
              <a:rPr lang="en-US" sz="3600" dirty="0"/>
              <a:t>g= acceleration due to gravity (9.8 m/s</a:t>
            </a:r>
            <a:r>
              <a:rPr lang="en-US" sz="3600" baseline="30000" dirty="0"/>
              <a:t>2</a:t>
            </a:r>
            <a:r>
              <a:rPr lang="en-US" sz="3600" dirty="0"/>
              <a:t>)</a:t>
            </a:r>
          </a:p>
          <a:p>
            <a:r>
              <a:rPr lang="en-US" sz="3600" dirty="0"/>
              <a:t>t= time in seconds</a:t>
            </a:r>
          </a:p>
        </p:txBody>
      </p:sp>
    </p:spTree>
    <p:extLst>
      <p:ext uri="{BB962C8B-B14F-4D97-AF65-F5344CB8AC3E}">
        <p14:creationId xmlns:p14="http://schemas.microsoft.com/office/powerpoint/2010/main" val="2210838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problem</a:t>
            </a:r>
          </a:p>
        </p:txBody>
      </p:sp>
      <p:sp>
        <p:nvSpPr>
          <p:cNvPr id="3" name="Content Placeholder 2"/>
          <p:cNvSpPr>
            <a:spLocks noGrp="1"/>
          </p:cNvSpPr>
          <p:nvPr>
            <p:ph idx="1"/>
          </p:nvPr>
        </p:nvSpPr>
        <p:spPr/>
        <p:txBody>
          <a:bodyPr>
            <a:normAutofit/>
          </a:bodyPr>
          <a:lstStyle/>
          <a:p>
            <a:r>
              <a:rPr lang="en-US" sz="3200" dirty="0"/>
              <a:t>If a rock took 7 seconds to hit the ground, how fast was it falling when it hit the ground?</a:t>
            </a:r>
          </a:p>
        </p:txBody>
      </p:sp>
    </p:spTree>
    <p:extLst>
      <p:ext uri="{BB962C8B-B14F-4D97-AF65-F5344CB8AC3E}">
        <p14:creationId xmlns:p14="http://schemas.microsoft.com/office/powerpoint/2010/main" val="292176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air resistance affect falling objects?</a:t>
            </a:r>
          </a:p>
        </p:txBody>
      </p:sp>
      <p:sp>
        <p:nvSpPr>
          <p:cNvPr id="3" name="Content Placeholder 2"/>
          <p:cNvSpPr>
            <a:spLocks noGrp="1"/>
          </p:cNvSpPr>
          <p:nvPr>
            <p:ph idx="1"/>
          </p:nvPr>
        </p:nvSpPr>
        <p:spPr/>
        <p:txBody>
          <a:bodyPr>
            <a:normAutofit/>
          </a:bodyPr>
          <a:lstStyle/>
          <a:p>
            <a:r>
              <a:rPr lang="en-US" sz="2800" dirty="0"/>
              <a:t>Air resistance is the force that opposes motion of falling objects.</a:t>
            </a:r>
          </a:p>
          <a:p>
            <a:r>
              <a:rPr lang="en-US" sz="2800" dirty="0"/>
              <a:t>How much air resistance will affect an object depends on the size, shape, and speed of the object.</a:t>
            </a:r>
          </a:p>
          <a:p>
            <a:r>
              <a:rPr lang="en-US" sz="2800" dirty="0"/>
              <a:t>More surface area will increase the amount of air resistance.</a:t>
            </a:r>
          </a:p>
          <a:p>
            <a:r>
              <a:rPr lang="en-US" sz="2800" dirty="0"/>
              <a:t>Force of gravity is stronger than the force of air resistance, that is why it will still be brought down to the ground.</a:t>
            </a:r>
          </a:p>
        </p:txBody>
      </p:sp>
    </p:spTree>
    <p:extLst>
      <p:ext uri="{BB962C8B-B14F-4D97-AF65-F5344CB8AC3E}">
        <p14:creationId xmlns:p14="http://schemas.microsoft.com/office/powerpoint/2010/main" val="1033322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 resistance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4113" y="1547723"/>
            <a:ext cx="5004683" cy="5004683"/>
          </a:xfrm>
        </p:spPr>
      </p:pic>
    </p:spTree>
    <p:extLst>
      <p:ext uri="{BB962C8B-B14F-4D97-AF65-F5344CB8AC3E}">
        <p14:creationId xmlns:p14="http://schemas.microsoft.com/office/powerpoint/2010/main" val="3925525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Terminal velocity</a:t>
            </a:r>
          </a:p>
        </p:txBody>
      </p:sp>
      <p:sp>
        <p:nvSpPr>
          <p:cNvPr id="3" name="Content Placeholder 2"/>
          <p:cNvSpPr>
            <a:spLocks noGrp="1"/>
          </p:cNvSpPr>
          <p:nvPr>
            <p:ph idx="1"/>
          </p:nvPr>
        </p:nvSpPr>
        <p:spPr/>
        <p:txBody>
          <a:bodyPr>
            <a:normAutofit fontScale="92500" lnSpcReduction="10000"/>
          </a:bodyPr>
          <a:lstStyle/>
          <a:p>
            <a:r>
              <a:rPr lang="en-US" sz="2800" dirty="0"/>
              <a:t>As the speed of a falling object increases, air resistance also increases. </a:t>
            </a:r>
          </a:p>
          <a:p>
            <a:r>
              <a:rPr lang="en-US" sz="2800" dirty="0"/>
              <a:t>The upward force of air resistance increases until it is equal to the downward force of gravity.</a:t>
            </a:r>
          </a:p>
          <a:p>
            <a:r>
              <a:rPr lang="en-US" sz="2800" dirty="0"/>
              <a:t>At this point, the total force on the object is zero, so the object stops accelerating.</a:t>
            </a:r>
          </a:p>
          <a:p>
            <a:r>
              <a:rPr lang="en-US" sz="2800" dirty="0"/>
              <a:t>Even though the object stops accelerating, it does not stop moving. It falls at a constant velocity, which is called terminal velocity.</a:t>
            </a:r>
          </a:p>
          <a:p>
            <a:r>
              <a:rPr lang="en-US" sz="2800" dirty="0"/>
              <a:t>Terminal velocity is the speed of an object when the force of air resistance equals the force </a:t>
            </a:r>
            <a:r>
              <a:rPr lang="en-US" sz="2800"/>
              <a:t>of gravity.</a:t>
            </a:r>
            <a:endParaRPr lang="en-US" sz="2800" dirty="0"/>
          </a:p>
        </p:txBody>
      </p:sp>
    </p:spTree>
    <p:extLst>
      <p:ext uri="{BB962C8B-B14F-4D97-AF65-F5344CB8AC3E}">
        <p14:creationId xmlns:p14="http://schemas.microsoft.com/office/powerpoint/2010/main" val="1369377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Projectile motion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1" y="2522257"/>
            <a:ext cx="7284201" cy="3569261"/>
          </a:xfrm>
        </p:spPr>
      </p:pic>
      <p:sp>
        <p:nvSpPr>
          <p:cNvPr id="5" name="TextBox 4"/>
          <p:cNvSpPr txBox="1"/>
          <p:nvPr/>
        </p:nvSpPr>
        <p:spPr>
          <a:xfrm>
            <a:off x="7987554" y="2312894"/>
            <a:ext cx="3657600" cy="3416320"/>
          </a:xfrm>
          <a:prstGeom prst="rect">
            <a:avLst/>
          </a:prstGeom>
          <a:noFill/>
        </p:spPr>
        <p:txBody>
          <a:bodyPr wrap="square" rtlCol="0">
            <a:spAutoFit/>
          </a:bodyPr>
          <a:lstStyle/>
          <a:p>
            <a:r>
              <a:rPr lang="en-US" dirty="0"/>
              <a:t>Earth’s gravity also affects the acceleration of objects that start out moving horizontally, or parallel to the ground. Look at the </a:t>
            </a:r>
            <a:r>
              <a:rPr lang="en-US" b="1" dirty="0"/>
              <a:t>Figure</a:t>
            </a:r>
            <a:r>
              <a:rPr lang="en-US" dirty="0"/>
              <a:t> to the left. A cannon shoots a cannon ball straight ahead, giving the ball horizontal motion. At the same time, gravity pulls the ball down toward the ground. Both forces acting together cause the ball to move in a curved path. This is called </a:t>
            </a:r>
            <a:r>
              <a:rPr lang="en-US" b="1" dirty="0"/>
              <a:t>projectile motion</a:t>
            </a:r>
            <a:endParaRPr lang="en-US" dirty="0"/>
          </a:p>
        </p:txBody>
      </p:sp>
      <p:sp>
        <p:nvSpPr>
          <p:cNvPr id="6" name="TextBox 5"/>
          <p:cNvSpPr txBox="1"/>
          <p:nvPr/>
        </p:nvSpPr>
        <p:spPr>
          <a:xfrm>
            <a:off x="914400" y="6239435"/>
            <a:ext cx="6965576" cy="369332"/>
          </a:xfrm>
          <a:prstGeom prst="rect">
            <a:avLst/>
          </a:prstGeom>
          <a:noFill/>
        </p:spPr>
        <p:txBody>
          <a:bodyPr wrap="square" rtlCol="0">
            <a:spAutoFit/>
          </a:bodyPr>
          <a:lstStyle/>
          <a:p>
            <a:r>
              <a:rPr lang="en-US" dirty="0">
                <a:hlinkClick r:id="rId3"/>
              </a:rPr>
              <a:t>https://phet.colorado.edu/en/simulation/projectile-motion</a:t>
            </a:r>
            <a:r>
              <a:rPr lang="en-US" dirty="0"/>
              <a:t> </a:t>
            </a:r>
          </a:p>
        </p:txBody>
      </p:sp>
    </p:spTree>
    <p:extLst>
      <p:ext uri="{BB962C8B-B14F-4D97-AF65-F5344CB8AC3E}">
        <p14:creationId xmlns:p14="http://schemas.microsoft.com/office/powerpoint/2010/main" val="2442545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Orbital motion</a:t>
            </a:r>
          </a:p>
        </p:txBody>
      </p:sp>
      <p:sp>
        <p:nvSpPr>
          <p:cNvPr id="3" name="Content Placeholder 2"/>
          <p:cNvSpPr>
            <a:spLocks noGrp="1"/>
          </p:cNvSpPr>
          <p:nvPr>
            <p:ph idx="1"/>
          </p:nvPr>
        </p:nvSpPr>
        <p:spPr/>
        <p:txBody>
          <a:bodyPr/>
          <a:lstStyle/>
          <a:p>
            <a:r>
              <a:rPr lang="en-US" dirty="0"/>
              <a:t>The moon moves around Earth in a circular path called an </a:t>
            </a:r>
            <a:r>
              <a:rPr lang="en-US" b="1" dirty="0"/>
              <a:t>orbit</a:t>
            </a:r>
            <a:r>
              <a:rPr lang="en-US" dirty="0"/>
              <a:t>. Why doesn’t Earth’s gravity pull the moon down to the ground instead? The moon has enough forward velocity to partly counter the force of Earth’s gravity. It constantly falls toward Earth, but it stays far enough away from Earth so that it actually falls around the planet. As a result, the moon keeps orbiting Earth and never crashes into it.</a:t>
            </a:r>
          </a:p>
          <a:p>
            <a:r>
              <a:rPr lang="en-US" dirty="0">
                <a:hlinkClick r:id="rId2" action="ppaction://hlinkfile"/>
              </a:rPr>
              <a:t>file:///C:/Users/kmastin/AppData/Local/Temp/gravity-and-orbits_en.html</a:t>
            </a:r>
            <a:r>
              <a:rPr lang="en-US" dirty="0"/>
              <a:t> </a:t>
            </a:r>
          </a:p>
        </p:txBody>
      </p:sp>
    </p:spTree>
    <p:extLst>
      <p:ext uri="{BB962C8B-B14F-4D97-AF65-F5344CB8AC3E}">
        <p14:creationId xmlns:p14="http://schemas.microsoft.com/office/powerpoint/2010/main" val="3469589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forces</a:t>
            </a:r>
          </a:p>
        </p:txBody>
      </p:sp>
      <p:sp>
        <p:nvSpPr>
          <p:cNvPr id="3" name="Content Placeholder 2"/>
          <p:cNvSpPr>
            <a:spLocks noGrp="1"/>
          </p:cNvSpPr>
          <p:nvPr>
            <p:ph idx="1"/>
          </p:nvPr>
        </p:nvSpPr>
        <p:spPr/>
        <p:txBody>
          <a:bodyPr/>
          <a:lstStyle/>
          <a:p>
            <a:r>
              <a:rPr lang="en-US" sz="3200" dirty="0"/>
              <a:t>More than one force can act on an object at the same time.</a:t>
            </a:r>
          </a:p>
          <a:p>
            <a:r>
              <a:rPr lang="en-US" sz="3200" dirty="0"/>
              <a:t>Combined forces acting on any object is referred to as the </a:t>
            </a:r>
            <a:r>
              <a:rPr lang="en-US" sz="3200" u="sng" dirty="0"/>
              <a:t>net force</a:t>
            </a:r>
            <a:r>
              <a:rPr lang="en-US" u="sng" dirty="0"/>
              <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629" y="3656930"/>
            <a:ext cx="4355420" cy="3040083"/>
          </a:xfrm>
          <a:prstGeom prst="rect">
            <a:avLst/>
          </a:prstGeom>
        </p:spPr>
      </p:pic>
    </p:spTree>
    <p:extLst>
      <p:ext uri="{BB962C8B-B14F-4D97-AF65-F5344CB8AC3E}">
        <p14:creationId xmlns:p14="http://schemas.microsoft.com/office/powerpoint/2010/main" val="368589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Forces acting in opposite directions</a:t>
            </a:r>
          </a:p>
        </p:txBody>
      </p:sp>
      <p:sp>
        <p:nvSpPr>
          <p:cNvPr id="3" name="Content Placeholder 2"/>
          <p:cNvSpPr>
            <a:spLocks noGrp="1"/>
          </p:cNvSpPr>
          <p:nvPr>
            <p:ph idx="1"/>
          </p:nvPr>
        </p:nvSpPr>
        <p:spPr/>
        <p:txBody>
          <a:bodyPr>
            <a:normAutofit/>
          </a:bodyPr>
          <a:lstStyle/>
          <a:p>
            <a:r>
              <a:rPr lang="en-US" sz="3200" dirty="0"/>
              <a:t>When two forces act on an object in opposite directions, like the book on the table, the net force is equal to the difference between the two forces.</a:t>
            </a:r>
          </a:p>
          <a:p>
            <a:r>
              <a:rPr lang="en-US" sz="3200" dirty="0"/>
              <a:t>In other words, one force is subtracted from the other to calculate the net force. </a:t>
            </a:r>
          </a:p>
          <a:p>
            <a:r>
              <a:rPr lang="en-US" sz="3200" dirty="0"/>
              <a:t>If the opposing forces are equal in strength, the net force is zero.</a:t>
            </a:r>
          </a:p>
        </p:txBody>
      </p:sp>
    </p:spTree>
    <p:extLst>
      <p:ext uri="{BB962C8B-B14F-4D97-AF65-F5344CB8AC3E}">
        <p14:creationId xmlns:p14="http://schemas.microsoft.com/office/powerpoint/2010/main" val="2815900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Opposing forces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5235" y="1929105"/>
            <a:ext cx="8139448" cy="4590645"/>
          </a:xfrm>
        </p:spPr>
      </p:pic>
    </p:spTree>
    <p:extLst>
      <p:ext uri="{BB962C8B-B14F-4D97-AF65-F5344CB8AC3E}">
        <p14:creationId xmlns:p14="http://schemas.microsoft.com/office/powerpoint/2010/main" val="238428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Forces acting in the same direction</a:t>
            </a:r>
          </a:p>
        </p:txBody>
      </p:sp>
      <p:sp>
        <p:nvSpPr>
          <p:cNvPr id="3" name="Content Placeholder 2"/>
          <p:cNvSpPr>
            <a:spLocks noGrp="1"/>
          </p:cNvSpPr>
          <p:nvPr>
            <p:ph idx="1"/>
          </p:nvPr>
        </p:nvSpPr>
        <p:spPr/>
        <p:txBody>
          <a:bodyPr>
            <a:normAutofit/>
          </a:bodyPr>
          <a:lstStyle/>
          <a:p>
            <a:r>
              <a:rPr lang="en-US" sz="3200" dirty="0"/>
              <a:t>When two forces act in the same direction, the net force is equal to the sum of the forces. This always results in a stronger force than either of the individual forces alone.</a:t>
            </a:r>
          </a:p>
          <a:p>
            <a:pPr marL="0" indent="0">
              <a:buNone/>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482" y="3448045"/>
            <a:ext cx="4528179" cy="3242176"/>
          </a:xfrm>
          <a:prstGeom prst="rect">
            <a:avLst/>
          </a:prstGeom>
        </p:spPr>
      </p:pic>
    </p:spTree>
    <p:extLst>
      <p:ext uri="{BB962C8B-B14F-4D97-AF65-F5344CB8AC3E}">
        <p14:creationId xmlns:p14="http://schemas.microsoft.com/office/powerpoint/2010/main" val="1506281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try it </a:t>
            </a:r>
            <a:r>
              <a:rPr lang="en-US" dirty="0">
                <a:sym typeface="Wingdings" panose="05000000000000000000" pitchFamily="2" charset="2"/>
              </a:rPr>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0770" y="1934604"/>
            <a:ext cx="7585657" cy="4731554"/>
          </a:xfrm>
        </p:spPr>
      </p:pic>
    </p:spTree>
    <p:extLst>
      <p:ext uri="{BB962C8B-B14F-4D97-AF65-F5344CB8AC3E}">
        <p14:creationId xmlns:p14="http://schemas.microsoft.com/office/powerpoint/2010/main" val="375447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friction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7617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710</TotalTime>
  <Words>1748</Words>
  <Application>Microsoft Office PowerPoint</Application>
  <PresentationFormat>Widescreen</PresentationFormat>
  <Paragraphs>109</Paragraphs>
  <Slides>38</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Calibri</vt:lpstr>
      <vt:lpstr>Corbel</vt:lpstr>
      <vt:lpstr>Wingdings</vt:lpstr>
      <vt:lpstr>Banded</vt:lpstr>
      <vt:lpstr>Unit 11 Forces</vt:lpstr>
      <vt:lpstr>What is a force?</vt:lpstr>
      <vt:lpstr>Force as a vector</vt:lpstr>
      <vt:lpstr>Combining forces</vt:lpstr>
      <vt:lpstr>Forces acting in opposite directions</vt:lpstr>
      <vt:lpstr>Opposing forces</vt:lpstr>
      <vt:lpstr>Forces acting in the same direction</vt:lpstr>
      <vt:lpstr>You try it </vt:lpstr>
      <vt:lpstr>friction</vt:lpstr>
      <vt:lpstr>What is friction</vt:lpstr>
      <vt:lpstr>Friction</vt:lpstr>
      <vt:lpstr>Why friction occurs</vt:lpstr>
      <vt:lpstr>Factors that affect friction</vt:lpstr>
      <vt:lpstr>Types of friction</vt:lpstr>
      <vt:lpstr>Types of friction</vt:lpstr>
      <vt:lpstr>Types of Friction Activity</vt:lpstr>
      <vt:lpstr>Static friction</vt:lpstr>
      <vt:lpstr>Rolling friction</vt:lpstr>
      <vt:lpstr>Sliding friction</vt:lpstr>
      <vt:lpstr>Fluid friction</vt:lpstr>
      <vt:lpstr>gravity</vt:lpstr>
      <vt:lpstr>What is gravity?</vt:lpstr>
      <vt:lpstr>What is gravity?</vt:lpstr>
      <vt:lpstr>Earth’s Gravity</vt:lpstr>
      <vt:lpstr>Earth’s Gravity</vt:lpstr>
      <vt:lpstr>Gravity and weight</vt:lpstr>
      <vt:lpstr>Mass verse weight</vt:lpstr>
      <vt:lpstr>Newton’s law of universal gravitation</vt:lpstr>
      <vt:lpstr>Factors that influence the strength of gravity</vt:lpstr>
      <vt:lpstr>Acceleration due to gravity</vt:lpstr>
      <vt:lpstr>Acceleration due to gravity</vt:lpstr>
      <vt:lpstr>Velocity of falling objects</vt:lpstr>
      <vt:lpstr>Example problem</vt:lpstr>
      <vt:lpstr>How does air resistance affect falling objects?</vt:lpstr>
      <vt:lpstr>Air resistance</vt:lpstr>
      <vt:lpstr>Terminal velocity</vt:lpstr>
      <vt:lpstr>Projectile motion</vt:lpstr>
      <vt:lpstr>Orbital motion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11 Forces</dc:title>
  <dc:creator>Kelly Mastin</dc:creator>
  <cp:lastModifiedBy>Kelly Mastin</cp:lastModifiedBy>
  <cp:revision>63</cp:revision>
  <cp:lastPrinted>2019-04-09T11:06:25Z</cp:lastPrinted>
  <dcterms:created xsi:type="dcterms:W3CDTF">2019-04-08T00:56:22Z</dcterms:created>
  <dcterms:modified xsi:type="dcterms:W3CDTF">2020-04-01T01:05:44Z</dcterms:modified>
</cp:coreProperties>
</file>