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72" r:id="rId2"/>
    <p:sldId id="256" r:id="rId3"/>
    <p:sldId id="257" r:id="rId4"/>
    <p:sldId id="258" r:id="rId5"/>
    <p:sldId id="259" r:id="rId6"/>
    <p:sldId id="260" r:id="rId7"/>
    <p:sldId id="264" r:id="rId8"/>
    <p:sldId id="274" r:id="rId9"/>
    <p:sldId id="261" r:id="rId10"/>
    <p:sldId id="276" r:id="rId11"/>
    <p:sldId id="265" r:id="rId12"/>
    <p:sldId id="267" r:id="rId13"/>
    <p:sldId id="262" r:id="rId14"/>
    <p:sldId id="268" r:id="rId15"/>
    <p:sldId id="275" r:id="rId16"/>
    <p:sldId id="263"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19T13:39:06.679"/>
    </inkml:context>
    <inkml:brush xml:id="br0">
      <inkml:brushProperty name="width" value="0.05292" units="cm"/>
      <inkml:brushProperty name="height" value="0.05292" units="cm"/>
      <inkml:brushProperty name="color" value="#FF0000"/>
    </inkml:brush>
  </inkml:definitions>
  <inkml:trace contextRef="#ctx0" brushRef="#br0">29572 16736 0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25036-5F73-401D-89AF-3CDEFA7EB667}"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D1157-DF10-494A-8781-7BECDB93E564}" type="slidenum">
              <a:rPr lang="en-US" smtClean="0"/>
              <a:t>‹#›</a:t>
            </a:fld>
            <a:endParaRPr lang="en-US"/>
          </a:p>
        </p:txBody>
      </p:sp>
    </p:spTree>
    <p:extLst>
      <p:ext uri="{BB962C8B-B14F-4D97-AF65-F5344CB8AC3E}">
        <p14:creationId xmlns:p14="http://schemas.microsoft.com/office/powerpoint/2010/main" val="156185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D1157-DF10-494A-8781-7BECDB93E564}" type="slidenum">
              <a:rPr lang="en-US" smtClean="0"/>
              <a:t>8</a:t>
            </a:fld>
            <a:endParaRPr lang="en-US"/>
          </a:p>
        </p:txBody>
      </p:sp>
    </p:spTree>
    <p:extLst>
      <p:ext uri="{BB962C8B-B14F-4D97-AF65-F5344CB8AC3E}">
        <p14:creationId xmlns:p14="http://schemas.microsoft.com/office/powerpoint/2010/main" val="96547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Acceleration</a:t>
            </a:r>
            <a:r>
              <a:rPr lang="en-US" baseline="0" dirty="0"/>
              <a:t> is a vector- has both size and direction</a:t>
            </a:r>
            <a:endParaRPr lang="en-US" dirty="0"/>
          </a:p>
        </p:txBody>
      </p:sp>
      <p:sp>
        <p:nvSpPr>
          <p:cNvPr id="4" name="Slide Number Placeholder 3"/>
          <p:cNvSpPr>
            <a:spLocks noGrp="1"/>
          </p:cNvSpPr>
          <p:nvPr>
            <p:ph type="sldNum" sz="quarter" idx="10"/>
          </p:nvPr>
        </p:nvSpPr>
        <p:spPr/>
        <p:txBody>
          <a:bodyPr/>
          <a:lstStyle/>
          <a:p>
            <a:fld id="{59AD1157-DF10-494A-8781-7BECDB93E564}" type="slidenum">
              <a:rPr lang="en-US" smtClean="0"/>
              <a:t>16</a:t>
            </a:fld>
            <a:endParaRPr lang="en-US"/>
          </a:p>
        </p:txBody>
      </p:sp>
    </p:spTree>
    <p:extLst>
      <p:ext uri="{BB962C8B-B14F-4D97-AF65-F5344CB8AC3E}">
        <p14:creationId xmlns:p14="http://schemas.microsoft.com/office/powerpoint/2010/main" val="374726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D1157-DF10-494A-8781-7BECDB93E564}" type="slidenum">
              <a:rPr lang="en-US" smtClean="0"/>
              <a:t>19</a:t>
            </a:fld>
            <a:endParaRPr lang="en-US"/>
          </a:p>
        </p:txBody>
      </p:sp>
    </p:spTree>
    <p:extLst>
      <p:ext uri="{BB962C8B-B14F-4D97-AF65-F5344CB8AC3E}">
        <p14:creationId xmlns:p14="http://schemas.microsoft.com/office/powerpoint/2010/main" val="3423975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3/24/2020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3/24/2020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3/24/2020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886C-1C5A-4CC9-A845-400A3A832638}"/>
              </a:ext>
            </a:extLst>
          </p:cNvPr>
          <p:cNvSpPr>
            <a:spLocks noGrp="1"/>
          </p:cNvSpPr>
          <p:nvPr>
            <p:ph type="title"/>
          </p:nvPr>
        </p:nvSpPr>
        <p:spPr/>
        <p:txBody>
          <a:bodyPr/>
          <a:lstStyle/>
          <a:p>
            <a:r>
              <a:rPr lang="en-US" dirty="0"/>
              <a:t>Bell ringer 03/25/20</a:t>
            </a:r>
          </a:p>
        </p:txBody>
      </p:sp>
      <p:sp>
        <p:nvSpPr>
          <p:cNvPr id="3" name="Content Placeholder 2">
            <a:extLst>
              <a:ext uri="{FF2B5EF4-FFF2-40B4-BE49-F238E27FC236}">
                <a16:creationId xmlns:a16="http://schemas.microsoft.com/office/drawing/2014/main" id="{DC9102F1-3B5B-4393-9B15-95C5065BCC06}"/>
              </a:ext>
            </a:extLst>
          </p:cNvPr>
          <p:cNvSpPr>
            <a:spLocks noGrp="1"/>
          </p:cNvSpPr>
          <p:nvPr>
            <p:ph idx="1"/>
          </p:nvPr>
        </p:nvSpPr>
        <p:spPr/>
        <p:txBody>
          <a:bodyPr>
            <a:normAutofit/>
          </a:bodyPr>
          <a:lstStyle/>
          <a:p>
            <a:r>
              <a:rPr lang="en-US" sz="3200" dirty="0"/>
              <a:t>Please answer the following questions using complete sentences. Make sure you are providing original ideas and thoughts when creating your response. Please do not repeat what others have posted before you. </a:t>
            </a:r>
          </a:p>
          <a:p>
            <a:pPr marL="0" indent="0">
              <a:buNone/>
            </a:pPr>
            <a:endParaRPr lang="en-US" sz="3200" dirty="0"/>
          </a:p>
          <a:p>
            <a:r>
              <a:rPr lang="en-US" sz="3200" dirty="0"/>
              <a:t>1. What is an example of motion in everyday life?</a:t>
            </a:r>
          </a:p>
          <a:p>
            <a:pPr marL="0" indent="0">
              <a:buNone/>
            </a:pPr>
            <a:endParaRPr lang="en-US" sz="3200"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F73DB9A-2DD1-4476-B126-559B399776C2}"/>
                  </a:ext>
                </a:extLst>
              </p14:cNvPr>
              <p14:cNvContentPartPr/>
              <p14:nvPr/>
            </p14:nvContentPartPr>
            <p14:xfrm>
              <a:off x="10645920" y="6024960"/>
              <a:ext cx="360" cy="360"/>
            </p14:xfrm>
          </p:contentPart>
        </mc:Choice>
        <mc:Fallback xmlns="">
          <p:pic>
            <p:nvPicPr>
              <p:cNvPr id="5" name="Ink 4">
                <a:extLst>
                  <a:ext uri="{FF2B5EF4-FFF2-40B4-BE49-F238E27FC236}">
                    <a16:creationId xmlns:a16="http://schemas.microsoft.com/office/drawing/2014/main" id="{AF73DB9A-2DD1-4476-B126-559B399776C2}"/>
                  </a:ext>
                </a:extLst>
              </p:cNvPr>
              <p:cNvPicPr/>
              <p:nvPr/>
            </p:nvPicPr>
            <p:blipFill>
              <a:blip r:embed="rId3"/>
              <a:stretch>
                <a:fillRect/>
              </a:stretch>
            </p:blipFill>
            <p:spPr>
              <a:xfrm>
                <a:off x="10636560" y="6015600"/>
                <a:ext cx="19080" cy="19080"/>
              </a:xfrm>
              <a:prstGeom prst="rect">
                <a:avLst/>
              </a:prstGeom>
            </p:spPr>
          </p:pic>
        </mc:Fallback>
      </mc:AlternateContent>
    </p:spTree>
    <p:extLst>
      <p:ext uri="{BB962C8B-B14F-4D97-AF65-F5344CB8AC3E}">
        <p14:creationId xmlns:p14="http://schemas.microsoft.com/office/powerpoint/2010/main" val="367369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FC11-B26F-40ED-8B19-73D8A93EBC58}"/>
              </a:ext>
            </a:extLst>
          </p:cNvPr>
          <p:cNvSpPr>
            <a:spLocks noGrp="1"/>
          </p:cNvSpPr>
          <p:nvPr>
            <p:ph type="title"/>
          </p:nvPr>
        </p:nvSpPr>
        <p:spPr>
          <a:xfrm>
            <a:off x="2895600" y="764373"/>
            <a:ext cx="8610600" cy="1293028"/>
          </a:xfrm>
        </p:spPr>
        <p:txBody>
          <a:bodyPr/>
          <a:lstStyle/>
          <a:p>
            <a:r>
              <a:rPr lang="en-US"/>
              <a:t>Speed memory triangle</a:t>
            </a:r>
            <a:endParaRPr lang="en-US" dirty="0"/>
          </a:p>
        </p:txBody>
      </p:sp>
      <p:pic>
        <p:nvPicPr>
          <p:cNvPr id="10" name="Picture 9" descr="A close up of a clock&#10;&#10;Description automatically generated">
            <a:extLst>
              <a:ext uri="{FF2B5EF4-FFF2-40B4-BE49-F238E27FC236}">
                <a16:creationId xmlns:a16="http://schemas.microsoft.com/office/drawing/2014/main" id="{63EF1C46-9E69-4857-9A41-CCCDBE579A6A}"/>
              </a:ext>
            </a:extLst>
          </p:cNvPr>
          <p:cNvPicPr>
            <a:picLocks noChangeAspect="1"/>
          </p:cNvPicPr>
          <p:nvPr/>
        </p:nvPicPr>
        <p:blipFill>
          <a:blip r:embed="rId2"/>
          <a:stretch>
            <a:fillRect/>
          </a:stretch>
        </p:blipFill>
        <p:spPr>
          <a:xfrm>
            <a:off x="628650" y="2276889"/>
            <a:ext cx="5276850" cy="2523711"/>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98280730-1C9E-4690-A78A-BF2A6FCAFE09}"/>
              </a:ext>
            </a:extLst>
          </p:cNvPr>
          <p:cNvPicPr>
            <a:picLocks noChangeAspect="1"/>
          </p:cNvPicPr>
          <p:nvPr/>
        </p:nvPicPr>
        <p:blipFill>
          <a:blip r:embed="rId3"/>
          <a:stretch>
            <a:fillRect/>
          </a:stretch>
        </p:blipFill>
        <p:spPr>
          <a:xfrm>
            <a:off x="7609478" y="2007359"/>
            <a:ext cx="3658597" cy="3062769"/>
          </a:xfrm>
          <a:prstGeom prst="rect">
            <a:avLst/>
          </a:prstGeom>
        </p:spPr>
      </p:pic>
    </p:spTree>
    <p:extLst>
      <p:ext uri="{BB962C8B-B14F-4D97-AF65-F5344CB8AC3E}">
        <p14:creationId xmlns:p14="http://schemas.microsoft.com/office/powerpoint/2010/main" val="141375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639" y="2375671"/>
            <a:ext cx="5090643" cy="2850760"/>
          </a:xfrm>
        </p:spPr>
      </p:pic>
      <p:sp>
        <p:nvSpPr>
          <p:cNvPr id="5" name="TextBox 4"/>
          <p:cNvSpPr txBox="1"/>
          <p:nvPr/>
        </p:nvSpPr>
        <p:spPr>
          <a:xfrm>
            <a:off x="6864439" y="2485623"/>
            <a:ext cx="4803820" cy="923330"/>
          </a:xfrm>
          <a:prstGeom prst="rect">
            <a:avLst/>
          </a:prstGeom>
          <a:noFill/>
        </p:spPr>
        <p:txBody>
          <a:bodyPr wrap="square" rtlCol="0">
            <a:spAutoFit/>
          </a:bodyPr>
          <a:lstStyle/>
          <a:p>
            <a:r>
              <a:rPr lang="en-US" dirty="0"/>
              <a:t>For example, if a car makes a trip that covers 120 miles and it takes 3 hours to make the trip, then the car’s speed is???</a:t>
            </a:r>
          </a:p>
        </p:txBody>
      </p:sp>
    </p:spTree>
    <p:extLst>
      <p:ext uri="{BB962C8B-B14F-4D97-AF65-F5344CB8AC3E}">
        <p14:creationId xmlns:p14="http://schemas.microsoft.com/office/powerpoint/2010/main" val="140702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Instantaneous VS. Average Speed </a:t>
            </a:r>
          </a:p>
        </p:txBody>
      </p:sp>
      <p:sp>
        <p:nvSpPr>
          <p:cNvPr id="3" name="Content Placeholder 2"/>
          <p:cNvSpPr>
            <a:spLocks noGrp="1"/>
          </p:cNvSpPr>
          <p:nvPr>
            <p:ph idx="1"/>
          </p:nvPr>
        </p:nvSpPr>
        <p:spPr/>
        <p:txBody>
          <a:bodyPr>
            <a:normAutofit/>
          </a:bodyPr>
          <a:lstStyle/>
          <a:p>
            <a:r>
              <a:rPr lang="en-US" sz="2800" dirty="0"/>
              <a:t>Instantaneous speed is the speed of a moving object at a given instant. It is inconsistent and very hard to calculate.</a:t>
            </a:r>
          </a:p>
          <a:p>
            <a:r>
              <a:rPr lang="en-US" sz="2800" dirty="0"/>
              <a:t>Average speed is the total distance traveled divided by the total time it took to travel that distance. </a:t>
            </a:r>
          </a:p>
        </p:txBody>
      </p:sp>
    </p:spTree>
    <p:extLst>
      <p:ext uri="{BB962C8B-B14F-4D97-AF65-F5344CB8AC3E}">
        <p14:creationId xmlns:p14="http://schemas.microsoft.com/office/powerpoint/2010/main" val="48610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a:t>
            </a:r>
          </a:p>
        </p:txBody>
      </p:sp>
      <p:sp>
        <p:nvSpPr>
          <p:cNvPr id="3" name="Content Placeholder 2"/>
          <p:cNvSpPr>
            <a:spLocks noGrp="1"/>
          </p:cNvSpPr>
          <p:nvPr>
            <p:ph idx="1"/>
          </p:nvPr>
        </p:nvSpPr>
        <p:spPr/>
        <p:txBody>
          <a:bodyPr>
            <a:normAutofit/>
          </a:bodyPr>
          <a:lstStyle/>
          <a:p>
            <a:r>
              <a:rPr lang="en-US" sz="2800" dirty="0"/>
              <a:t>The measure of both speed and direction.</a:t>
            </a:r>
          </a:p>
          <a:p>
            <a:r>
              <a:rPr lang="en-US" sz="2800" dirty="0"/>
              <a:t>Velocity is a vector that can be represented by an arrow. The length of the arrow represents speed and the point of the arrow represents direction.</a:t>
            </a:r>
          </a:p>
          <a:p>
            <a:pPr marL="0" indent="0">
              <a:buNone/>
            </a:pPr>
            <a:endParaRPr lang="en-US" sz="2800" dirty="0"/>
          </a:p>
          <a:p>
            <a:pPr marL="0" indent="0">
              <a:buNone/>
            </a:pPr>
            <a:r>
              <a:rPr lang="en-US" sz="2800" dirty="0"/>
              <a:t>V=d/t with direction </a:t>
            </a:r>
          </a:p>
        </p:txBody>
      </p:sp>
      <p:pic>
        <p:nvPicPr>
          <p:cNvPr id="5" name="Picture 4" descr="A close up of a logo&#10;&#10;Description automatically generated">
            <a:extLst>
              <a:ext uri="{FF2B5EF4-FFF2-40B4-BE49-F238E27FC236}">
                <a16:creationId xmlns:a16="http://schemas.microsoft.com/office/drawing/2014/main" id="{7CBCD3D5-7919-4488-A6BB-2E0E956607ED}"/>
              </a:ext>
            </a:extLst>
          </p:cNvPr>
          <p:cNvPicPr>
            <a:picLocks noChangeAspect="1"/>
          </p:cNvPicPr>
          <p:nvPr/>
        </p:nvPicPr>
        <p:blipFill>
          <a:blip r:embed="rId2"/>
          <a:stretch>
            <a:fillRect/>
          </a:stretch>
        </p:blipFill>
        <p:spPr>
          <a:xfrm>
            <a:off x="6867524" y="3811020"/>
            <a:ext cx="4010025" cy="2544824"/>
          </a:xfrm>
          <a:prstGeom prst="rect">
            <a:avLst/>
          </a:prstGeom>
        </p:spPr>
      </p:pic>
    </p:spTree>
    <p:extLst>
      <p:ext uri="{BB962C8B-B14F-4D97-AF65-F5344CB8AC3E}">
        <p14:creationId xmlns:p14="http://schemas.microsoft.com/office/powerpoint/2010/main" val="99293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Distance-time graph</a:t>
            </a:r>
          </a:p>
        </p:txBody>
      </p:sp>
      <p:sp>
        <p:nvSpPr>
          <p:cNvPr id="3" name="Content Placeholder 2"/>
          <p:cNvSpPr>
            <a:spLocks noGrp="1"/>
          </p:cNvSpPr>
          <p:nvPr>
            <p:ph idx="1"/>
          </p:nvPr>
        </p:nvSpPr>
        <p:spPr>
          <a:xfrm>
            <a:off x="132009" y="1067659"/>
            <a:ext cx="4671811" cy="5545643"/>
          </a:xfrm>
        </p:spPr>
        <p:txBody>
          <a:bodyPr>
            <a:normAutofit lnSpcReduction="10000"/>
          </a:bodyPr>
          <a:lstStyle/>
          <a:p>
            <a:r>
              <a:rPr lang="en-US" dirty="0"/>
              <a:t>The motion of an object can be represented by a time-distance graph like the one to the right.</a:t>
            </a:r>
          </a:p>
          <a:p>
            <a:r>
              <a:rPr lang="en-US" dirty="0"/>
              <a:t>It shows how the distance from the starting point changes over time.</a:t>
            </a:r>
          </a:p>
          <a:p>
            <a:r>
              <a:rPr lang="en-US" dirty="0"/>
              <a:t>The speed of the object is represented by the slope/steepness of the graph line. If the line is straight, then the speed is constant. </a:t>
            </a:r>
          </a:p>
          <a:p>
            <a:r>
              <a:rPr lang="en-US" dirty="0"/>
              <a:t>The average speed can be calculated from the graph by taking the change in distance ( ∆d ) and dividing it by the change in time ( ∆t ).</a:t>
            </a:r>
          </a:p>
          <a:p>
            <a:pPr marL="0" indent="0">
              <a:buNone/>
            </a:pPr>
            <a:r>
              <a:rPr lang="en-US" dirty="0"/>
              <a:t>Speed = ∆d / ∆t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061" y="2316804"/>
            <a:ext cx="5402285" cy="3536748"/>
          </a:xfrm>
          <a:prstGeom prst="rect">
            <a:avLst/>
          </a:prstGeom>
        </p:spPr>
      </p:pic>
    </p:spTree>
    <p:extLst>
      <p:ext uri="{BB962C8B-B14F-4D97-AF65-F5344CB8AC3E}">
        <p14:creationId xmlns:p14="http://schemas.microsoft.com/office/powerpoint/2010/main" val="167808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8F14-1195-4537-B191-BE5B32C91926}"/>
              </a:ext>
            </a:extLst>
          </p:cNvPr>
          <p:cNvSpPr>
            <a:spLocks noGrp="1"/>
          </p:cNvSpPr>
          <p:nvPr>
            <p:ph type="title"/>
          </p:nvPr>
        </p:nvSpPr>
        <p:spPr/>
        <p:txBody>
          <a:bodyPr/>
          <a:lstStyle/>
          <a:p>
            <a:r>
              <a:rPr lang="en-US" dirty="0"/>
              <a:t>Bell Ringer </a:t>
            </a:r>
            <a:r>
              <a:rPr lang="en-US" dirty="0" err="1"/>
              <a:t>fri.</a:t>
            </a:r>
            <a:r>
              <a:rPr lang="en-US" dirty="0"/>
              <a:t> 03/27/20</a:t>
            </a:r>
          </a:p>
        </p:txBody>
      </p:sp>
      <p:sp>
        <p:nvSpPr>
          <p:cNvPr id="3" name="Content Placeholder 2">
            <a:extLst>
              <a:ext uri="{FF2B5EF4-FFF2-40B4-BE49-F238E27FC236}">
                <a16:creationId xmlns:a16="http://schemas.microsoft.com/office/drawing/2014/main" id="{69867AE8-F48F-4F9F-9EB9-3EF8A8B87CF5}"/>
              </a:ext>
            </a:extLst>
          </p:cNvPr>
          <p:cNvSpPr>
            <a:spLocks noGrp="1"/>
          </p:cNvSpPr>
          <p:nvPr>
            <p:ph idx="1"/>
          </p:nvPr>
        </p:nvSpPr>
        <p:spPr/>
        <p:txBody>
          <a:bodyPr/>
          <a:lstStyle/>
          <a:p>
            <a:r>
              <a:rPr lang="en-US" sz="2400" dirty="0"/>
              <a:t>Please answer the following question using complete sentences. Make sure you are providing original ideas and thoughts when creating your response. Please do not repeat what others have posted before you. </a:t>
            </a:r>
          </a:p>
          <a:p>
            <a:pPr marL="0" indent="0">
              <a:buNone/>
            </a:pPr>
            <a:endParaRPr lang="en-US" dirty="0"/>
          </a:p>
          <a:p>
            <a:r>
              <a:rPr lang="en-US" dirty="0"/>
              <a:t>Please provide an example of acceleration in everyday life. Be thorough and provide specific details within your response to illustrate your understanding.</a:t>
            </a:r>
          </a:p>
        </p:txBody>
      </p:sp>
    </p:spTree>
    <p:extLst>
      <p:ext uri="{BB962C8B-B14F-4D97-AF65-F5344CB8AC3E}">
        <p14:creationId xmlns:p14="http://schemas.microsoft.com/office/powerpoint/2010/main" val="122433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960" y="1777284"/>
            <a:ext cx="5012887" cy="3065172"/>
          </a:xfrm>
        </p:spPr>
      </p:pic>
      <p:sp>
        <p:nvSpPr>
          <p:cNvPr id="5" name="TextBox 4"/>
          <p:cNvSpPr txBox="1"/>
          <p:nvPr/>
        </p:nvSpPr>
        <p:spPr>
          <a:xfrm>
            <a:off x="6349285" y="2057401"/>
            <a:ext cx="4365938" cy="4154984"/>
          </a:xfrm>
          <a:prstGeom prst="rect">
            <a:avLst/>
          </a:prstGeom>
          <a:noFill/>
        </p:spPr>
        <p:txBody>
          <a:bodyPr wrap="square" rtlCol="0">
            <a:spAutoFit/>
          </a:bodyPr>
          <a:lstStyle/>
          <a:p>
            <a:r>
              <a:rPr lang="en-US" sz="2400" dirty="0"/>
              <a:t>*Changes in speed or direction are called </a:t>
            </a:r>
            <a:r>
              <a:rPr lang="en-US" sz="2400" b="1" dirty="0"/>
              <a:t>acceleration.</a:t>
            </a:r>
          </a:p>
          <a:p>
            <a:r>
              <a:rPr lang="en-US" sz="2400" dirty="0"/>
              <a:t>*Acceleration is a measure of the change in velocity of a moving object. </a:t>
            </a:r>
          </a:p>
          <a:p>
            <a:r>
              <a:rPr lang="en-US" sz="2400" dirty="0"/>
              <a:t>*It shows how quickly velocity changes. Acceleration may reflect a change in speed, a change in direction, or both. </a:t>
            </a:r>
          </a:p>
        </p:txBody>
      </p:sp>
    </p:spTree>
    <p:extLst>
      <p:ext uri="{BB962C8B-B14F-4D97-AF65-F5344CB8AC3E}">
        <p14:creationId xmlns:p14="http://schemas.microsoft.com/office/powerpoint/2010/main" val="75980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 continued </a:t>
            </a:r>
          </a:p>
        </p:txBody>
      </p:sp>
      <p:sp>
        <p:nvSpPr>
          <p:cNvPr id="3" name="Content Placeholder 2"/>
          <p:cNvSpPr>
            <a:spLocks noGrp="1"/>
          </p:cNvSpPr>
          <p:nvPr>
            <p:ph idx="1"/>
          </p:nvPr>
        </p:nvSpPr>
        <p:spPr/>
        <p:txBody>
          <a:bodyPr/>
          <a:lstStyle/>
          <a:p>
            <a:r>
              <a:rPr lang="en-US" dirty="0"/>
              <a:t>Acceleration can be either speeding up or slowing down. Most people think it is just an increase in speed, but it is not. </a:t>
            </a:r>
          </a:p>
          <a:p>
            <a:r>
              <a:rPr lang="en-US" dirty="0"/>
              <a:t>If acceleration is negative it is called deceleration. </a:t>
            </a:r>
          </a:p>
          <a:p>
            <a:r>
              <a:rPr lang="en-US" dirty="0"/>
              <a:t>Remember anytime that speed, direction, or both change, acceleration has taken place.</a:t>
            </a:r>
          </a:p>
        </p:txBody>
      </p:sp>
    </p:spTree>
    <p:extLst>
      <p:ext uri="{BB962C8B-B14F-4D97-AF65-F5344CB8AC3E}">
        <p14:creationId xmlns:p14="http://schemas.microsoft.com/office/powerpoint/2010/main" val="152601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dr282zn36sxxg.cloudfront.net/datastreams/f-d%3A6094e456638ff2f9bdf47ee07c736980c83dcf0ddb9ddde5b40fc728%2BIMAGE_THUMB_POSTCARD%2BIMAGE_THUMB_POSTCARD.1"/>
          <p:cNvPicPr/>
          <p:nvPr/>
        </p:nvPicPr>
        <p:blipFill>
          <a:blip r:embed="rId2">
            <a:extLst>
              <a:ext uri="{28A0092B-C50C-407E-A947-70E740481C1C}">
                <a14:useLocalDpi xmlns:a14="http://schemas.microsoft.com/office/drawing/2010/main" val="0"/>
              </a:ext>
            </a:extLst>
          </a:blip>
          <a:srcRect/>
          <a:stretch>
            <a:fillRect/>
          </a:stretch>
        </p:blipFill>
        <p:spPr bwMode="auto">
          <a:xfrm>
            <a:off x="2347415" y="802859"/>
            <a:ext cx="6495481" cy="5707123"/>
          </a:xfrm>
          <a:prstGeom prst="rect">
            <a:avLst/>
          </a:prstGeom>
          <a:noFill/>
          <a:ln>
            <a:noFill/>
          </a:ln>
        </p:spPr>
      </p:pic>
      <p:sp>
        <p:nvSpPr>
          <p:cNvPr id="5" name="TextBox 4"/>
          <p:cNvSpPr txBox="1"/>
          <p:nvPr/>
        </p:nvSpPr>
        <p:spPr>
          <a:xfrm>
            <a:off x="3794078" y="163773"/>
            <a:ext cx="5609230" cy="461665"/>
          </a:xfrm>
          <a:prstGeom prst="rect">
            <a:avLst/>
          </a:prstGeom>
          <a:noFill/>
        </p:spPr>
        <p:txBody>
          <a:bodyPr wrap="square" rtlCol="0">
            <a:spAutoFit/>
          </a:bodyPr>
          <a:lstStyle/>
          <a:p>
            <a:r>
              <a:rPr lang="en-US" sz="2400" b="1" dirty="0"/>
              <a:t>Examples of Acceleration</a:t>
            </a:r>
          </a:p>
        </p:txBody>
      </p:sp>
    </p:spTree>
    <p:extLst>
      <p:ext uri="{BB962C8B-B14F-4D97-AF65-F5344CB8AC3E}">
        <p14:creationId xmlns:p14="http://schemas.microsoft.com/office/powerpoint/2010/main" val="412810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acceleration</a:t>
            </a:r>
          </a:p>
        </p:txBody>
      </p:sp>
      <p:sp>
        <p:nvSpPr>
          <p:cNvPr id="3" name="Content Placeholder 2"/>
          <p:cNvSpPr>
            <a:spLocks noGrp="1"/>
          </p:cNvSpPr>
          <p:nvPr>
            <p:ph idx="1"/>
          </p:nvPr>
        </p:nvSpPr>
        <p:spPr/>
        <p:txBody>
          <a:bodyPr>
            <a:normAutofit/>
          </a:bodyPr>
          <a:lstStyle/>
          <a:p>
            <a:r>
              <a:rPr lang="en-US" sz="3600" dirty="0"/>
              <a:t>Acceleration = ∆v/ ∆t (</a:t>
            </a:r>
            <a:r>
              <a:rPr lang="en-US" sz="3600"/>
              <a:t>SI unit m/s</a:t>
            </a:r>
            <a:r>
              <a:rPr lang="en-US" sz="3600" baseline="30000"/>
              <a:t>2</a:t>
            </a:r>
            <a:r>
              <a:rPr lang="en-US" sz="3600"/>
              <a:t>)</a:t>
            </a:r>
            <a:endParaRPr lang="en-US" sz="3600" dirty="0"/>
          </a:p>
          <a:p>
            <a:pPr marL="0" indent="0">
              <a:buNone/>
            </a:pPr>
            <a:r>
              <a:rPr lang="en-US" sz="2800" dirty="0"/>
              <a:t>*when only speed changes and not direction</a:t>
            </a:r>
          </a:p>
          <a:p>
            <a:pPr marL="0" indent="0">
              <a:buNone/>
            </a:pPr>
            <a:r>
              <a:rPr lang="en-US" sz="2800" dirty="0"/>
              <a:t>Example:</a:t>
            </a:r>
          </a:p>
          <a:p>
            <a:pPr marL="0" indent="0">
              <a:buNone/>
            </a:pPr>
            <a:r>
              <a:rPr lang="en-US" sz="2800" dirty="0"/>
              <a:t>A cyclist speeds up as he goes downhill on a straight trail. His velocity changes from 1 meter per second at the top of the hill to 6 meters per second at the bottom. If it takes 5 seconds for him to reach the bottom, what is his acceleration, on average, as he flies down the hill? </a:t>
            </a:r>
          </a:p>
          <a:p>
            <a:pPr marL="0" indent="0">
              <a:buNone/>
            </a:pPr>
            <a:endParaRPr lang="en-US" sz="2800" dirty="0"/>
          </a:p>
        </p:txBody>
      </p:sp>
    </p:spTree>
    <p:extLst>
      <p:ext uri="{BB962C8B-B14F-4D97-AF65-F5344CB8AC3E}">
        <p14:creationId xmlns:p14="http://schemas.microsoft.com/office/powerpoint/2010/main" val="15284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10: Motion</a:t>
            </a:r>
          </a:p>
        </p:txBody>
      </p:sp>
      <p:sp>
        <p:nvSpPr>
          <p:cNvPr id="3" name="Subtitle 2"/>
          <p:cNvSpPr>
            <a:spLocks noGrp="1"/>
          </p:cNvSpPr>
          <p:nvPr>
            <p:ph type="subTitle" idx="1"/>
          </p:nvPr>
        </p:nvSpPr>
        <p:spPr/>
        <p:txBody>
          <a:bodyPr/>
          <a:lstStyle/>
          <a:p>
            <a:r>
              <a:rPr lang="en-US" dirty="0"/>
              <a:t>7</a:t>
            </a:r>
            <a:r>
              <a:rPr lang="en-US" baseline="30000" dirty="0"/>
              <a:t>th</a:t>
            </a:r>
            <a:r>
              <a:rPr lang="en-US" dirty="0"/>
              <a:t> Grade Physical Science</a:t>
            </a:r>
          </a:p>
        </p:txBody>
      </p:sp>
    </p:spTree>
    <p:extLst>
      <p:ext uri="{BB962C8B-B14F-4D97-AF65-F5344CB8AC3E}">
        <p14:creationId xmlns:p14="http://schemas.microsoft.com/office/powerpoint/2010/main" val="283359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074" y="744885"/>
            <a:ext cx="5545842" cy="262503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207" y="1738381"/>
            <a:ext cx="4058638" cy="27050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076" y="4996561"/>
            <a:ext cx="2628900" cy="1743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587" y="3565707"/>
            <a:ext cx="4950816" cy="3292293"/>
          </a:xfrm>
          <a:prstGeom prst="rect">
            <a:avLst/>
          </a:prstGeom>
        </p:spPr>
      </p:pic>
    </p:spTree>
    <p:extLst>
      <p:ext uri="{BB962C8B-B14F-4D97-AF65-F5344CB8AC3E}">
        <p14:creationId xmlns:p14="http://schemas.microsoft.com/office/powerpoint/2010/main" val="45946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a:t>
            </a:r>
          </a:p>
        </p:txBody>
      </p:sp>
      <p:sp>
        <p:nvSpPr>
          <p:cNvPr id="3" name="Content Placeholder 2"/>
          <p:cNvSpPr>
            <a:spLocks noGrp="1"/>
          </p:cNvSpPr>
          <p:nvPr>
            <p:ph idx="1"/>
          </p:nvPr>
        </p:nvSpPr>
        <p:spPr/>
        <p:txBody>
          <a:bodyPr>
            <a:normAutofit/>
          </a:bodyPr>
          <a:lstStyle/>
          <a:p>
            <a:r>
              <a:rPr lang="en-US" sz="2800" dirty="0"/>
              <a:t>Motion is simply defined </a:t>
            </a:r>
            <a:r>
              <a:rPr lang="en-US" sz="2800" u="sng" dirty="0"/>
              <a:t>as a change in position.</a:t>
            </a:r>
          </a:p>
          <a:p>
            <a:r>
              <a:rPr lang="en-US" sz="2800" dirty="0"/>
              <a:t>How we perceive motion depends on our frame of reference.</a:t>
            </a:r>
          </a:p>
          <a:p>
            <a:r>
              <a:rPr lang="en-US" sz="2800" b="1" dirty="0"/>
              <a:t>Frame of reference</a:t>
            </a:r>
            <a:r>
              <a:rPr lang="en-US" sz="2800" dirty="0"/>
              <a:t> refers to something that is not moving with respect to an observer that can be used to detect motion.</a:t>
            </a:r>
            <a:endParaRPr lang="en-US" sz="2800" u="sng" dirty="0"/>
          </a:p>
        </p:txBody>
      </p:sp>
    </p:spTree>
    <p:extLst>
      <p:ext uri="{BB962C8B-B14F-4D97-AF65-F5344CB8AC3E}">
        <p14:creationId xmlns:p14="http://schemas.microsoft.com/office/powerpoint/2010/main" val="78676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a:t>
            </a:r>
          </a:p>
        </p:txBody>
      </p:sp>
      <p:sp>
        <p:nvSpPr>
          <p:cNvPr id="3" name="Content Placeholder 2"/>
          <p:cNvSpPr>
            <a:spLocks noGrp="1"/>
          </p:cNvSpPr>
          <p:nvPr>
            <p:ph idx="1"/>
          </p:nvPr>
        </p:nvSpPr>
        <p:spPr/>
        <p:txBody>
          <a:bodyPr/>
          <a:lstStyle/>
          <a:p>
            <a:r>
              <a:rPr lang="en-US" b="1" dirty="0"/>
              <a:t>Distance</a:t>
            </a:r>
            <a:r>
              <a:rPr lang="en-US" dirty="0"/>
              <a:t> is the length of the route between two points. </a:t>
            </a:r>
          </a:p>
          <a:p>
            <a:pPr marL="0" indent="0">
              <a:buNone/>
            </a:pPr>
            <a:r>
              <a:rPr lang="en-US" b="1" dirty="0"/>
              <a:t>Example: </a:t>
            </a:r>
            <a:r>
              <a:rPr lang="en-US" dirty="0"/>
              <a:t>The length of the route in a race is the distance between the starting and finishing lines. </a:t>
            </a:r>
          </a:p>
          <a:p>
            <a:r>
              <a:rPr lang="en-US" dirty="0"/>
              <a:t>The </a:t>
            </a:r>
            <a:r>
              <a:rPr lang="en-US" b="1" dirty="0"/>
              <a:t>SI unit </a:t>
            </a:r>
            <a:r>
              <a:rPr lang="en-US" dirty="0"/>
              <a:t>for distance is the </a:t>
            </a:r>
            <a:r>
              <a:rPr lang="en-US" b="1" dirty="0"/>
              <a:t>meter</a:t>
            </a:r>
            <a:r>
              <a:rPr lang="en-US" dirty="0"/>
              <a:t> (1 m = 3.28 </a:t>
            </a:r>
            <a:r>
              <a:rPr lang="en-US" dirty="0" err="1"/>
              <a:t>ft</a:t>
            </a:r>
            <a:r>
              <a:rPr lang="en-US" dirty="0"/>
              <a:t>). Short distances may be measured in </a:t>
            </a:r>
            <a:r>
              <a:rPr lang="en-US" b="1" dirty="0"/>
              <a:t>centimeters</a:t>
            </a:r>
            <a:r>
              <a:rPr lang="en-US" dirty="0"/>
              <a:t> (1 cm = 0.01 m). Long distances may be measured in </a:t>
            </a:r>
            <a:r>
              <a:rPr lang="en-US" b="1" dirty="0"/>
              <a:t>kilometers</a:t>
            </a:r>
            <a:r>
              <a:rPr lang="en-US" dirty="0"/>
              <a:t> (1 km = 1000 m). </a:t>
            </a:r>
          </a:p>
          <a:p>
            <a:pPr marL="0" indent="0">
              <a:buNone/>
            </a:pPr>
            <a:r>
              <a:rPr lang="en-US" dirty="0"/>
              <a:t>***remember conversions and SI stands for International System of Units.</a:t>
            </a:r>
          </a:p>
          <a:p>
            <a:pPr marL="0" indent="0">
              <a:buNone/>
            </a:pPr>
            <a:r>
              <a:rPr lang="en-US" dirty="0"/>
              <a:t>Mass= grams</a:t>
            </a:r>
          </a:p>
          <a:p>
            <a:pPr marL="0" indent="0">
              <a:buNone/>
            </a:pPr>
            <a:r>
              <a:rPr lang="en-US" dirty="0"/>
              <a:t>Volume= liters</a:t>
            </a:r>
          </a:p>
          <a:p>
            <a:pPr marL="0" indent="0">
              <a:buNone/>
            </a:pPr>
            <a:r>
              <a:rPr lang="en-US" dirty="0"/>
              <a:t>Length/distance= meters</a:t>
            </a:r>
          </a:p>
        </p:txBody>
      </p:sp>
    </p:spTree>
    <p:extLst>
      <p:ext uri="{BB962C8B-B14F-4D97-AF65-F5344CB8AC3E}">
        <p14:creationId xmlns:p14="http://schemas.microsoft.com/office/powerpoint/2010/main" val="274443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t>
            </a:r>
          </a:p>
        </p:txBody>
      </p:sp>
      <p:sp>
        <p:nvSpPr>
          <p:cNvPr id="3" name="Content Placeholder 2"/>
          <p:cNvSpPr>
            <a:spLocks noGrp="1"/>
          </p:cNvSpPr>
          <p:nvPr>
            <p:ph idx="1"/>
          </p:nvPr>
        </p:nvSpPr>
        <p:spPr/>
        <p:txBody>
          <a:bodyPr/>
          <a:lstStyle/>
          <a:p>
            <a:r>
              <a:rPr lang="en-US" dirty="0"/>
              <a:t>Things do not always move in straight lines. Sometimes they change direction as they move.</a:t>
            </a:r>
          </a:p>
          <a:p>
            <a:pPr marL="0" indent="0">
              <a:buNone/>
            </a:pPr>
            <a:r>
              <a:rPr lang="en-US" dirty="0"/>
              <a:t>Example:</a:t>
            </a:r>
          </a:p>
          <a:p>
            <a:pPr marL="0" indent="0">
              <a:buNone/>
            </a:pPr>
            <a:endParaRPr lang="en-US" dirty="0"/>
          </a:p>
          <a:p>
            <a:endParaRPr lang="en-US" dirty="0"/>
          </a:p>
        </p:txBody>
      </p:sp>
      <p:pic>
        <p:nvPicPr>
          <p:cNvPr id="4" name="Picture 3" descr="https://dr282zn36sxxg.cloudfront.net/datastreams/f-d%3A3ce6676ec286c766eb0da5ebde68157db694c9124c2c7a4f16e847c0%2BIMAGE_THUMB_POSTCARD%2BIMAGE_THUMB_POSTCARD.1"/>
          <p:cNvPicPr/>
          <p:nvPr/>
        </p:nvPicPr>
        <p:blipFill>
          <a:blip r:embed="rId2">
            <a:extLst>
              <a:ext uri="{28A0092B-C50C-407E-A947-70E740481C1C}">
                <a14:useLocalDpi xmlns:a14="http://schemas.microsoft.com/office/drawing/2010/main" val="0"/>
              </a:ext>
            </a:extLst>
          </a:blip>
          <a:srcRect/>
          <a:stretch>
            <a:fillRect/>
          </a:stretch>
        </p:blipFill>
        <p:spPr bwMode="auto">
          <a:xfrm>
            <a:off x="778367" y="3378275"/>
            <a:ext cx="4762500" cy="3248025"/>
          </a:xfrm>
          <a:prstGeom prst="rect">
            <a:avLst/>
          </a:prstGeom>
          <a:noFill/>
          <a:ln>
            <a:noFill/>
          </a:ln>
        </p:spPr>
      </p:pic>
      <p:sp>
        <p:nvSpPr>
          <p:cNvPr id="5" name="TextBox 4"/>
          <p:cNvSpPr txBox="1"/>
          <p:nvPr/>
        </p:nvSpPr>
        <p:spPr>
          <a:xfrm>
            <a:off x="6096000" y="3560171"/>
            <a:ext cx="4134118" cy="2862322"/>
          </a:xfrm>
          <a:prstGeom prst="rect">
            <a:avLst/>
          </a:prstGeom>
          <a:noFill/>
        </p:spPr>
        <p:txBody>
          <a:bodyPr wrap="square" rtlCol="0">
            <a:spAutoFit/>
          </a:bodyPr>
          <a:lstStyle/>
          <a:p>
            <a:r>
              <a:rPr lang="en-US" dirty="0"/>
              <a:t>To find the total distance of a route that changes direction, you must add up the distances traveled in each direction. From Mia’s house to the school, for example, the distance is 2 kilometers. From the school to the post office, the distance is 1 kilometer. Therefore, the total distance from Mia’s house to the post office is 3 kilometers. </a:t>
            </a:r>
          </a:p>
        </p:txBody>
      </p:sp>
    </p:spTree>
    <p:extLst>
      <p:ext uri="{BB962C8B-B14F-4D97-AF65-F5344CB8AC3E}">
        <p14:creationId xmlns:p14="http://schemas.microsoft.com/office/powerpoint/2010/main" val="102898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a:t>
            </a:r>
          </a:p>
        </p:txBody>
      </p:sp>
      <p:sp>
        <p:nvSpPr>
          <p:cNvPr id="3" name="Content Placeholder 2"/>
          <p:cNvSpPr>
            <a:spLocks noGrp="1"/>
          </p:cNvSpPr>
          <p:nvPr>
            <p:ph idx="1"/>
          </p:nvPr>
        </p:nvSpPr>
        <p:spPr/>
        <p:txBody>
          <a:bodyPr/>
          <a:lstStyle/>
          <a:p>
            <a:r>
              <a:rPr lang="en-US" dirty="0"/>
              <a:t>When both distance and direction are considered, motion is a </a:t>
            </a:r>
            <a:r>
              <a:rPr lang="en-US" b="1" dirty="0"/>
              <a:t>vector.</a:t>
            </a:r>
          </a:p>
          <a:p>
            <a:r>
              <a:rPr lang="en-US" dirty="0"/>
              <a:t>A </a:t>
            </a:r>
            <a:r>
              <a:rPr lang="en-US" b="1" dirty="0"/>
              <a:t>vector</a:t>
            </a:r>
            <a:r>
              <a:rPr lang="en-US" dirty="0"/>
              <a:t> is a quantity that includes both size and direction. A vector is represented by an arrow. The length of the arrow represents distance. The way the arrow points shows direction. </a:t>
            </a:r>
            <a:endParaRPr lang="en-US" b="1" dirty="0"/>
          </a:p>
        </p:txBody>
      </p:sp>
    </p:spTree>
    <p:extLst>
      <p:ext uri="{BB962C8B-B14F-4D97-AF65-F5344CB8AC3E}">
        <p14:creationId xmlns:p14="http://schemas.microsoft.com/office/powerpoint/2010/main" val="416319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401B-3860-442F-A3E1-E2970A6A7298}"/>
              </a:ext>
            </a:extLst>
          </p:cNvPr>
          <p:cNvSpPr>
            <a:spLocks noGrp="1"/>
          </p:cNvSpPr>
          <p:nvPr>
            <p:ph type="title"/>
          </p:nvPr>
        </p:nvSpPr>
        <p:spPr/>
        <p:txBody>
          <a:bodyPr/>
          <a:lstStyle/>
          <a:p>
            <a:r>
              <a:rPr lang="en-US" dirty="0"/>
              <a:t>Bell ringer Thurs. 03/26/20</a:t>
            </a:r>
          </a:p>
        </p:txBody>
      </p:sp>
      <p:sp>
        <p:nvSpPr>
          <p:cNvPr id="3" name="Content Placeholder 2">
            <a:extLst>
              <a:ext uri="{FF2B5EF4-FFF2-40B4-BE49-F238E27FC236}">
                <a16:creationId xmlns:a16="http://schemas.microsoft.com/office/drawing/2014/main" id="{F90641DB-8DFD-4650-8C1D-14DAA0855FC8}"/>
              </a:ext>
            </a:extLst>
          </p:cNvPr>
          <p:cNvSpPr>
            <a:spLocks noGrp="1"/>
          </p:cNvSpPr>
          <p:nvPr>
            <p:ph idx="1"/>
          </p:nvPr>
        </p:nvSpPr>
        <p:spPr/>
        <p:txBody>
          <a:bodyPr/>
          <a:lstStyle/>
          <a:p>
            <a:r>
              <a:rPr lang="en-US" dirty="0"/>
              <a:t>Please solve the following problems below. Remember to always setup your problem accordingly. First, write the formula. Second write out your known variables. Third, plug in the known variables into the formula. SHOW ALL WORK (I know you probably cannot show this to me when responding to the Bell Ringers via Google Classroom, so it’s on your honor </a:t>
            </a:r>
            <a:r>
              <a:rPr lang="en-US" dirty="0">
                <a:sym typeface="Wingdings" panose="05000000000000000000" pitchFamily="2" charset="2"/>
              </a:rPr>
              <a:t>). The last step is writing your correct answer with the correct units. If you are handwriting your answers to turn in make sure you either circle or box your final answer.</a:t>
            </a:r>
          </a:p>
          <a:p>
            <a:r>
              <a:rPr lang="en-US" dirty="0">
                <a:sym typeface="Wingdings" panose="05000000000000000000" pitchFamily="2" charset="2"/>
              </a:rPr>
              <a:t>1. </a:t>
            </a:r>
            <a:r>
              <a:rPr lang="en-US" dirty="0"/>
              <a:t>What is the speed of a jet plane that travels 528 meters in 4 seconds? </a:t>
            </a:r>
          </a:p>
          <a:p>
            <a:r>
              <a:rPr lang="en-US" dirty="0"/>
              <a:t>2. How far (in meters) will you travel in 3 minutes running at a rate of 6 m/s? </a:t>
            </a:r>
          </a:p>
          <a:p>
            <a:pPr marL="0" indent="0">
              <a:buNone/>
            </a:pPr>
            <a:r>
              <a:rPr lang="en-US" dirty="0"/>
              <a:t>***I have a tutorial video of how to complete speed problems on my website. Feel free to review it if needed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58967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a:t>
            </a:r>
          </a:p>
        </p:txBody>
      </p:sp>
      <p:sp>
        <p:nvSpPr>
          <p:cNvPr id="3" name="Content Placeholder 2"/>
          <p:cNvSpPr>
            <a:spLocks noGrp="1"/>
          </p:cNvSpPr>
          <p:nvPr>
            <p:ph idx="1"/>
          </p:nvPr>
        </p:nvSpPr>
        <p:spPr/>
        <p:txBody>
          <a:bodyPr/>
          <a:lstStyle/>
          <a:p>
            <a:r>
              <a:rPr lang="en-US" dirty="0"/>
              <a:t>What is speed? How do we measure it?</a:t>
            </a:r>
          </a:p>
          <a:p>
            <a:pPr>
              <a:buFontTx/>
              <a:buChar char="-"/>
            </a:pPr>
            <a:r>
              <a:rPr lang="en-US" dirty="0"/>
              <a:t>Speed is an important aspect of motion. It is a measure of how fast/ slow  an object is moving. </a:t>
            </a:r>
          </a:p>
          <a:p>
            <a:pPr>
              <a:buFontTx/>
              <a:buChar char="-"/>
            </a:pPr>
            <a:r>
              <a:rPr lang="en-US" dirty="0"/>
              <a:t>Speed is dependent on how far something travels and the time it takes to travel that far.</a:t>
            </a:r>
          </a:p>
          <a:p>
            <a:pPr marL="0" indent="0">
              <a:buNone/>
            </a:pPr>
            <a:r>
              <a:rPr lang="en-US" dirty="0"/>
              <a:t>Speed = distance/ time</a:t>
            </a:r>
          </a:p>
          <a:p>
            <a:pPr marL="0" indent="0">
              <a:buNone/>
            </a:pPr>
            <a:r>
              <a:rPr lang="en-US" dirty="0"/>
              <a:t>SI unit for speed = m/s</a:t>
            </a:r>
          </a:p>
        </p:txBody>
      </p:sp>
    </p:spTree>
    <p:extLst>
      <p:ext uri="{BB962C8B-B14F-4D97-AF65-F5344CB8AC3E}">
        <p14:creationId xmlns:p14="http://schemas.microsoft.com/office/powerpoint/2010/main" val="249021369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3221</TotalTime>
  <Words>1040</Words>
  <Application>Microsoft Office PowerPoint</Application>
  <PresentationFormat>Widescreen</PresentationFormat>
  <Paragraphs>76</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Vapor Trail</vt:lpstr>
      <vt:lpstr>Bell ringer 03/25/20</vt:lpstr>
      <vt:lpstr>Unit 10: Motion</vt:lpstr>
      <vt:lpstr>What is Motion?</vt:lpstr>
      <vt:lpstr>Motion</vt:lpstr>
      <vt:lpstr>distance</vt:lpstr>
      <vt:lpstr>direction</vt:lpstr>
      <vt:lpstr>vectors</vt:lpstr>
      <vt:lpstr>Bell ringer Thurs. 03/26/20</vt:lpstr>
      <vt:lpstr>speed</vt:lpstr>
      <vt:lpstr>Speed memory triangle</vt:lpstr>
      <vt:lpstr>Speed continued</vt:lpstr>
      <vt:lpstr>Instantaneous VS. Average Speed </vt:lpstr>
      <vt:lpstr>velocity</vt:lpstr>
      <vt:lpstr>Distance-time graph</vt:lpstr>
      <vt:lpstr>Bell Ringer fri. 03/27/20</vt:lpstr>
      <vt:lpstr>acceleration</vt:lpstr>
      <vt:lpstr>Acceleration continued </vt:lpstr>
      <vt:lpstr>PowerPoint Presentation</vt:lpstr>
      <vt:lpstr>Calculating acceleration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Motion</dc:title>
  <dc:creator>Kelly Mastin</dc:creator>
  <cp:lastModifiedBy>Kelly Mastin</cp:lastModifiedBy>
  <cp:revision>43</cp:revision>
  <dcterms:created xsi:type="dcterms:W3CDTF">2019-03-18T01:09:05Z</dcterms:created>
  <dcterms:modified xsi:type="dcterms:W3CDTF">2020-03-24T14:35:39Z</dcterms:modified>
</cp:coreProperties>
</file>