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81" r:id="rId14"/>
    <p:sldId id="268" r:id="rId15"/>
    <p:sldId id="269" r:id="rId16"/>
    <p:sldId id="270" r:id="rId17"/>
    <p:sldId id="276" r:id="rId18"/>
    <p:sldId id="271" r:id="rId19"/>
    <p:sldId id="272" r:id="rId20"/>
    <p:sldId id="277" r:id="rId21"/>
    <p:sldId id="274" r:id="rId22"/>
    <p:sldId id="278" r:id="rId23"/>
    <p:sldId id="273" r:id="rId24"/>
    <p:sldId id="280" r:id="rId25"/>
    <p:sldId id="282" r:id="rId26"/>
    <p:sldId id="283" r:id="rId27"/>
    <p:sldId id="28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power, energy</a:t>
            </a:r>
            <a:endParaRPr lang="en-US" dirty="0"/>
          </a:p>
        </p:txBody>
      </p:sp>
      <p:sp>
        <p:nvSpPr>
          <p:cNvPr id="3" name="Subtitle 2"/>
          <p:cNvSpPr>
            <a:spLocks noGrp="1"/>
          </p:cNvSpPr>
          <p:nvPr>
            <p:ph type="subTitle" idx="1"/>
          </p:nvPr>
        </p:nvSpPr>
        <p:spPr/>
        <p:txBody>
          <a:bodyPr/>
          <a:lstStyle/>
          <a:p>
            <a:r>
              <a:rPr lang="en-US" dirty="0" smtClean="0"/>
              <a:t>Unit 12</a:t>
            </a:r>
            <a:endParaRPr lang="en-US" dirty="0"/>
          </a:p>
        </p:txBody>
      </p:sp>
    </p:spTree>
    <p:extLst>
      <p:ext uri="{BB962C8B-B14F-4D97-AF65-F5344CB8AC3E}">
        <p14:creationId xmlns:p14="http://schemas.microsoft.com/office/powerpoint/2010/main" val="16905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horsepower</a:t>
            </a:r>
            <a:endParaRPr lang="en-US" dirty="0"/>
          </a:p>
        </p:txBody>
      </p:sp>
      <p:sp>
        <p:nvSpPr>
          <p:cNvPr id="3" name="Content Placeholder 2"/>
          <p:cNvSpPr>
            <a:spLocks noGrp="1"/>
          </p:cNvSpPr>
          <p:nvPr>
            <p:ph idx="1"/>
          </p:nvPr>
        </p:nvSpPr>
        <p:spPr/>
        <p:txBody>
          <a:bodyPr/>
          <a:lstStyle/>
          <a:p>
            <a:r>
              <a:rPr lang="en-US" dirty="0"/>
              <a:t>Sometimes power is measured in a unit called the horsepower. </a:t>
            </a:r>
            <a:r>
              <a:rPr lang="en-US" b="1" u="sng" dirty="0"/>
              <a:t>One horsepower is the amount of work a horse can do in 1 minute. It equals </a:t>
            </a:r>
            <a:r>
              <a:rPr lang="en-US" b="1" u="sng" dirty="0" smtClean="0"/>
              <a:t>746 </a:t>
            </a:r>
            <a:r>
              <a:rPr lang="en-US" b="1" u="sng" dirty="0"/>
              <a:t>watts of power. </a:t>
            </a:r>
            <a:endParaRPr lang="en-US" b="1" u="sng" dirty="0" smtClean="0"/>
          </a:p>
          <a:p>
            <a:r>
              <a:rPr lang="en-US" dirty="0" smtClean="0"/>
              <a:t>The </a:t>
            </a:r>
            <a:r>
              <a:rPr lang="en-US" dirty="0"/>
              <a:t>horsepower was introduced by James Watt, who invented the first powerful steam engine in the 1770s. Watt’s steam engine led to a revolution in industry and agriculture because of its power. Watt wanted to impress people with the power of his steam engine, so he compared it with something familiar to people of his time: the power of </a:t>
            </a:r>
            <a:r>
              <a:rPr lang="en-US" dirty="0" smtClean="0"/>
              <a:t>workhorses. Watt </a:t>
            </a:r>
            <a:r>
              <a:rPr lang="en-US" dirty="0"/>
              <a:t>said his steam engine could produce the power of 20 horses, or 20 horsepower. </a:t>
            </a:r>
            <a:endParaRPr lang="en-US" dirty="0" smtClean="0"/>
          </a:p>
          <a:p>
            <a:r>
              <a:rPr lang="en-US" dirty="0" smtClean="0"/>
              <a:t>The </a:t>
            </a:r>
            <a:r>
              <a:rPr lang="en-US" dirty="0"/>
              <a:t>most powerful engines today may produce more than 100,000 horsepower! How many watts of power is that?</a:t>
            </a:r>
          </a:p>
        </p:txBody>
      </p:sp>
    </p:spTree>
    <p:extLst>
      <p:ext uri="{BB962C8B-B14F-4D97-AF65-F5344CB8AC3E}">
        <p14:creationId xmlns:p14="http://schemas.microsoft.com/office/powerpoint/2010/main" val="1392284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horsepower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2495" y="2150590"/>
            <a:ext cx="10182202" cy="3889601"/>
          </a:xfrm>
        </p:spPr>
      </p:pic>
    </p:spTree>
    <p:extLst>
      <p:ext uri="{BB962C8B-B14F-4D97-AF65-F5344CB8AC3E}">
        <p14:creationId xmlns:p14="http://schemas.microsoft.com/office/powerpoint/2010/main" val="3819164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 for review</a:t>
            </a:r>
            <a:endParaRPr lang="en-US" dirty="0"/>
          </a:p>
        </p:txBody>
      </p:sp>
      <p:sp>
        <p:nvSpPr>
          <p:cNvPr id="3" name="Content Placeholder 2"/>
          <p:cNvSpPr>
            <a:spLocks noGrp="1"/>
          </p:cNvSpPr>
          <p:nvPr>
            <p:ph idx="1"/>
          </p:nvPr>
        </p:nvSpPr>
        <p:spPr/>
        <p:txBody>
          <a:bodyPr/>
          <a:lstStyle/>
          <a:p>
            <a:r>
              <a:rPr lang="en-US" dirty="0"/>
              <a:t>Jana lifted a 200-newton weight over her head to a distance of 2 meters above the ground. How much work did she do? </a:t>
            </a:r>
          </a:p>
          <a:p>
            <a:r>
              <a:rPr lang="en-US" dirty="0"/>
              <a:t>Pieter picked up a 20-newton book from the floor. Then he passed it to Ahmad, who carried it for 20 meters. How much work did Ahmad do? </a:t>
            </a:r>
          </a:p>
          <a:p>
            <a:r>
              <a:rPr lang="en-US" dirty="0"/>
              <a:t>If an electric mixer does 10,000 joules of work in 10 seconds, what is its power? </a:t>
            </a:r>
          </a:p>
          <a:p>
            <a:pPr marL="0" indent="0">
              <a:buNone/>
            </a:pPr>
            <a:endParaRPr lang="en-US" dirty="0"/>
          </a:p>
        </p:txBody>
      </p:sp>
    </p:spTree>
    <p:extLst>
      <p:ext uri="{BB962C8B-B14F-4D97-AF65-F5344CB8AC3E}">
        <p14:creationId xmlns:p14="http://schemas.microsoft.com/office/powerpoint/2010/main" val="272517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05/06/19</a:t>
            </a:r>
            <a:endParaRPr lang="en-US" dirty="0"/>
          </a:p>
        </p:txBody>
      </p:sp>
      <p:sp>
        <p:nvSpPr>
          <p:cNvPr id="3" name="Content Placeholder 2"/>
          <p:cNvSpPr>
            <a:spLocks noGrp="1"/>
          </p:cNvSpPr>
          <p:nvPr>
            <p:ph idx="1"/>
          </p:nvPr>
        </p:nvSpPr>
        <p:spPr/>
        <p:txBody>
          <a:bodyPr>
            <a:normAutofit/>
          </a:bodyPr>
          <a:lstStyle/>
          <a:p>
            <a:r>
              <a:rPr lang="en-US" sz="3600" dirty="0" smtClean="0"/>
              <a:t>What is energy?</a:t>
            </a:r>
          </a:p>
          <a:p>
            <a:r>
              <a:rPr lang="en-US" sz="3600" dirty="0" smtClean="0"/>
              <a:t>Provide at least two examples of when energy is observed.</a:t>
            </a:r>
            <a:endParaRPr lang="en-US" sz="3600" dirty="0"/>
          </a:p>
        </p:txBody>
      </p:sp>
    </p:spTree>
    <p:extLst>
      <p:ext uri="{BB962C8B-B14F-4D97-AF65-F5344CB8AC3E}">
        <p14:creationId xmlns:p14="http://schemas.microsoft.com/office/powerpoint/2010/main" val="256184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energy</a:t>
            </a:r>
            <a:endParaRPr lang="en-US" dirty="0"/>
          </a:p>
        </p:txBody>
      </p:sp>
      <p:sp>
        <p:nvSpPr>
          <p:cNvPr id="5" name="Subtitle 4"/>
          <p:cNvSpPr>
            <a:spLocks noGrp="1"/>
          </p:cNvSpPr>
          <p:nvPr>
            <p:ph type="subTitle" idx="1"/>
          </p:nvPr>
        </p:nvSpPr>
        <p:spPr/>
        <p:txBody>
          <a:bodyPr/>
          <a:lstStyle/>
          <a:p>
            <a:r>
              <a:rPr lang="en-US" dirty="0" smtClean="0"/>
              <a:t>Unit 12</a:t>
            </a:r>
            <a:endParaRPr lang="en-US" dirty="0"/>
          </a:p>
        </p:txBody>
      </p:sp>
    </p:spTree>
    <p:extLst>
      <p:ext uri="{BB962C8B-B14F-4D97-AF65-F5344CB8AC3E}">
        <p14:creationId xmlns:p14="http://schemas.microsoft.com/office/powerpoint/2010/main" val="358242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energy?</a:t>
            </a:r>
            <a:endParaRPr lang="en-US" dirty="0"/>
          </a:p>
        </p:txBody>
      </p:sp>
      <p:sp>
        <p:nvSpPr>
          <p:cNvPr id="3" name="Content Placeholder 2"/>
          <p:cNvSpPr>
            <a:spLocks noGrp="1"/>
          </p:cNvSpPr>
          <p:nvPr>
            <p:ph idx="1"/>
          </p:nvPr>
        </p:nvSpPr>
        <p:spPr/>
        <p:txBody>
          <a:bodyPr>
            <a:normAutofit/>
          </a:bodyPr>
          <a:lstStyle/>
          <a:p>
            <a:r>
              <a:rPr lang="en-US" sz="2800" dirty="0"/>
              <a:t>Energy can also be defined as the ability to do work. </a:t>
            </a:r>
            <a:endParaRPr lang="en-US" sz="2800" dirty="0" smtClean="0"/>
          </a:p>
          <a:p>
            <a:r>
              <a:rPr lang="en-US" sz="2800" dirty="0" smtClean="0"/>
              <a:t>Work </a:t>
            </a:r>
            <a:r>
              <a:rPr lang="en-US" sz="2800" dirty="0"/>
              <a:t>is done whenever a force is used to move matter. </a:t>
            </a:r>
            <a:endParaRPr lang="en-US" sz="2800" dirty="0" smtClean="0"/>
          </a:p>
          <a:p>
            <a:r>
              <a:rPr lang="en-US" sz="2800" dirty="0" smtClean="0"/>
              <a:t>When </a:t>
            </a:r>
            <a:r>
              <a:rPr lang="en-US" sz="2800" dirty="0"/>
              <a:t>work is done, energy is transferred from one object to </a:t>
            </a:r>
            <a:r>
              <a:rPr lang="en-US" sz="2800" dirty="0" smtClean="0"/>
              <a:t>another.</a:t>
            </a:r>
          </a:p>
          <a:p>
            <a:r>
              <a:rPr lang="en-US" sz="2800" dirty="0" smtClean="0"/>
              <a:t>Energy is measured in Joules (J) or Newton-meter (</a:t>
            </a:r>
            <a:r>
              <a:rPr lang="en-US" sz="2800" dirty="0" err="1" smtClean="0"/>
              <a:t>N∙m</a:t>
            </a:r>
            <a:r>
              <a:rPr lang="en-US" sz="2800" dirty="0" smtClean="0"/>
              <a:t>).</a:t>
            </a:r>
            <a:endParaRPr lang="en-US" sz="2800" dirty="0"/>
          </a:p>
        </p:txBody>
      </p:sp>
    </p:spTree>
    <p:extLst>
      <p:ext uri="{BB962C8B-B14F-4D97-AF65-F5344CB8AC3E}">
        <p14:creationId xmlns:p14="http://schemas.microsoft.com/office/powerpoint/2010/main" val="339367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p:txBody>
          <a:bodyPr/>
          <a:lstStyle/>
          <a:p>
            <a:r>
              <a:rPr lang="en-US" dirty="0" smtClean="0"/>
              <a:t>Kinetic energy is the energy of moving matter.</a:t>
            </a:r>
          </a:p>
          <a:p>
            <a:r>
              <a:rPr lang="en-US" dirty="0"/>
              <a:t>Anything that is moving has kinetic energy — from the atoms in matter to the </a:t>
            </a:r>
            <a:r>
              <a:rPr lang="en-US" dirty="0" smtClean="0"/>
              <a:t>planets </a:t>
            </a:r>
            <a:r>
              <a:rPr lang="en-US" dirty="0"/>
              <a:t>in solar systems. Things with kinetic energy can do </a:t>
            </a:r>
            <a:r>
              <a:rPr lang="en-US" dirty="0" smtClean="0"/>
              <a:t>work.</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01" y="3687383"/>
            <a:ext cx="38100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520580"/>
            <a:ext cx="3325569" cy="11911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966" y="3475585"/>
            <a:ext cx="3806333" cy="3069298"/>
          </a:xfrm>
          <a:prstGeom prst="rect">
            <a:avLst/>
          </a:prstGeom>
        </p:spPr>
      </p:pic>
    </p:spTree>
    <p:extLst>
      <p:ext uri="{BB962C8B-B14F-4D97-AF65-F5344CB8AC3E}">
        <p14:creationId xmlns:p14="http://schemas.microsoft.com/office/powerpoint/2010/main" val="726537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a:t>
            </a:r>
            <a:endParaRPr lang="en-US" dirty="0"/>
          </a:p>
        </p:txBody>
      </p:sp>
      <p:sp>
        <p:nvSpPr>
          <p:cNvPr id="3" name="Content Placeholder 2"/>
          <p:cNvSpPr>
            <a:spLocks noGrp="1"/>
          </p:cNvSpPr>
          <p:nvPr>
            <p:ph idx="1"/>
          </p:nvPr>
        </p:nvSpPr>
        <p:spPr>
          <a:xfrm>
            <a:off x="685800" y="1712890"/>
            <a:ext cx="10820400" cy="4505795"/>
          </a:xfrm>
        </p:spPr>
        <p:txBody>
          <a:bodyPr>
            <a:normAutofit/>
          </a:bodyPr>
          <a:lstStyle/>
          <a:p>
            <a:r>
              <a:rPr lang="en-US" dirty="0"/>
              <a:t>The amount of kinetic energy in a moving object depends on its mass and velocity. An object with greater mass or greater velocity has more kinetic energy. The kinetic energy of a moving object can be calculated with the equation</a:t>
            </a:r>
            <a:r>
              <a:rPr lang="en-US" dirty="0" smtClean="0"/>
              <a:t>:</a:t>
            </a:r>
          </a:p>
          <a:p>
            <a:r>
              <a:rPr lang="en-US" dirty="0" smtClean="0"/>
              <a:t>KE(kinetic energy) = ½m(mass)v</a:t>
            </a:r>
            <a:r>
              <a:rPr lang="en-US" baseline="30000" dirty="0" smtClean="0"/>
              <a:t>2</a:t>
            </a:r>
            <a:r>
              <a:rPr lang="en-US" dirty="0" smtClean="0"/>
              <a:t>(velocity)</a:t>
            </a:r>
          </a:p>
          <a:p>
            <a:r>
              <a:rPr lang="en-US" dirty="0" smtClean="0"/>
              <a:t>KE= ½mv</a:t>
            </a:r>
            <a:r>
              <a:rPr lang="en-US" baseline="30000" dirty="0" smtClean="0"/>
              <a:t>2</a:t>
            </a:r>
          </a:p>
          <a:p>
            <a:r>
              <a:rPr lang="en-US" dirty="0" smtClean="0"/>
              <a:t>Velocity affects kinetic energy more than mass does. Why???</a:t>
            </a:r>
          </a:p>
          <a:p>
            <a:pPr marL="0" indent="0">
              <a:buNone/>
            </a:pPr>
            <a:r>
              <a:rPr lang="en-US" i="1" dirty="0"/>
              <a:t>Problem:</a:t>
            </a:r>
            <a:r>
              <a:rPr lang="en-US" dirty="0"/>
              <a:t> Juan has a mass of 50 kg. If he is running at a velocity of 2 m/s, how much kinetic energy does he have</a:t>
            </a:r>
            <a:r>
              <a:rPr lang="en-US" dirty="0" smtClean="0"/>
              <a:t>?</a:t>
            </a:r>
          </a:p>
          <a:p>
            <a:pPr marL="0" indent="0">
              <a:buNone/>
            </a:pPr>
            <a:r>
              <a:rPr lang="en-US" dirty="0" smtClean="0"/>
              <a:t>Problem: Juan’s </a:t>
            </a:r>
            <a:r>
              <a:rPr lang="en-US" dirty="0"/>
              <a:t>dad has a mass of 100 kg. How much kinetic energy does he have if he runs at a velocity of 2 m/s?</a:t>
            </a:r>
          </a:p>
        </p:txBody>
      </p:sp>
    </p:spTree>
    <p:extLst>
      <p:ext uri="{BB962C8B-B14F-4D97-AF65-F5344CB8AC3E}">
        <p14:creationId xmlns:p14="http://schemas.microsoft.com/office/powerpoint/2010/main" val="2344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energy</a:t>
            </a:r>
            <a:endParaRPr lang="en-US" dirty="0"/>
          </a:p>
        </p:txBody>
      </p:sp>
      <p:sp>
        <p:nvSpPr>
          <p:cNvPr id="3" name="Content Placeholder 2"/>
          <p:cNvSpPr>
            <a:spLocks noGrp="1"/>
          </p:cNvSpPr>
          <p:nvPr>
            <p:ph idx="1"/>
          </p:nvPr>
        </p:nvSpPr>
        <p:spPr/>
        <p:txBody>
          <a:bodyPr/>
          <a:lstStyle/>
          <a:p>
            <a:r>
              <a:rPr lang="en-US" dirty="0" smtClean="0"/>
              <a:t>Potential energy is stored energy.</a:t>
            </a:r>
          </a:p>
          <a:p>
            <a:r>
              <a:rPr lang="en-US" dirty="0"/>
              <a:t>An object has potential energy because of its position or shape. For example leaves on trees have potential energy because they could fall due to the pull of </a:t>
            </a:r>
            <a:r>
              <a:rPr lang="en-US" dirty="0" smtClean="0"/>
              <a:t>gravity.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99" y="3732313"/>
            <a:ext cx="3353268" cy="24863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65" y="3631239"/>
            <a:ext cx="4602049" cy="2587446"/>
          </a:xfrm>
          <a:prstGeom prst="rect">
            <a:avLst/>
          </a:prstGeom>
        </p:spPr>
      </p:pic>
    </p:spTree>
    <p:extLst>
      <p:ext uri="{BB962C8B-B14F-4D97-AF65-F5344CB8AC3E}">
        <p14:creationId xmlns:p14="http://schemas.microsoft.com/office/powerpoint/2010/main" val="295716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potential energy</a:t>
            </a:r>
            <a:endParaRPr lang="en-US" dirty="0"/>
          </a:p>
        </p:txBody>
      </p:sp>
      <p:sp>
        <p:nvSpPr>
          <p:cNvPr id="3" name="Content Placeholder 2"/>
          <p:cNvSpPr>
            <a:spLocks noGrp="1"/>
          </p:cNvSpPr>
          <p:nvPr>
            <p:ph idx="1"/>
          </p:nvPr>
        </p:nvSpPr>
        <p:spPr/>
        <p:txBody>
          <a:bodyPr/>
          <a:lstStyle/>
          <a:p>
            <a:r>
              <a:rPr lang="en-US" dirty="0"/>
              <a:t>Potential energy due to the position of an object above Earth is called gravitational potential energy. Like the leaves on trees, anything that is raised </a:t>
            </a:r>
            <a:r>
              <a:rPr lang="en-US" dirty="0" smtClean="0"/>
              <a:t>up </a:t>
            </a:r>
            <a:r>
              <a:rPr lang="en-US" dirty="0"/>
              <a:t>above Earth’s surface has the potential to fall because of </a:t>
            </a:r>
            <a:r>
              <a:rPr lang="en-US" dirty="0" smtClean="0"/>
              <a:t>gravity.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168" y="3615196"/>
            <a:ext cx="6494426" cy="2740648"/>
          </a:xfrm>
          <a:prstGeom prst="rect">
            <a:avLst/>
          </a:prstGeom>
        </p:spPr>
      </p:pic>
    </p:spTree>
    <p:extLst>
      <p:ext uri="{BB962C8B-B14F-4D97-AF65-F5344CB8AC3E}">
        <p14:creationId xmlns:p14="http://schemas.microsoft.com/office/powerpoint/2010/main" val="362959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a:t>
            </a:r>
            <a:endParaRPr lang="en-US" dirty="0"/>
          </a:p>
        </p:txBody>
      </p:sp>
      <p:sp>
        <p:nvSpPr>
          <p:cNvPr id="3" name="Content Placeholder 2"/>
          <p:cNvSpPr>
            <a:spLocks noGrp="1"/>
          </p:cNvSpPr>
          <p:nvPr>
            <p:ph idx="1"/>
          </p:nvPr>
        </p:nvSpPr>
        <p:spPr/>
        <p:txBody>
          <a:bodyPr/>
          <a:lstStyle/>
          <a:p>
            <a:r>
              <a:rPr lang="en-US" dirty="0" smtClean="0"/>
              <a:t>When is work being done in the picture below?</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39" y="2663572"/>
            <a:ext cx="5715000" cy="3086100"/>
          </a:xfrm>
          <a:prstGeom prst="rect">
            <a:avLst/>
          </a:prstGeom>
        </p:spPr>
      </p:pic>
    </p:spTree>
    <p:extLst>
      <p:ext uri="{BB962C8B-B14F-4D97-AF65-F5344CB8AC3E}">
        <p14:creationId xmlns:p14="http://schemas.microsoft.com/office/powerpoint/2010/main" val="253100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potential energy</a:t>
            </a:r>
            <a:endParaRPr lang="en-US" dirty="0"/>
          </a:p>
        </p:txBody>
      </p:sp>
      <p:sp>
        <p:nvSpPr>
          <p:cNvPr id="4" name="Rectangle 1"/>
          <p:cNvSpPr>
            <a:spLocks noGrp="1" noChangeArrowheads="1"/>
          </p:cNvSpPr>
          <p:nvPr>
            <p:ph idx="1"/>
          </p:nvPr>
        </p:nvSpPr>
        <p:spPr bwMode="auto">
          <a:xfrm>
            <a:off x="376707" y="2069307"/>
            <a:ext cx="112590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Gravitational potential energy depends on an object’s weight and its height above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the ground. It can be calculated with the equation: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athJax_Main"/>
              </a:rPr>
              <a:t>Gravitational potential energy (GPE)= </a:t>
            </a:r>
            <a:r>
              <a:rPr kumimoji="0" lang="en-US" altLang="en-US" sz="2400" b="0" i="0" u="none" strike="noStrike" cap="none" normalizeH="0" baseline="0" dirty="0" err="1" smtClean="0">
                <a:ln>
                  <a:noFill/>
                </a:ln>
                <a:solidFill>
                  <a:schemeClr val="tx1"/>
                </a:solidFill>
                <a:effectLst/>
                <a:latin typeface="MathJax_Main"/>
              </a:rPr>
              <a:t>weight×height</a:t>
            </a:r>
            <a:endParaRPr kumimoji="0" lang="en-US" altLang="en-US" sz="2400" b="0" i="0" u="none" strike="noStrike" cap="none" normalizeH="0" baseline="0" dirty="0" smtClean="0">
              <a:ln>
                <a:noFill/>
              </a:ln>
              <a:solidFill>
                <a:schemeClr val="tx1"/>
              </a:solidFill>
              <a:effectLst/>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5409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conversion</a:t>
            </a:r>
            <a:endParaRPr lang="en-US" dirty="0"/>
          </a:p>
        </p:txBody>
      </p:sp>
      <p:sp>
        <p:nvSpPr>
          <p:cNvPr id="3" name="Content Placeholder 2"/>
          <p:cNvSpPr>
            <a:spLocks noGrp="1"/>
          </p:cNvSpPr>
          <p:nvPr>
            <p:ph idx="1"/>
          </p:nvPr>
        </p:nvSpPr>
        <p:spPr>
          <a:xfrm>
            <a:off x="685800" y="3946086"/>
            <a:ext cx="10820400" cy="2712291"/>
          </a:xfrm>
        </p:spPr>
        <p:txBody>
          <a:bodyPr>
            <a:normAutofit/>
          </a:bodyPr>
          <a:lstStyle/>
          <a:p>
            <a:r>
              <a:rPr lang="en-US" dirty="0" smtClean="0"/>
              <a:t>What </a:t>
            </a:r>
            <a:r>
              <a:rPr lang="en-US" dirty="0"/>
              <a:t>happens </a:t>
            </a:r>
            <a:r>
              <a:rPr lang="en-US" dirty="0" smtClean="0"/>
              <a:t>to the diver when she </a:t>
            </a:r>
            <a:r>
              <a:rPr lang="en-US" dirty="0"/>
              <a:t>jumps off the diving board? </a:t>
            </a:r>
            <a:endParaRPr lang="en-US" dirty="0" smtClean="0"/>
          </a:p>
          <a:p>
            <a:r>
              <a:rPr lang="en-US" dirty="0" smtClean="0"/>
              <a:t>Her </a:t>
            </a:r>
            <a:r>
              <a:rPr lang="en-US" dirty="0"/>
              <a:t>gravitational potential energy changes to kinetic energy as </a:t>
            </a:r>
            <a:r>
              <a:rPr lang="en-US" dirty="0" smtClean="0"/>
              <a:t>she </a:t>
            </a:r>
            <a:r>
              <a:rPr lang="en-US" dirty="0"/>
              <a:t>falls toward the water. However, </a:t>
            </a:r>
            <a:r>
              <a:rPr lang="en-US" dirty="0" smtClean="0"/>
              <a:t>she </a:t>
            </a:r>
            <a:r>
              <a:rPr lang="en-US" dirty="0"/>
              <a:t>can regain </a:t>
            </a:r>
            <a:r>
              <a:rPr lang="en-US" dirty="0" smtClean="0"/>
              <a:t>her </a:t>
            </a:r>
            <a:r>
              <a:rPr lang="en-US" dirty="0"/>
              <a:t>potential energy by getting out of the water and climbing back up to the diving board. </a:t>
            </a:r>
            <a:endParaRPr lang="en-US" dirty="0" smtClean="0"/>
          </a:p>
          <a:p>
            <a:r>
              <a:rPr lang="en-US" dirty="0" smtClean="0"/>
              <a:t>This </a:t>
            </a:r>
            <a:r>
              <a:rPr lang="en-US" dirty="0"/>
              <a:t>requires an input of kinetic energy. These changes in energy are examples of </a:t>
            </a:r>
            <a:r>
              <a:rPr lang="en-US" b="1" dirty="0"/>
              <a:t>energy conversion</a:t>
            </a:r>
            <a:r>
              <a:rPr lang="en-US" dirty="0"/>
              <a:t>,</a:t>
            </a:r>
            <a:r>
              <a:rPr lang="en-US" u="sng" dirty="0"/>
              <a:t> the process in which energy changes from one type or form to another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3380"/>
            <a:ext cx="3708042" cy="3708042"/>
          </a:xfrm>
          <a:prstGeom prst="rect">
            <a:avLst/>
          </a:prstGeom>
        </p:spPr>
      </p:pic>
    </p:spTree>
    <p:extLst>
      <p:ext uri="{BB962C8B-B14F-4D97-AF65-F5344CB8AC3E}">
        <p14:creationId xmlns:p14="http://schemas.microsoft.com/office/powerpoint/2010/main" val="371480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26" y="206062"/>
            <a:ext cx="5599748" cy="6746682"/>
          </a:xfrm>
        </p:spPr>
      </p:pic>
    </p:spTree>
    <p:extLst>
      <p:ext uri="{BB962C8B-B14F-4D97-AF65-F5344CB8AC3E}">
        <p14:creationId xmlns:p14="http://schemas.microsoft.com/office/powerpoint/2010/main" val="332250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potential energy</a:t>
            </a:r>
            <a:endParaRPr lang="en-US" dirty="0"/>
          </a:p>
        </p:txBody>
      </p:sp>
      <p:sp>
        <p:nvSpPr>
          <p:cNvPr id="3" name="Content Placeholder 2"/>
          <p:cNvSpPr>
            <a:spLocks noGrp="1"/>
          </p:cNvSpPr>
          <p:nvPr>
            <p:ph idx="1"/>
          </p:nvPr>
        </p:nvSpPr>
        <p:spPr/>
        <p:txBody>
          <a:bodyPr/>
          <a:lstStyle/>
          <a:p>
            <a:r>
              <a:rPr lang="en-US" dirty="0"/>
              <a:t>Potential energy due to an object’s shape is called elastic potential energy.</a:t>
            </a:r>
          </a:p>
          <a:p>
            <a:r>
              <a:rPr lang="en-US" dirty="0"/>
              <a:t> This energy results when elastic objects are stretched or compressed. </a:t>
            </a:r>
          </a:p>
          <a:p>
            <a:r>
              <a:rPr lang="en-US" dirty="0"/>
              <a:t>Their elasticity gives them the potential to return to their original shape.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387" y="3392978"/>
            <a:ext cx="4286250" cy="3343275"/>
          </a:xfrm>
          <a:prstGeom prst="rect">
            <a:avLst/>
          </a:prstGeom>
        </p:spPr>
      </p:pic>
    </p:spTree>
    <p:extLst>
      <p:ext uri="{BB962C8B-B14F-4D97-AF65-F5344CB8AC3E}">
        <p14:creationId xmlns:p14="http://schemas.microsoft.com/office/powerpoint/2010/main" val="30812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energy</a:t>
            </a:r>
            <a:endParaRPr lang="en-US" dirty="0"/>
          </a:p>
        </p:txBody>
      </p:sp>
      <p:sp>
        <p:nvSpPr>
          <p:cNvPr id="3" name="Content Placeholder 2"/>
          <p:cNvSpPr>
            <a:spLocks noGrp="1"/>
          </p:cNvSpPr>
          <p:nvPr>
            <p:ph idx="1"/>
          </p:nvPr>
        </p:nvSpPr>
        <p:spPr>
          <a:xfrm>
            <a:off x="685800" y="1846830"/>
            <a:ext cx="10820400" cy="4024125"/>
          </a:xfrm>
        </p:spPr>
        <p:txBody>
          <a:bodyPr>
            <a:normAutofit/>
          </a:bodyPr>
          <a:lstStyle/>
          <a:p>
            <a:r>
              <a:rPr lang="en-US" sz="2400" dirty="0" smtClean="0"/>
              <a:t>The amount of work an object can do because of the object’s kinetic and potential energies (total energy of an object).</a:t>
            </a:r>
          </a:p>
          <a:p>
            <a:r>
              <a:rPr lang="en-US" sz="2400" dirty="0" smtClean="0"/>
              <a:t>Mechanical Energy= potential energy + kinetic energy</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3036909"/>
            <a:ext cx="5437030" cy="3624687"/>
          </a:xfrm>
          <a:prstGeom prst="rect">
            <a:avLst/>
          </a:prstGeom>
        </p:spPr>
      </p:pic>
    </p:spTree>
    <p:extLst>
      <p:ext uri="{BB962C8B-B14F-4D97-AF65-F5344CB8AC3E}">
        <p14:creationId xmlns:p14="http://schemas.microsoft.com/office/powerpoint/2010/main" val="45936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Conversions Involving chemical energy</a:t>
            </a:r>
            <a:br>
              <a:rPr lang="en-US" dirty="0" smtClean="0"/>
            </a:br>
            <a:endParaRPr lang="en-US" dirty="0"/>
          </a:p>
        </p:txBody>
      </p:sp>
      <p:sp>
        <p:nvSpPr>
          <p:cNvPr id="3" name="Content Placeholder 2"/>
          <p:cNvSpPr>
            <a:spLocks noGrp="1"/>
          </p:cNvSpPr>
          <p:nvPr>
            <p:ph idx="1"/>
          </p:nvPr>
        </p:nvSpPr>
        <p:spPr/>
        <p:txBody>
          <a:bodyPr/>
          <a:lstStyle/>
          <a:p>
            <a:r>
              <a:rPr lang="en-US" dirty="0"/>
              <a:t>Energy is stored in the bonds between atoms that make up compounds. This energy is called </a:t>
            </a:r>
            <a:r>
              <a:rPr lang="en-US" b="1" dirty="0"/>
              <a:t>chemical energy</a:t>
            </a:r>
            <a:r>
              <a:rPr lang="en-US" dirty="0"/>
              <a:t>, and it is a form of potential energy</a:t>
            </a:r>
            <a:r>
              <a:rPr lang="en-US" dirty="0" smtClean="0"/>
              <a:t>.</a:t>
            </a:r>
          </a:p>
          <a:p>
            <a:r>
              <a:rPr lang="en-US" dirty="0"/>
              <a:t>If the bonds between atoms are broken, the energy is released and can do work</a:t>
            </a:r>
            <a:r>
              <a:rPr lang="en-US" dirty="0" smtClean="0"/>
              <a:t>.</a:t>
            </a:r>
          </a:p>
          <a:p>
            <a:pPr marL="0" indent="0">
              <a:buNone/>
            </a:pPr>
            <a:r>
              <a:rPr lang="en-US" dirty="0" smtClean="0"/>
              <a:t>Example: Why do you always hear that breakfast is the most important meal of the day?</a:t>
            </a:r>
          </a:p>
          <a:p>
            <a:pPr marL="0" indent="0">
              <a:buNone/>
            </a:pPr>
            <a:r>
              <a:rPr lang="en-US" dirty="0" smtClean="0"/>
              <a:t>Example: What happens to wood when burned for a fire?</a:t>
            </a:r>
            <a:endParaRPr lang="en-US" dirty="0"/>
          </a:p>
        </p:txBody>
      </p:sp>
    </p:spTree>
    <p:extLst>
      <p:ext uri="{BB962C8B-B14F-4D97-AF65-F5344CB8AC3E}">
        <p14:creationId xmlns:p14="http://schemas.microsoft.com/office/powerpoint/2010/main" val="29718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and thermal energy</a:t>
            </a:r>
            <a:endParaRPr lang="en-US" dirty="0"/>
          </a:p>
        </p:txBody>
      </p:sp>
      <p:sp>
        <p:nvSpPr>
          <p:cNvPr id="3" name="Content Placeholder 2"/>
          <p:cNvSpPr>
            <a:spLocks noGrp="1"/>
          </p:cNvSpPr>
          <p:nvPr>
            <p:ph idx="1"/>
          </p:nvPr>
        </p:nvSpPr>
        <p:spPr/>
        <p:txBody>
          <a:bodyPr/>
          <a:lstStyle/>
          <a:p>
            <a:r>
              <a:rPr lang="en-US" dirty="0" smtClean="0"/>
              <a:t>Energy conversions in plants- how does light energy turn into thermal energy?</a:t>
            </a:r>
            <a:endParaRPr lang="en-US" dirty="0"/>
          </a:p>
        </p:txBody>
      </p:sp>
    </p:spTree>
    <p:extLst>
      <p:ext uri="{BB962C8B-B14F-4D97-AF65-F5344CB8AC3E}">
        <p14:creationId xmlns:p14="http://schemas.microsoft.com/office/powerpoint/2010/main" val="137683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Energy</a:t>
            </a:r>
            <a:endParaRPr lang="en-US" dirty="0"/>
          </a:p>
        </p:txBody>
      </p:sp>
      <p:sp>
        <p:nvSpPr>
          <p:cNvPr id="3" name="Content Placeholder 2"/>
          <p:cNvSpPr>
            <a:spLocks noGrp="1"/>
          </p:cNvSpPr>
          <p:nvPr>
            <p:ph idx="1"/>
          </p:nvPr>
        </p:nvSpPr>
        <p:spPr/>
        <p:txBody>
          <a:bodyPr/>
          <a:lstStyle/>
          <a:p>
            <a:r>
              <a:rPr lang="en-US" dirty="0" smtClean="0"/>
              <a:t>Alarm Clocks</a:t>
            </a:r>
          </a:p>
          <a:p>
            <a:r>
              <a:rPr lang="en-US" dirty="0" smtClean="0"/>
              <a:t>Batteries</a:t>
            </a:r>
          </a:p>
          <a:p>
            <a:r>
              <a:rPr lang="en-US" dirty="0" smtClean="0"/>
              <a:t>Light Bulbs</a:t>
            </a:r>
          </a:p>
          <a:p>
            <a:r>
              <a:rPr lang="en-US" dirty="0" smtClean="0"/>
              <a:t>Blenders</a:t>
            </a:r>
          </a:p>
        </p:txBody>
      </p:sp>
    </p:spTree>
    <p:extLst>
      <p:ext uri="{BB962C8B-B14F-4D97-AF65-F5344CB8AC3E}">
        <p14:creationId xmlns:p14="http://schemas.microsoft.com/office/powerpoint/2010/main" val="402242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conservation</a:t>
            </a:r>
            <a:endParaRPr lang="en-US" dirty="0"/>
          </a:p>
        </p:txBody>
      </p:sp>
      <p:sp>
        <p:nvSpPr>
          <p:cNvPr id="3" name="Content Placeholder 2"/>
          <p:cNvSpPr>
            <a:spLocks noGrp="1"/>
          </p:cNvSpPr>
          <p:nvPr>
            <p:ph idx="1"/>
          </p:nvPr>
        </p:nvSpPr>
        <p:spPr/>
        <p:txBody>
          <a:bodyPr/>
          <a:lstStyle/>
          <a:p>
            <a:r>
              <a:rPr lang="en-US" dirty="0"/>
              <a:t>The law of conservation of energy </a:t>
            </a:r>
            <a:r>
              <a:rPr lang="en-US" dirty="0" smtClean="0"/>
              <a:t>states that energy can neither be created nor destroyed, it can change from one form to another.</a:t>
            </a:r>
          </a:p>
          <a:p>
            <a:r>
              <a:rPr lang="en-US" dirty="0" smtClean="0"/>
              <a:t>This applies </a:t>
            </a:r>
            <a:r>
              <a:rPr lang="en-US" dirty="0"/>
              <a:t>to energy conversions. Energy is not used up when it changes form, although some energy may be used to overcome friction, and this energy is usually given off as </a:t>
            </a:r>
            <a:r>
              <a:rPr lang="en-US" dirty="0" smtClean="0"/>
              <a:t>heat.</a:t>
            </a:r>
          </a:p>
          <a:p>
            <a:r>
              <a:rPr lang="en-US" dirty="0"/>
              <a:t>For example, the diver’s kinetic energy at the bottom of </a:t>
            </a:r>
            <a:r>
              <a:rPr lang="en-US" dirty="0" smtClean="0"/>
              <a:t>her </a:t>
            </a:r>
            <a:r>
              <a:rPr lang="en-US" dirty="0"/>
              <a:t>fall is the same as </a:t>
            </a:r>
            <a:r>
              <a:rPr lang="en-US" dirty="0" smtClean="0"/>
              <a:t>her </a:t>
            </a:r>
            <a:r>
              <a:rPr lang="en-US" dirty="0"/>
              <a:t>potential energy when </a:t>
            </a:r>
            <a:r>
              <a:rPr lang="en-US" dirty="0" smtClean="0"/>
              <a:t>she </a:t>
            </a:r>
            <a:r>
              <a:rPr lang="en-US" dirty="0"/>
              <a:t>was on the diving board, except for a small amount of heat resulting from friction with the air as </a:t>
            </a:r>
            <a:r>
              <a:rPr lang="en-US" dirty="0" smtClean="0"/>
              <a:t>she </a:t>
            </a:r>
            <a:r>
              <a:rPr lang="en-US" dirty="0"/>
              <a:t>falls.</a:t>
            </a:r>
            <a:endParaRPr lang="en-US" dirty="0" smtClean="0"/>
          </a:p>
          <a:p>
            <a:endParaRPr lang="en-US" dirty="0"/>
          </a:p>
        </p:txBody>
      </p:sp>
    </p:spTree>
    <p:extLst>
      <p:ext uri="{BB962C8B-B14F-4D97-AF65-F5344CB8AC3E}">
        <p14:creationId xmlns:p14="http://schemas.microsoft.com/office/powerpoint/2010/main" val="157103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58" y="87089"/>
            <a:ext cx="8610600" cy="1293028"/>
          </a:xfrm>
        </p:spPr>
        <p:txBody>
          <a:bodyPr/>
          <a:lstStyle/>
          <a:p>
            <a:r>
              <a:rPr lang="en-US" dirty="0" smtClean="0"/>
              <a:t>What is work?</a:t>
            </a:r>
            <a:endParaRPr lang="en-US" dirty="0"/>
          </a:p>
        </p:txBody>
      </p:sp>
      <p:sp>
        <p:nvSpPr>
          <p:cNvPr id="4" name="Rectangle 1"/>
          <p:cNvSpPr>
            <a:spLocks noGrp="1" noChangeArrowheads="1"/>
          </p:cNvSpPr>
          <p:nvPr>
            <p:ph idx="1"/>
          </p:nvPr>
        </p:nvSpPr>
        <p:spPr bwMode="auto">
          <a:xfrm>
            <a:off x="695459" y="1380117"/>
            <a:ext cx="1070234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3200" b="0" i="0" u="none" strike="noStrike" cap="none" normalizeH="0" baseline="0" dirty="0" smtClean="0">
                <a:ln>
                  <a:noFill/>
                </a:ln>
                <a:solidFill>
                  <a:schemeClr val="tx1"/>
                </a:solidFill>
                <a:effectLst/>
                <a:latin typeface="Arial" panose="020B0604020202020204" pitchFamily="34" charset="0"/>
              </a:rPr>
              <a:t>Work is directly related to both the force applied to an object and the distance the object moves. </a:t>
            </a:r>
          </a:p>
          <a:p>
            <a:pPr eaLnBrk="0" fontAlgn="base" hangingPunct="0">
              <a:lnSpc>
                <a:spcPct val="100000"/>
              </a:lnSpc>
              <a:spcBef>
                <a:spcPct val="0"/>
              </a:spcBef>
              <a:spcAft>
                <a:spcPct val="0"/>
              </a:spcAft>
            </a:pPr>
            <a:r>
              <a:rPr lang="en-US" altLang="en-US" sz="3200" dirty="0" smtClean="0">
                <a:latin typeface="Arial" panose="020B0604020202020204" pitchFamily="34" charset="0"/>
              </a:rPr>
              <a:t>Work is defined as the use of force to move an object.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3200" b="0" i="0" u="none" strike="noStrike" cap="none" normalizeH="0" baseline="0" dirty="0" smtClean="0">
                <a:ln>
                  <a:noFill/>
                </a:ln>
                <a:solidFill>
                  <a:schemeClr val="tx1"/>
                </a:solidFill>
                <a:effectLst/>
                <a:latin typeface="Arial" panose="020B0604020202020204" pitchFamily="34" charset="0"/>
              </a:rPr>
              <a:t>It can be represented by the equation: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MathJax_Main"/>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latin typeface="MathJax_Main"/>
              </a:rPr>
              <a:t>	</a:t>
            </a:r>
            <a:r>
              <a:rPr lang="en-US" altLang="en-US" sz="3200" dirty="0" smtClean="0">
                <a:latin typeface="MathJax_Main"/>
              </a:rPr>
              <a:t>	</a:t>
            </a:r>
            <a:r>
              <a:rPr kumimoji="0" lang="en-US" altLang="en-US" sz="3200" b="0" i="0" u="none" strike="noStrike" cap="none" normalizeH="0" baseline="0" dirty="0" smtClean="0">
                <a:ln>
                  <a:noFill/>
                </a:ln>
                <a:solidFill>
                  <a:schemeClr val="tx1"/>
                </a:solidFill>
                <a:effectLst/>
                <a:latin typeface="MathJax_Main"/>
              </a:rPr>
              <a:t>Work= </a:t>
            </a:r>
            <a:r>
              <a:rPr kumimoji="0" lang="en-US" altLang="en-US" sz="3200" b="0" i="0" u="none" strike="noStrike" cap="none" normalizeH="0" baseline="0" dirty="0" err="1" smtClean="0">
                <a:ln>
                  <a:noFill/>
                </a:ln>
                <a:solidFill>
                  <a:schemeClr val="tx1"/>
                </a:solidFill>
                <a:effectLst/>
                <a:latin typeface="MathJax_Main"/>
              </a:rPr>
              <a:t>Force×Distance</a:t>
            </a:r>
            <a:r>
              <a:rPr kumimoji="0" lang="en-US" altLang="en-US" sz="28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None/>
            </a:pPr>
            <a:r>
              <a:rPr lang="en-US" sz="2800" dirty="0"/>
              <a:t>This equation shows that the greater the force that is used to move an object or the farther the object is moved, the more work that is done.</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0061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doing more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3059" y="2057401"/>
            <a:ext cx="6484513" cy="4422438"/>
          </a:xfrm>
        </p:spPr>
      </p:pic>
      <p:sp>
        <p:nvSpPr>
          <p:cNvPr id="5" name="TextBox 4"/>
          <p:cNvSpPr txBox="1"/>
          <p:nvPr/>
        </p:nvSpPr>
        <p:spPr>
          <a:xfrm>
            <a:off x="360608" y="2395470"/>
            <a:ext cx="3747753" cy="4084369"/>
          </a:xfrm>
          <a:prstGeom prst="rect">
            <a:avLst/>
          </a:prstGeom>
          <a:noFill/>
        </p:spPr>
        <p:txBody>
          <a:bodyPr wrap="square" rtlCol="0">
            <a:spAutoFit/>
          </a:bodyPr>
          <a:lstStyle/>
          <a:p>
            <a:endParaRPr lang="en-US" dirty="0"/>
          </a:p>
        </p:txBody>
      </p:sp>
      <p:sp>
        <p:nvSpPr>
          <p:cNvPr id="7" name="Rectangle 2"/>
          <p:cNvSpPr>
            <a:spLocks noChangeArrowheads="1"/>
          </p:cNvSpPr>
          <p:nvPr/>
        </p:nvSpPr>
        <p:spPr bwMode="auto">
          <a:xfrm rot="10800000" flipV="1">
            <a:off x="360608" y="1638167"/>
            <a:ext cx="3122848"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tx1"/>
                </a:solidFill>
                <a:effectLst/>
                <a:latin typeface="Arial" panose="020B0604020202020204" pitchFamily="34" charset="0"/>
              </a:rPr>
              <a:t>For example, assume that one of the weight lifters</a:t>
            </a:r>
            <a:r>
              <a:rPr kumimoji="0" lang="en-US" altLang="en-US" sz="1800" i="0" u="none" strike="noStrike" cap="none" normalizeH="0" dirty="0" smtClean="0">
                <a:ln>
                  <a:noFill/>
                </a:ln>
                <a:solidFill>
                  <a:schemeClr val="tx1"/>
                </a:solidFill>
                <a:effectLst/>
                <a:latin typeface="Arial" panose="020B0604020202020204" pitchFamily="34" charset="0"/>
              </a:rPr>
              <a:t> </a:t>
            </a:r>
            <a:r>
              <a:rPr kumimoji="0" lang="en-US" altLang="en-US" sz="1800" i="0" u="none" strike="noStrike" cap="none" normalizeH="0" baseline="0" dirty="0" smtClean="0">
                <a:ln>
                  <a:noFill/>
                </a:ln>
                <a:solidFill>
                  <a:schemeClr val="tx1"/>
                </a:solidFill>
                <a:effectLst/>
                <a:latin typeface="Arial" panose="020B0604020202020204" pitchFamily="34" charset="0"/>
              </a:rPr>
              <a:t>lifts a weight of 400 </a:t>
            </a:r>
            <a:r>
              <a:rPr lang="en-US" altLang="en-US" dirty="0" err="1">
                <a:latin typeface="Arial" panose="020B0604020202020204" pitchFamily="34" charset="0"/>
              </a:rPr>
              <a:t>N</a:t>
            </a:r>
            <a:r>
              <a:rPr kumimoji="0" lang="en-US" altLang="en-US" sz="1800" i="0" u="none" strike="noStrike" cap="none" normalizeH="0" baseline="0" dirty="0" err="1" smtClean="0">
                <a:ln>
                  <a:noFill/>
                </a:ln>
                <a:solidFill>
                  <a:schemeClr val="tx1"/>
                </a:solidFill>
                <a:effectLst/>
                <a:latin typeface="Arial" panose="020B0604020202020204" pitchFamily="34" charset="0"/>
              </a:rPr>
              <a:t>ewtons</a:t>
            </a:r>
            <a:r>
              <a:rPr kumimoji="0" lang="en-US" altLang="en-US" sz="1800" i="0" u="none" strike="noStrike" cap="none" normalizeH="0" baseline="0" dirty="0" smtClean="0">
                <a:ln>
                  <a:noFill/>
                </a:ln>
                <a:solidFill>
                  <a:schemeClr val="tx1"/>
                </a:solidFill>
                <a:effectLst/>
                <a:latin typeface="Arial" panose="020B0604020202020204" pitchFamily="34" charset="0"/>
              </a:rPr>
              <a:t> over his head to a height of 2.2 meters off the ground. The amount of work he does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smtClean="0">
                <a:ln>
                  <a:noFill/>
                </a:ln>
                <a:solidFill>
                  <a:schemeClr val="tx1"/>
                </a:solidFill>
                <a:effectLst/>
                <a:latin typeface="MathJax_Main"/>
              </a:rPr>
              <a:t>Work=400 N×2.2 m= 880 </a:t>
            </a:r>
            <a:r>
              <a:rPr kumimoji="0" lang="en-US" altLang="en-US" sz="1600" i="0" u="none" strike="noStrike" cap="none" normalizeH="0" baseline="0" dirty="0" err="1" smtClean="0">
                <a:ln>
                  <a:noFill/>
                </a:ln>
                <a:solidFill>
                  <a:schemeClr val="tx1"/>
                </a:solidFill>
                <a:effectLst/>
                <a:latin typeface="MathJax_Main"/>
              </a:rPr>
              <a:t>N⋅m</a:t>
            </a:r>
            <a:r>
              <a:rPr kumimoji="0" lang="en-US" altLang="en-US" sz="1400" i="0" u="none" strike="noStrike" cap="none" normalizeH="0" baseline="0" dirty="0" smtClean="0">
                <a:ln>
                  <a:noFill/>
                </a:ln>
                <a:solidFill>
                  <a:schemeClr val="tx1"/>
                </a:solidFill>
                <a:effectLst/>
              </a:rPr>
              <a:t> </a:t>
            </a:r>
            <a:endParaRPr kumimoji="0" lang="en-US" altLang="en-US" sz="24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tx1"/>
                </a:solidFill>
                <a:effectLst/>
                <a:latin typeface="Arial" panose="020B0604020202020204" pitchFamily="34" charset="0"/>
              </a:rPr>
              <a:t>Notice that the unit for work is the newton </a:t>
            </a:r>
            <a:r>
              <a:rPr kumimoji="0" lang="en-US" altLang="en-US" i="0" u="none" strike="noStrike" cap="none" normalizeH="0" baseline="0" dirty="0" smtClean="0">
                <a:ln>
                  <a:noFill/>
                </a:ln>
                <a:solidFill>
                  <a:schemeClr val="tx1"/>
                </a:solidFill>
                <a:effectLst/>
                <a:latin typeface="MathJax_Main"/>
              </a:rPr>
              <a:t>⋅</a:t>
            </a:r>
            <a:r>
              <a:rPr kumimoji="0" lang="en-US" altLang="en-US" sz="1600" i="0" u="none" strike="noStrike" cap="none" normalizeH="0" baseline="0" dirty="0" smtClean="0">
                <a:ln>
                  <a:noFill/>
                </a:ln>
                <a:solidFill>
                  <a:schemeClr val="tx1"/>
                </a:solidFill>
                <a:effectLst/>
              </a:rPr>
              <a:t> </a:t>
            </a:r>
            <a:r>
              <a:rPr kumimoji="0" lang="en-US" altLang="en-US" i="0" u="none" strike="noStrike" cap="none" normalizeH="0" baseline="0" dirty="0" smtClean="0">
                <a:ln>
                  <a:noFill/>
                </a:ln>
                <a:solidFill>
                  <a:schemeClr val="tx1"/>
                </a:solidFill>
                <a:effectLst/>
              </a:rPr>
              <a:t>meter. This is the SI unit for work, also called the </a:t>
            </a:r>
            <a:r>
              <a:rPr kumimoji="0" lang="en-US" altLang="en-US" sz="1800" i="0" u="none" strike="noStrike" cap="none" normalizeH="0" baseline="0" dirty="0" smtClean="0">
                <a:ln>
                  <a:noFill/>
                </a:ln>
                <a:solidFill>
                  <a:schemeClr val="tx1"/>
                </a:solidFill>
                <a:effectLst/>
                <a:latin typeface="Arial" panose="020B0604020202020204" pitchFamily="34" charset="0"/>
              </a:rPr>
              <a:t>joule (J). One joule equals the amount of work that is done when 1 newton of force moves an object over a distance of 1 meter. </a:t>
            </a:r>
          </a:p>
        </p:txBody>
      </p:sp>
    </p:spTree>
    <p:extLst>
      <p:ext uri="{BB962C8B-B14F-4D97-AF65-F5344CB8AC3E}">
        <p14:creationId xmlns:p14="http://schemas.microsoft.com/office/powerpoint/2010/main" val="268601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3200" i="1" dirty="0"/>
              <a:t>Problem:</a:t>
            </a:r>
            <a:r>
              <a:rPr lang="en-US" sz="3200" dirty="0"/>
              <a:t> Lara lifted a 100 N box 1.5 meters above the floor. How much work did she do?</a:t>
            </a:r>
          </a:p>
        </p:txBody>
      </p:sp>
    </p:spTree>
    <p:extLst>
      <p:ext uri="{BB962C8B-B14F-4D97-AF65-F5344CB8AC3E}">
        <p14:creationId xmlns:p14="http://schemas.microsoft.com/office/powerpoint/2010/main" val="227323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4" name="Rectangle 1"/>
          <p:cNvSpPr>
            <a:spLocks noGrp="1" noChangeArrowheads="1"/>
          </p:cNvSpPr>
          <p:nvPr>
            <p:ph idx="1"/>
          </p:nvPr>
        </p:nvSpPr>
        <p:spPr bwMode="auto">
          <a:xfrm>
            <a:off x="566531" y="2213884"/>
            <a:ext cx="1134717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3200" b="1" i="0" u="none" strike="noStrike" cap="none" normalizeH="0" baseline="0" dirty="0" smtClean="0">
                <a:ln>
                  <a:noFill/>
                </a:ln>
                <a:solidFill>
                  <a:schemeClr val="tx1"/>
                </a:solidFill>
                <a:effectLst/>
                <a:latin typeface="Arial" panose="020B0604020202020204" pitchFamily="34" charset="0"/>
              </a:rPr>
              <a:t>Power</a:t>
            </a:r>
            <a:r>
              <a:rPr kumimoji="0" lang="en-US" altLang="en-US" sz="3200" b="0" i="0" u="none" strike="noStrike" cap="none" normalizeH="0" baseline="0" dirty="0" smtClean="0">
                <a:ln>
                  <a:noFill/>
                </a:ln>
                <a:solidFill>
                  <a:schemeClr val="tx1"/>
                </a:solidFill>
                <a:effectLst/>
                <a:latin typeface="Arial" panose="020B0604020202020204" pitchFamily="34" charset="0"/>
              </a:rPr>
              <a:t> is a measure of the amount of work that can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be done in a given amount of time. </a:t>
            </a:r>
          </a:p>
          <a:p>
            <a:pPr eaLnBrk="0" fontAlgn="base" hangingPunct="0">
              <a:lnSpc>
                <a:spcPct val="100000"/>
              </a:lnSpc>
              <a:spcBef>
                <a:spcPct val="0"/>
              </a:spcBef>
              <a:spcAft>
                <a:spcPct val="0"/>
              </a:spcAft>
            </a:pPr>
            <a:r>
              <a:rPr kumimoji="0" lang="en-US" altLang="en-US" sz="3200" b="0" i="0" u="none" strike="noStrike" cap="none" normalizeH="0" baseline="0" dirty="0" smtClean="0">
                <a:ln>
                  <a:noFill/>
                </a:ln>
                <a:solidFill>
                  <a:schemeClr val="tx1"/>
                </a:solidFill>
                <a:effectLst/>
                <a:latin typeface="Arial" panose="020B0604020202020204" pitchFamily="34" charset="0"/>
              </a:rPr>
              <a:t>Power can be represented by the equation: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athJax_Mai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MathJax_Main"/>
              </a:rPr>
              <a:t>			</a:t>
            </a:r>
            <a:r>
              <a:rPr kumimoji="0" lang="en-US" altLang="en-US" sz="3200" b="0" i="0" u="none" strike="noStrike" cap="none" normalizeH="0" baseline="0" dirty="0" smtClean="0">
                <a:ln>
                  <a:noFill/>
                </a:ln>
                <a:solidFill>
                  <a:schemeClr val="tx1"/>
                </a:solidFill>
                <a:effectLst/>
                <a:latin typeface="MathJax_Main"/>
              </a:rPr>
              <a:t>Power=Work/Time</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854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br>
              <a:rPr lang="en-US" dirty="0" smtClean="0"/>
            </a:br>
            <a:endParaRPr lang="en-US" dirty="0"/>
          </a:p>
        </p:txBody>
      </p:sp>
      <p:sp>
        <p:nvSpPr>
          <p:cNvPr id="3" name="Content Placeholder 2"/>
          <p:cNvSpPr>
            <a:spLocks noGrp="1"/>
          </p:cNvSpPr>
          <p:nvPr>
            <p:ph idx="1"/>
          </p:nvPr>
        </p:nvSpPr>
        <p:spPr/>
        <p:txBody>
          <a:bodyPr/>
          <a:lstStyle/>
          <a:p>
            <a:r>
              <a:rPr lang="en-US" dirty="0" smtClean="0"/>
              <a:t>Work </a:t>
            </a:r>
            <a:r>
              <a:rPr lang="en-US" dirty="0"/>
              <a:t>is measured in joules and time is measured in seconds, so power is expressed in joules per second (J/s). </a:t>
            </a:r>
            <a:endParaRPr lang="en-US" dirty="0" smtClean="0"/>
          </a:p>
          <a:p>
            <a:r>
              <a:rPr lang="en-US" dirty="0" smtClean="0"/>
              <a:t>This </a:t>
            </a:r>
            <a:r>
              <a:rPr lang="en-US" dirty="0"/>
              <a:t>is the SI unit for work, also known as the </a:t>
            </a:r>
            <a:r>
              <a:rPr lang="en-US" b="1" dirty="0"/>
              <a:t>watt (W)</a:t>
            </a:r>
            <a:r>
              <a:rPr lang="en-US" dirty="0"/>
              <a:t>. </a:t>
            </a:r>
            <a:endParaRPr lang="en-US" dirty="0" smtClean="0"/>
          </a:p>
          <a:p>
            <a:r>
              <a:rPr lang="en-US" dirty="0"/>
              <a:t>Compared with a less powerful device, a more powerful device can either do more work in the same time or do the same work in less time. </a:t>
            </a:r>
            <a:endParaRPr lang="en-US" dirty="0" smtClean="0"/>
          </a:p>
          <a:p>
            <a:r>
              <a:rPr lang="en-US" dirty="0" smtClean="0"/>
              <a:t>For </a:t>
            </a:r>
            <a:r>
              <a:rPr lang="en-US" dirty="0"/>
              <a:t>example, compared with a low-power microwave, a high-power microwave can cook more food in the same time or the same amount of food in less time.</a:t>
            </a:r>
          </a:p>
        </p:txBody>
      </p:sp>
    </p:spTree>
    <p:extLst>
      <p:ext uri="{BB962C8B-B14F-4D97-AF65-F5344CB8AC3E}">
        <p14:creationId xmlns:p14="http://schemas.microsoft.com/office/powerpoint/2010/main" val="146164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Rectangle 1"/>
          <p:cNvSpPr>
            <a:spLocks noGrp="1" noChangeArrowheads="1"/>
          </p:cNvSpPr>
          <p:nvPr>
            <p:ph idx="1"/>
          </p:nvPr>
        </p:nvSpPr>
        <p:spPr bwMode="auto">
          <a:xfrm>
            <a:off x="209282" y="2300265"/>
            <a:ext cx="1183913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chemeClr val="tx1"/>
                </a:solidFill>
                <a:effectLst/>
                <a:latin typeface="Arial" panose="020B0604020202020204" pitchFamily="34" charset="0"/>
              </a:rPr>
              <a:t>Problem:</a:t>
            </a:r>
            <a:r>
              <a:rPr kumimoji="0" lang="en-US" altLang="en-US" sz="2400" b="0" i="0" u="none" strike="noStrike" cap="none" normalizeH="0" baseline="0" dirty="0" smtClean="0">
                <a:ln>
                  <a:noFill/>
                </a:ln>
                <a:solidFill>
                  <a:schemeClr val="tx1"/>
                </a:solidFill>
                <a:effectLst/>
                <a:latin typeface="Arial" panose="020B0604020202020204" pitchFamily="34" charset="0"/>
              </a:rPr>
              <a:t> An electric mixer does 2500 joules of work in 5 seconds. What is its power?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chemeClr val="tx1"/>
                </a:solidFill>
                <a:effectLst/>
                <a:latin typeface="Arial" panose="020B0604020202020204" pitchFamily="34" charset="0"/>
              </a:rPr>
              <a:t>Solution:</a:t>
            </a:r>
            <a:r>
              <a:rPr kumimoji="0" lang="en-US" altLang="en-US" sz="2400" b="0" i="0" u="none" strike="noStrike" cap="none" normalizeH="0" baseline="0" dirty="0" smtClean="0">
                <a:ln>
                  <a:noFill/>
                </a:ln>
                <a:solidFill>
                  <a:schemeClr val="tx1"/>
                </a:solidFill>
                <a:effectLst/>
                <a:latin typeface="Arial" panose="020B0604020202020204" pitchFamily="34" charset="0"/>
              </a:rPr>
              <a:t> Use the equation: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athJax_Main"/>
              </a:rPr>
              <a:t>Power=Work/ Time</a:t>
            </a:r>
            <a:r>
              <a:rPr kumimoji="0" lang="en-US" altLang="en-US" sz="2400" b="0" i="0" u="none" strike="noStrike" cap="none" normalizeH="0" baseline="0" dirty="0" smtClean="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athJax_Main"/>
              </a:rPr>
              <a:t>Power= 2500J/ </a:t>
            </a:r>
            <a:r>
              <a:rPr lang="en-US" altLang="en-US" sz="2800" dirty="0" smtClean="0">
                <a:latin typeface="MathJax_Main"/>
              </a:rPr>
              <a:t>5</a:t>
            </a:r>
            <a:r>
              <a:rPr kumimoji="0" lang="en-US" altLang="en-US" sz="2800" b="0" i="0" u="none" strike="noStrike" cap="none" normalizeH="0" baseline="0" dirty="0" smtClean="0">
                <a:ln>
                  <a:noFill/>
                </a:ln>
                <a:solidFill>
                  <a:schemeClr val="tx1"/>
                </a:solidFill>
                <a:effectLst/>
                <a:latin typeface="MathJax_Main"/>
              </a:rPr>
              <a: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MathJax_Main"/>
              </a:rPr>
              <a:t>=500 J/s, or 500 W</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597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800" dirty="0"/>
              <a:t>How much work can be done in 30 seconds by a 1000-watt microwave?</a:t>
            </a:r>
          </a:p>
        </p:txBody>
      </p:sp>
    </p:spTree>
    <p:extLst>
      <p:ext uri="{BB962C8B-B14F-4D97-AF65-F5344CB8AC3E}">
        <p14:creationId xmlns:p14="http://schemas.microsoft.com/office/powerpoint/2010/main" val="3407686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864</TotalTime>
  <Words>1256</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MathJax_Main</vt:lpstr>
      <vt:lpstr>Vapor Trail</vt:lpstr>
      <vt:lpstr>Work, power, energy</vt:lpstr>
      <vt:lpstr>What is work?</vt:lpstr>
      <vt:lpstr>What is work?</vt:lpstr>
      <vt:lpstr>Who is doing more work?</vt:lpstr>
      <vt:lpstr>practice</vt:lpstr>
      <vt:lpstr>power</vt:lpstr>
      <vt:lpstr>Power </vt:lpstr>
      <vt:lpstr>example</vt:lpstr>
      <vt:lpstr>practice</vt:lpstr>
      <vt:lpstr>horsepower</vt:lpstr>
      <vt:lpstr>horsepower</vt:lpstr>
      <vt:lpstr>Practice problems for review</vt:lpstr>
      <vt:lpstr>Bell ringer 05/06/19</vt:lpstr>
      <vt:lpstr>energy</vt:lpstr>
      <vt:lpstr>What is energy?</vt:lpstr>
      <vt:lpstr>Kinetic energy</vt:lpstr>
      <vt:lpstr>Kinetic energy</vt:lpstr>
      <vt:lpstr>Potential energy</vt:lpstr>
      <vt:lpstr>Gravitational potential energy</vt:lpstr>
      <vt:lpstr>Gravitational potential energy</vt:lpstr>
      <vt:lpstr>Energy conversion</vt:lpstr>
      <vt:lpstr>Energy conversion</vt:lpstr>
      <vt:lpstr>Elastic potential energy</vt:lpstr>
      <vt:lpstr>Mechanical energy</vt:lpstr>
      <vt:lpstr>Conversions Involving chemical energy </vt:lpstr>
      <vt:lpstr>Light and thermal energy</vt:lpstr>
      <vt:lpstr>Electrical Energy</vt:lpstr>
      <vt:lpstr>Energy conservation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power, energy</dc:title>
  <dc:creator>Kelly Mastin</dc:creator>
  <cp:lastModifiedBy>Kelly Mastin</cp:lastModifiedBy>
  <cp:revision>48</cp:revision>
  <dcterms:created xsi:type="dcterms:W3CDTF">2019-05-01T11:49:23Z</dcterms:created>
  <dcterms:modified xsi:type="dcterms:W3CDTF">2019-05-09T11:56:26Z</dcterms:modified>
</cp:coreProperties>
</file>